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25"/>
  </p:notesMasterIdLst>
  <p:handoutMasterIdLst>
    <p:handoutMasterId r:id="rId26"/>
  </p:handoutMasterIdLst>
  <p:sldIdLst>
    <p:sldId id="256" r:id="rId2"/>
    <p:sldId id="321" r:id="rId3"/>
    <p:sldId id="360" r:id="rId4"/>
    <p:sldId id="308" r:id="rId5"/>
    <p:sldId id="322" r:id="rId6"/>
    <p:sldId id="336" r:id="rId7"/>
    <p:sldId id="353" r:id="rId8"/>
    <p:sldId id="362" r:id="rId9"/>
    <p:sldId id="324" r:id="rId10"/>
    <p:sldId id="326" r:id="rId11"/>
    <p:sldId id="327" r:id="rId12"/>
    <p:sldId id="344" r:id="rId13"/>
    <p:sldId id="337" r:id="rId14"/>
    <p:sldId id="339" r:id="rId15"/>
    <p:sldId id="340" r:id="rId16"/>
    <p:sldId id="323" r:id="rId17"/>
    <p:sldId id="355" r:id="rId18"/>
    <p:sldId id="356" r:id="rId19"/>
    <p:sldId id="303" r:id="rId20"/>
    <p:sldId id="347" r:id="rId21"/>
    <p:sldId id="363" r:id="rId22"/>
    <p:sldId id="365" r:id="rId23"/>
    <p:sldId id="281" r:id="rId24"/>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13">
          <p15:clr>
            <a:srgbClr val="A4A3A4"/>
          </p15:clr>
        </p15:guide>
        <p15:guide id="2" orient="horz" pos="3871">
          <p15:clr>
            <a:srgbClr val="A4A3A4"/>
          </p15:clr>
        </p15:guide>
        <p15:guide id="3" pos="2880">
          <p15:clr>
            <a:srgbClr val="A4A3A4"/>
          </p15:clr>
        </p15:guide>
        <p15:guide id="4" pos="310">
          <p15:clr>
            <a:srgbClr val="A4A3A4"/>
          </p15:clr>
        </p15:guide>
        <p15:guide id="5" pos="549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nopperts, Thera" initials="K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F1F5"/>
    <a:srgbClr val="9CFCA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94604" autoAdjust="0"/>
  </p:normalViewPr>
  <p:slideViewPr>
    <p:cSldViewPr>
      <p:cViewPr varScale="1">
        <p:scale>
          <a:sx n="62" d="100"/>
          <a:sy n="62" d="100"/>
        </p:scale>
        <p:origin x="738" y="66"/>
      </p:cViewPr>
      <p:guideLst>
        <p:guide orient="horz" pos="1013"/>
        <p:guide orient="horz" pos="3871"/>
        <p:guide pos="2880"/>
        <p:guide pos="310"/>
        <p:guide pos="549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2626"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Blad1!$A$2</c:f>
              <c:strCache>
                <c:ptCount val="1"/>
                <c:pt idx="0">
                  <c:v>normaal</c:v>
                </c:pt>
              </c:strCache>
            </c:strRef>
          </c:tx>
          <c:spPr>
            <a:solidFill>
              <a:srgbClr val="00B050"/>
            </a:solidFill>
          </c:spPr>
          <c:invertIfNegative val="0"/>
          <c:cat>
            <c:strRef>
              <c:f>Blad1!$B$1:$D$1</c:f>
              <c:strCache>
                <c:ptCount val="3"/>
                <c:pt idx="0">
                  <c:v>2017-2018</c:v>
                </c:pt>
                <c:pt idx="1">
                  <c:v>2018-2019</c:v>
                </c:pt>
                <c:pt idx="2">
                  <c:v>2019-2020</c:v>
                </c:pt>
              </c:strCache>
            </c:strRef>
          </c:cat>
          <c:val>
            <c:numRef>
              <c:f>Blad1!$B$2:$D$2</c:f>
              <c:numCache>
                <c:formatCode>0%</c:formatCode>
                <c:ptCount val="3"/>
                <c:pt idx="0">
                  <c:v>0.74</c:v>
                </c:pt>
                <c:pt idx="1">
                  <c:v>0.79</c:v>
                </c:pt>
                <c:pt idx="2">
                  <c:v>0.85</c:v>
                </c:pt>
              </c:numCache>
            </c:numRef>
          </c:val>
          <c:extLst>
            <c:ext xmlns:c16="http://schemas.microsoft.com/office/drawing/2014/chart" uri="{C3380CC4-5D6E-409C-BE32-E72D297353CC}">
              <c16:uniqueId val="{00000000-3C22-4BDC-892D-4770A74A346F}"/>
            </c:ext>
          </c:extLst>
        </c:ser>
        <c:ser>
          <c:idx val="1"/>
          <c:order val="1"/>
          <c:tx>
            <c:strRef>
              <c:f>Blad1!$A$3</c:f>
              <c:strCache>
                <c:ptCount val="1"/>
                <c:pt idx="0">
                  <c:v>licht verhoogde SDQ</c:v>
                </c:pt>
              </c:strCache>
            </c:strRef>
          </c:tx>
          <c:spPr>
            <a:solidFill>
              <a:srgbClr val="FFC000"/>
            </a:solidFill>
          </c:spPr>
          <c:invertIfNegative val="0"/>
          <c:cat>
            <c:strRef>
              <c:f>Blad1!$B$1:$D$1</c:f>
              <c:strCache>
                <c:ptCount val="3"/>
                <c:pt idx="0">
                  <c:v>2017-2018</c:v>
                </c:pt>
                <c:pt idx="1">
                  <c:v>2018-2019</c:v>
                </c:pt>
                <c:pt idx="2">
                  <c:v>2019-2020</c:v>
                </c:pt>
              </c:strCache>
            </c:strRef>
          </c:cat>
          <c:val>
            <c:numRef>
              <c:f>Blad1!$B$3:$D$3</c:f>
              <c:numCache>
                <c:formatCode>0%</c:formatCode>
                <c:ptCount val="3"/>
                <c:pt idx="0">
                  <c:v>0.15</c:v>
                </c:pt>
                <c:pt idx="1">
                  <c:v>0.11</c:v>
                </c:pt>
                <c:pt idx="2">
                  <c:v>0.06</c:v>
                </c:pt>
              </c:numCache>
            </c:numRef>
          </c:val>
          <c:extLst>
            <c:ext xmlns:c16="http://schemas.microsoft.com/office/drawing/2014/chart" uri="{C3380CC4-5D6E-409C-BE32-E72D297353CC}">
              <c16:uniqueId val="{00000001-3C22-4BDC-892D-4770A74A346F}"/>
            </c:ext>
          </c:extLst>
        </c:ser>
        <c:ser>
          <c:idx val="2"/>
          <c:order val="2"/>
          <c:tx>
            <c:strRef>
              <c:f>Blad1!$A$4</c:f>
              <c:strCache>
                <c:ptCount val="1"/>
                <c:pt idx="0">
                  <c:v>verhoogde SDQ</c:v>
                </c:pt>
              </c:strCache>
            </c:strRef>
          </c:tx>
          <c:spPr>
            <a:solidFill>
              <a:srgbClr val="FF0000"/>
            </a:solidFill>
          </c:spPr>
          <c:invertIfNegative val="0"/>
          <c:cat>
            <c:strRef>
              <c:f>Blad1!$B$1:$D$1</c:f>
              <c:strCache>
                <c:ptCount val="3"/>
                <c:pt idx="0">
                  <c:v>2017-2018</c:v>
                </c:pt>
                <c:pt idx="1">
                  <c:v>2018-2019</c:v>
                </c:pt>
                <c:pt idx="2">
                  <c:v>2019-2020</c:v>
                </c:pt>
              </c:strCache>
            </c:strRef>
          </c:cat>
          <c:val>
            <c:numRef>
              <c:f>Blad1!$B$4:$D$4</c:f>
              <c:numCache>
                <c:formatCode>0%</c:formatCode>
                <c:ptCount val="3"/>
                <c:pt idx="0">
                  <c:v>0.11</c:v>
                </c:pt>
                <c:pt idx="1">
                  <c:v>0.1</c:v>
                </c:pt>
                <c:pt idx="2">
                  <c:v>0.09</c:v>
                </c:pt>
              </c:numCache>
            </c:numRef>
          </c:val>
          <c:extLst>
            <c:ext xmlns:c16="http://schemas.microsoft.com/office/drawing/2014/chart" uri="{C3380CC4-5D6E-409C-BE32-E72D297353CC}">
              <c16:uniqueId val="{00000002-3C22-4BDC-892D-4770A74A346F}"/>
            </c:ext>
          </c:extLst>
        </c:ser>
        <c:dLbls>
          <c:showLegendKey val="0"/>
          <c:showVal val="0"/>
          <c:showCatName val="0"/>
          <c:showSerName val="0"/>
          <c:showPercent val="0"/>
          <c:showBubbleSize val="0"/>
        </c:dLbls>
        <c:gapWidth val="150"/>
        <c:axId val="49993984"/>
        <c:axId val="96018432"/>
      </c:barChart>
      <c:catAx>
        <c:axId val="49993984"/>
        <c:scaling>
          <c:orientation val="minMax"/>
        </c:scaling>
        <c:delete val="0"/>
        <c:axPos val="b"/>
        <c:numFmt formatCode="General" sourceLinked="0"/>
        <c:majorTickMark val="out"/>
        <c:minorTickMark val="none"/>
        <c:tickLblPos val="nextTo"/>
        <c:crossAx val="96018432"/>
        <c:crosses val="autoZero"/>
        <c:auto val="1"/>
        <c:lblAlgn val="ctr"/>
        <c:lblOffset val="100"/>
        <c:noMultiLvlLbl val="0"/>
      </c:catAx>
      <c:valAx>
        <c:axId val="96018432"/>
        <c:scaling>
          <c:orientation val="minMax"/>
        </c:scaling>
        <c:delete val="0"/>
        <c:axPos val="l"/>
        <c:majorGridlines/>
        <c:numFmt formatCode="0%" sourceLinked="1"/>
        <c:majorTickMark val="out"/>
        <c:minorTickMark val="none"/>
        <c:tickLblPos val="nextTo"/>
        <c:crossAx val="49993984"/>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71087F5-742C-499F-8DA9-D3F03A1D0531}" type="datetimeFigureOut">
              <a:rPr lang="nl-NL"/>
              <a:pPr>
                <a:defRPr/>
              </a:pPr>
              <a:t>18-2-2021</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24D30F0-3B70-4DCC-8602-76E4958E6343}" type="slidenum">
              <a:rPr lang="nl-NL"/>
              <a:pPr>
                <a:defRPr/>
              </a:pPr>
              <a:t>‹nr.›</a:t>
            </a:fld>
            <a:endParaRPr lang="nl-NL"/>
          </a:p>
        </p:txBody>
      </p:sp>
    </p:spTree>
    <p:extLst>
      <p:ext uri="{BB962C8B-B14F-4D97-AF65-F5344CB8AC3E}">
        <p14:creationId xmlns:p14="http://schemas.microsoft.com/office/powerpoint/2010/main" val="1296843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3734B7F-A46D-434A-B0E9-4441C73C90C6}" type="datetimeFigureOut">
              <a:rPr lang="nl-NL"/>
              <a:pPr>
                <a:defRPr/>
              </a:pPr>
              <a:t>18-2-2021</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9957ABC-62F1-41AE-8EA6-F70FC2DECE9B}" type="slidenum">
              <a:rPr lang="nl-NL"/>
              <a:pPr>
                <a:defRPr/>
              </a:pPr>
              <a:t>‹nr.›</a:t>
            </a:fld>
            <a:endParaRPr lang="nl-NL" dirty="0"/>
          </a:p>
        </p:txBody>
      </p:sp>
    </p:spTree>
    <p:extLst>
      <p:ext uri="{BB962C8B-B14F-4D97-AF65-F5344CB8AC3E}">
        <p14:creationId xmlns:p14="http://schemas.microsoft.com/office/powerpoint/2010/main" val="13213188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1DBCC0-A4F3-49F3-974F-18824B738DB4}" type="slidenum">
              <a:rPr lang="nl-NL">
                <a:cs typeface="Arial" charset="0"/>
              </a:rPr>
              <a:pPr fontAlgn="base">
                <a:spcBef>
                  <a:spcPct val="0"/>
                </a:spcBef>
                <a:spcAft>
                  <a:spcPct val="0"/>
                </a:spcAft>
              </a:pPr>
              <a:t>1</a:t>
            </a:fld>
            <a:endParaRPr lang="nl-N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65831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Missie</a:t>
            </a:r>
            <a:r>
              <a:rPr lang="nl-NL" baseline="0" dirty="0"/>
              <a:t> en visie ooit nog toevoegen</a:t>
            </a:r>
            <a:endParaRPr lang="nl-NL" dirty="0"/>
          </a:p>
        </p:txBody>
      </p:sp>
      <p:sp>
        <p:nvSpPr>
          <p:cNvPr id="4" name="Tijdelijke aanduiding voor dianummer 3"/>
          <p:cNvSpPr>
            <a:spLocks noGrp="1"/>
          </p:cNvSpPr>
          <p:nvPr>
            <p:ph type="sldNum" sz="quarter" idx="10"/>
          </p:nvPr>
        </p:nvSpPr>
        <p:spPr/>
        <p:txBody>
          <a:bodyPr/>
          <a:lstStyle/>
          <a:p>
            <a:pPr>
              <a:defRPr/>
            </a:pPr>
            <a:fld id="{29957ABC-62F1-41AE-8EA6-F70FC2DECE9B}" type="slidenum">
              <a:rPr lang="nl-NL" smtClean="0"/>
              <a:pPr>
                <a:defRPr/>
              </a:pPr>
              <a:t>3</a:t>
            </a:fld>
            <a:endParaRPr lang="nl-NL" dirty="0"/>
          </a:p>
        </p:txBody>
      </p:sp>
    </p:spTree>
    <p:extLst>
      <p:ext uri="{BB962C8B-B14F-4D97-AF65-F5344CB8AC3E}">
        <p14:creationId xmlns:p14="http://schemas.microsoft.com/office/powerpoint/2010/main" val="112831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dirty="0"/>
              <a:t>Welbevinden op school:  </a:t>
            </a:r>
            <a:r>
              <a:rPr lang="nl-NL" sz="1200" kern="1200" dirty="0">
                <a:solidFill>
                  <a:schemeClr val="tx1"/>
                </a:solidFill>
                <a:effectLst/>
                <a:latin typeface="+mn-lt"/>
                <a:ea typeface="+mn-ea"/>
                <a:cs typeface="+mn-cs"/>
              </a:rPr>
              <a:t>Hoe een leerling zich voelt  op school en in de klas  heeft een invloed op hun leren. Wie zich niet goed voelt op school, zal ook niet goed leren. In deze klas voel ik me op mijn gemak,</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In deze klas hoor ik erbij,</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In deze klas kan ik mijzelf zijn, Ik zit in een leuke klas.</a:t>
            </a:r>
          </a:p>
          <a:p>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Feitelijk:</a:t>
            </a:r>
            <a:r>
              <a:rPr lang="nl-NL" sz="1200" kern="1200" baseline="0" dirty="0">
                <a:solidFill>
                  <a:schemeClr val="tx1"/>
                </a:solidFill>
                <a:effectLst/>
                <a:latin typeface="+mn-lt"/>
                <a:ea typeface="+mn-ea"/>
                <a:cs typeface="+mn-cs"/>
              </a:rPr>
              <a:t> wel niet gepest en hoe vaak EN de vorm (direct en indirect)</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Over het algemeen worden leerlingen die twee tot drie keer per maand of vaker worden gepest, beschouwd als slachtoffer</a:t>
            </a:r>
          </a:p>
          <a:p>
            <a:pPr marL="0" marR="0" indent="0" algn="l" defTabSz="914400" rtl="0" eaLnBrk="1" fontAlgn="base" latinLnBrk="0" hangingPunct="1">
              <a:lnSpc>
                <a:spcPct val="100000"/>
              </a:lnSpc>
              <a:spcBef>
                <a:spcPct val="30000"/>
              </a:spcBef>
              <a:spcAft>
                <a:spcPct val="0"/>
              </a:spcAft>
              <a:buClrTx/>
              <a:buSzTx/>
              <a:buFontTx/>
              <a:buNone/>
              <a:tabLst/>
              <a:defRPr/>
            </a:pP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Ervaren veiligheid:</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In onveilige klassen kan angst soms bepalender zijn voor de veiligheidsbeleving dan de daadwerkelijke incidenten. Aan de leerlingen is gevraagd of kinderen in de klas veel ruzie maken, elkaar pesten, elkaar uitschelden of gemeen tegen elkaar doen. </a:t>
            </a:r>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392057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2150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EE90B5-EC04-4457-9E8D-1CAD9DE33B31}" type="slidenum">
              <a:rPr lang="nl-NL">
                <a:cs typeface="Arial" charset="0"/>
              </a:rPr>
              <a:pPr fontAlgn="base">
                <a:spcBef>
                  <a:spcPct val="0"/>
                </a:spcBef>
                <a:spcAft>
                  <a:spcPct val="0"/>
                </a:spcAft>
              </a:pPr>
              <a:t>6</a:t>
            </a:fld>
            <a:endParaRPr lang="nl-N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37 minuten </a:t>
            </a:r>
          </a:p>
        </p:txBody>
      </p:sp>
      <p:sp>
        <p:nvSpPr>
          <p:cNvPr id="4" name="Tijdelijke aanduiding voor dianummer 3"/>
          <p:cNvSpPr>
            <a:spLocks noGrp="1"/>
          </p:cNvSpPr>
          <p:nvPr>
            <p:ph type="sldNum" sz="quarter" idx="5"/>
          </p:nvPr>
        </p:nvSpPr>
        <p:spPr/>
        <p:txBody>
          <a:bodyPr/>
          <a:lstStyle/>
          <a:p>
            <a:pPr>
              <a:defRPr/>
            </a:pPr>
            <a:fld id="{29957ABC-62F1-41AE-8EA6-F70FC2DECE9B}" type="slidenum">
              <a:rPr lang="nl-NL" smtClean="0"/>
              <a:pPr>
                <a:defRPr/>
              </a:pPr>
              <a:t>7</a:t>
            </a:fld>
            <a:endParaRPr lang="nl-NL" dirty="0"/>
          </a:p>
        </p:txBody>
      </p:sp>
    </p:spTree>
    <p:extLst>
      <p:ext uri="{BB962C8B-B14F-4D97-AF65-F5344CB8AC3E}">
        <p14:creationId xmlns:p14="http://schemas.microsoft.com/office/powerpoint/2010/main" val="131324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9957ABC-62F1-41AE-8EA6-F70FC2DECE9B}" type="slidenum">
              <a:rPr lang="nl-NL" smtClean="0"/>
              <a:pPr>
                <a:defRPr/>
              </a:pPr>
              <a:t>10</a:t>
            </a:fld>
            <a:endParaRPr lang="nl-NL" dirty="0"/>
          </a:p>
        </p:txBody>
      </p:sp>
    </p:spTree>
    <p:extLst>
      <p:ext uri="{BB962C8B-B14F-4D97-AF65-F5344CB8AC3E}">
        <p14:creationId xmlns:p14="http://schemas.microsoft.com/office/powerpoint/2010/main" val="200422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Zie opmerking!! </a:t>
            </a:r>
            <a:r>
              <a:rPr lang="nl-NL" b="0" baseline="0" dirty="0"/>
              <a:t>Eventueel in combinatie met (licht)verhoogde score op gedragsproblemen, concentratieproblemen, emotionele problemen en zwak in sociaal emotioneel functioneren</a:t>
            </a:r>
          </a:p>
          <a:p>
            <a:r>
              <a:rPr lang="nl-NL" dirty="0"/>
              <a:t>Zie opmerking!! </a:t>
            </a:r>
          </a:p>
          <a:p>
            <a:endParaRPr lang="nl-NL" dirty="0"/>
          </a:p>
        </p:txBody>
      </p:sp>
      <p:sp>
        <p:nvSpPr>
          <p:cNvPr id="4" name="Tijdelijke aanduiding voor dianummer 3"/>
          <p:cNvSpPr>
            <a:spLocks noGrp="1"/>
          </p:cNvSpPr>
          <p:nvPr>
            <p:ph type="sldNum" sz="quarter" idx="10"/>
          </p:nvPr>
        </p:nvSpPr>
        <p:spPr/>
        <p:txBody>
          <a:bodyPr/>
          <a:lstStyle/>
          <a:p>
            <a:pPr>
              <a:defRPr/>
            </a:pPr>
            <a:fld id="{29957ABC-62F1-41AE-8EA6-F70FC2DECE9B}" type="slidenum">
              <a:rPr lang="nl-NL" smtClean="0"/>
              <a:pPr>
                <a:defRPr/>
              </a:pPr>
              <a:t>11</a:t>
            </a:fld>
            <a:endParaRPr lang="nl-NL" dirty="0"/>
          </a:p>
        </p:txBody>
      </p:sp>
    </p:spTree>
    <p:extLst>
      <p:ext uri="{BB962C8B-B14F-4D97-AF65-F5344CB8AC3E}">
        <p14:creationId xmlns:p14="http://schemas.microsoft.com/office/powerpoint/2010/main" val="268742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a:ln/>
        </p:spPr>
      </p:sp>
      <p:sp>
        <p:nvSpPr>
          <p:cNvPr id="17411" name="Tijdelijke aanduiding voor notities 2"/>
          <p:cNvSpPr>
            <a:spLocks noGrp="1"/>
          </p:cNvSpPr>
          <p:nvPr>
            <p:ph type="body" idx="1"/>
          </p:nvPr>
        </p:nvSpPr>
        <p:spPr>
          <a:noFill/>
        </p:spPr>
        <p:txBody>
          <a:bodyPr/>
          <a:lstStyle/>
          <a:p>
            <a:endParaRPr lang="nl-NL" altLang="nl-NL" dirty="0"/>
          </a:p>
        </p:txBody>
      </p:sp>
      <p:sp>
        <p:nvSpPr>
          <p:cNvPr id="17412" name="Tijdelijke aanduiding voor dianumm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ts val="28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8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8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8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a:buClr>
                <a:srgbClr val="1F497D"/>
              </a:buClr>
            </a:pPr>
            <a:fld id="{6BDCB973-8C65-4883-B49F-755C80C865EC}" type="slidenum">
              <a:rPr lang="nl-NL" altLang="nl-NL" sz="1200" smtClean="0">
                <a:solidFill>
                  <a:srgbClr val="000000"/>
                </a:solidFill>
                <a:latin typeface="Times New Roman" pitchFamily="18" charset="0"/>
              </a:rPr>
              <a:pPr>
                <a:buClr>
                  <a:srgbClr val="1F497D"/>
                </a:buClr>
              </a:pPr>
              <a:t>12</a:t>
            </a:fld>
            <a:endParaRPr lang="nl-NL" altLang="nl-NL" sz="120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mn-lt"/>
                <a:ea typeface="+mn-ea"/>
                <a:cs typeface="+mn-cs"/>
              </a:rPr>
              <a:t>T=totaalscore H=hyperactiviteit </a:t>
            </a:r>
            <a:r>
              <a:rPr lang="nl-NL" sz="1200" kern="1200">
                <a:solidFill>
                  <a:schemeClr val="tx1"/>
                </a:solidFill>
                <a:effectLst/>
                <a:latin typeface="+mn-lt"/>
                <a:ea typeface="+mn-ea"/>
                <a:cs typeface="+mn-cs"/>
              </a:rPr>
              <a:t>en concentratie  </a:t>
            </a:r>
            <a:r>
              <a:rPr lang="nl-NL" sz="1200" kern="1200" dirty="0">
                <a:solidFill>
                  <a:schemeClr val="tx1"/>
                </a:solidFill>
                <a:effectLst/>
                <a:latin typeface="+mn-lt"/>
                <a:ea typeface="+mn-ea"/>
                <a:cs typeface="+mn-cs"/>
              </a:rPr>
              <a:t>P=problemen met leeftijdgenoten G=gedragsproblematiek E=emotioneel welbevinden</a:t>
            </a:r>
          </a:p>
          <a:p>
            <a:endParaRPr lang="nl-NL" dirty="0"/>
          </a:p>
        </p:txBody>
      </p:sp>
      <p:sp>
        <p:nvSpPr>
          <p:cNvPr id="4" name="Tijdelijke aanduiding voor dianummer 3"/>
          <p:cNvSpPr>
            <a:spLocks noGrp="1"/>
          </p:cNvSpPr>
          <p:nvPr>
            <p:ph type="sldNum" sz="quarter" idx="10"/>
          </p:nvPr>
        </p:nvSpPr>
        <p:spPr/>
        <p:txBody>
          <a:bodyPr/>
          <a:lstStyle/>
          <a:p>
            <a:pPr>
              <a:defRPr/>
            </a:pPr>
            <a:fld id="{29957ABC-62F1-41AE-8EA6-F70FC2DECE9B}" type="slidenum">
              <a:rPr lang="nl-NL" smtClean="0"/>
              <a:pPr>
                <a:defRPr/>
              </a:pPr>
              <a:t>13</a:t>
            </a:fld>
            <a:endParaRPr lang="nl-NL" dirty="0"/>
          </a:p>
        </p:txBody>
      </p:sp>
    </p:spTree>
    <p:extLst>
      <p:ext uri="{BB962C8B-B14F-4D97-AF65-F5344CB8AC3E}">
        <p14:creationId xmlns:p14="http://schemas.microsoft.com/office/powerpoint/2010/main" val="789488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ep 30"/>
          <p:cNvGrpSpPr>
            <a:grpSpLocks/>
          </p:cNvGrpSpPr>
          <p:nvPr userDrawn="1"/>
        </p:nvGrpSpPr>
        <p:grpSpPr bwMode="auto">
          <a:xfrm>
            <a:off x="0" y="0"/>
            <a:ext cx="701675" cy="6858000"/>
            <a:chOff x="0" y="0"/>
            <a:chExt cx="701484" cy="6858000"/>
          </a:xfrm>
        </p:grpSpPr>
        <p:sp>
          <p:nvSpPr>
            <p:cNvPr id="5" name="Rechthoek 29"/>
            <p:cNvSpPr>
              <a:spLocks noSelect="1"/>
            </p:cNvSpPr>
            <p:nvPr userDrawn="1"/>
          </p:nvSpPr>
          <p:spPr>
            <a:xfrm>
              <a:off x="0" y="0"/>
              <a:ext cx="7014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nvGrpSpPr>
            <p:cNvPr id="6" name="Groep 8"/>
            <p:cNvGrpSpPr>
              <a:grpSpLocks/>
            </p:cNvGrpSpPr>
            <p:nvPr userDrawn="1"/>
          </p:nvGrpSpPr>
          <p:grpSpPr bwMode="auto">
            <a:xfrm>
              <a:off x="182513" y="163513"/>
              <a:ext cx="425334" cy="1447800"/>
              <a:chOff x="182513" y="163513"/>
              <a:chExt cx="425334" cy="1447800"/>
            </a:xfrm>
          </p:grpSpPr>
          <p:sp>
            <p:nvSpPr>
              <p:cNvPr id="7" name="Freeform 8"/>
              <p:cNvSpPr>
                <a:spLocks noSelect="1"/>
              </p:cNvSpPr>
              <p:nvPr/>
            </p:nvSpPr>
            <p:spPr bwMode="auto">
              <a:xfrm>
                <a:off x="182513" y="163513"/>
                <a:ext cx="425334"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8" name="Freeform 9"/>
              <p:cNvSpPr>
                <a:spLocks noSelect="1"/>
              </p:cNvSpPr>
              <p:nvPr/>
            </p:nvSpPr>
            <p:spPr bwMode="auto">
              <a:xfrm>
                <a:off x="182513" y="674688"/>
                <a:ext cx="425334"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9" name="Freeform 7"/>
              <p:cNvSpPr>
                <a:spLocks noSelect="1"/>
              </p:cNvSpPr>
              <p:nvPr/>
            </p:nvSpPr>
            <p:spPr bwMode="auto">
              <a:xfrm>
                <a:off x="182513" y="1185863"/>
                <a:ext cx="425334"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grpSp>
      </p:grpSp>
      <p:sp>
        <p:nvSpPr>
          <p:cNvPr id="10" name="Afgeronde rechthoek 31"/>
          <p:cNvSpPr>
            <a:spLocks noSelect="1"/>
          </p:cNvSpPr>
          <p:nvPr userDrawn="1"/>
        </p:nvSpPr>
        <p:spPr>
          <a:xfrm>
            <a:off x="-1731963" y="98425"/>
            <a:ext cx="1609725" cy="4321175"/>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nl-NL" sz="900" dirty="0">
                <a:solidFill>
                  <a:schemeClr val="tx1"/>
                </a:solidFill>
              </a:rPr>
              <a:t>Deze dia-indeling is zo gemaakt dat zelf een afbeelding kan worden geplaatst.</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Klik met de rechtermuisknop in de achtergrond en kies Achtergrond opmaken.</a:t>
            </a:r>
          </a:p>
          <a:p>
            <a:pPr fontAlgn="auto">
              <a:spcBef>
                <a:spcPts val="0"/>
              </a:spcBef>
              <a:spcAft>
                <a:spcPts val="0"/>
              </a:spcAft>
              <a:defRPr/>
            </a:pPr>
            <a:r>
              <a:rPr lang="nl-NL" sz="900" dirty="0">
                <a:solidFill>
                  <a:schemeClr val="tx1"/>
                </a:solidFill>
              </a:rPr>
              <a:t>Klik op Opvulling met figuur of </a:t>
            </a:r>
            <a:r>
              <a:rPr lang="nl-NL" sz="900" dirty="0" err="1">
                <a:solidFill>
                  <a:schemeClr val="tx1"/>
                </a:solidFill>
              </a:rPr>
              <a:t>bitmappatroon</a:t>
            </a:r>
            <a:r>
              <a:rPr lang="nl-NL" sz="900" dirty="0">
                <a:solidFill>
                  <a:schemeClr val="tx1"/>
                </a:solidFill>
              </a:rPr>
              <a:t> en dan op Bestand.</a:t>
            </a:r>
          </a:p>
          <a:p>
            <a:pPr fontAlgn="auto">
              <a:spcBef>
                <a:spcPts val="0"/>
              </a:spcBef>
              <a:spcAft>
                <a:spcPts val="0"/>
              </a:spcAft>
              <a:defRPr/>
            </a:pPr>
            <a:r>
              <a:rPr lang="nl-NL" sz="900" dirty="0">
                <a:solidFill>
                  <a:schemeClr val="tx1"/>
                </a:solidFill>
              </a:rPr>
              <a:t>Kies de afbeelding en klik op Invoegen, daarna op Sluiten.</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Klik niet op overal toepassen, omdat dan de achtergrond van alle dia’s wordt aangepast.</a:t>
            </a:r>
          </a:p>
          <a:p>
            <a:pPr fontAlgn="auto">
              <a:spcBef>
                <a:spcPts val="0"/>
              </a:spcBef>
              <a:spcAft>
                <a:spcPts val="0"/>
              </a:spcAft>
              <a:defRPr/>
            </a:pPr>
            <a:r>
              <a:rPr lang="nl-NL" sz="900" dirty="0">
                <a:solidFill>
                  <a:schemeClr val="tx1"/>
                </a:solidFill>
              </a:rPr>
              <a:t>Met </a:t>
            </a:r>
            <a:r>
              <a:rPr lang="nl-NL" sz="900" dirty="0" err="1">
                <a:solidFill>
                  <a:schemeClr val="tx1"/>
                </a:solidFill>
              </a:rPr>
              <a:t>Ctrl</a:t>
            </a:r>
            <a:r>
              <a:rPr lang="nl-NL" sz="900" dirty="0">
                <a:solidFill>
                  <a:schemeClr val="tx1"/>
                </a:solidFill>
              </a:rPr>
              <a:t>+Z kan dit hersteld worden. </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Voor het mooiste resultaat is de verhouding 1024 x 768 pixels.  Dit zorgt ervoor dat de foto in de achtergrond scherp wordt, en niet vervormt.</a:t>
            </a:r>
          </a:p>
        </p:txBody>
      </p:sp>
      <p:grpSp>
        <p:nvGrpSpPr>
          <p:cNvPr id="11" name="Group 4"/>
          <p:cNvGrpSpPr>
            <a:grpSpLocks noChangeAspect="1"/>
          </p:cNvGrpSpPr>
          <p:nvPr userDrawn="1"/>
        </p:nvGrpSpPr>
        <p:grpSpPr bwMode="auto">
          <a:xfrm>
            <a:off x="1017588" y="182563"/>
            <a:ext cx="1725612" cy="579437"/>
            <a:chOff x="641" y="115"/>
            <a:chExt cx="1087" cy="365"/>
          </a:xfrm>
        </p:grpSpPr>
        <p:sp>
          <p:nvSpPr>
            <p:cNvPr id="12" name="Freeform 5"/>
            <p:cNvSpPr>
              <a:spLocks noSelect="1" noEditPoints="1"/>
            </p:cNvSpPr>
            <p:nvPr/>
          </p:nvSpPr>
          <p:spPr bwMode="auto">
            <a:xfrm>
              <a:off x="641" y="333"/>
              <a:ext cx="147" cy="144"/>
            </a:xfrm>
            <a:custGeom>
              <a:avLst/>
              <a:gdLst/>
              <a:ahLst/>
              <a:cxnLst>
                <a:cxn ang="0">
                  <a:pos x="95" y="89"/>
                </a:cxn>
                <a:cxn ang="0">
                  <a:pos x="73" y="31"/>
                </a:cxn>
                <a:cxn ang="0">
                  <a:pos x="51" y="89"/>
                </a:cxn>
                <a:cxn ang="0">
                  <a:pos x="95" y="89"/>
                </a:cxn>
                <a:cxn ang="0">
                  <a:pos x="63" y="0"/>
                </a:cxn>
                <a:cxn ang="0">
                  <a:pos x="85" y="0"/>
                </a:cxn>
                <a:cxn ang="0">
                  <a:pos x="147" y="144"/>
                </a:cxn>
                <a:cxn ang="0">
                  <a:pos x="118" y="144"/>
                </a:cxn>
                <a:cxn ang="0">
                  <a:pos x="104" y="111"/>
                </a:cxn>
                <a:cxn ang="0">
                  <a:pos x="42" y="111"/>
                </a:cxn>
                <a:cxn ang="0">
                  <a:pos x="29" y="144"/>
                </a:cxn>
                <a:cxn ang="0">
                  <a:pos x="0" y="144"/>
                </a:cxn>
                <a:cxn ang="0">
                  <a:pos x="63" y="0"/>
                </a:cxn>
              </a:cxnLst>
              <a:rect l="0" t="0" r="r" b="b"/>
              <a:pathLst>
                <a:path w="147" h="144">
                  <a:moveTo>
                    <a:pt x="95" y="89"/>
                  </a:moveTo>
                  <a:lnTo>
                    <a:pt x="73" y="31"/>
                  </a:lnTo>
                  <a:lnTo>
                    <a:pt x="51" y="89"/>
                  </a:lnTo>
                  <a:lnTo>
                    <a:pt x="95" y="89"/>
                  </a:lnTo>
                  <a:close/>
                  <a:moveTo>
                    <a:pt x="63" y="0"/>
                  </a:moveTo>
                  <a:lnTo>
                    <a:pt x="85" y="0"/>
                  </a:lnTo>
                  <a:lnTo>
                    <a:pt x="147" y="144"/>
                  </a:lnTo>
                  <a:lnTo>
                    <a:pt x="118" y="144"/>
                  </a:lnTo>
                  <a:lnTo>
                    <a:pt x="104" y="111"/>
                  </a:lnTo>
                  <a:lnTo>
                    <a:pt x="42" y="111"/>
                  </a:lnTo>
                  <a:lnTo>
                    <a:pt x="29" y="144"/>
                  </a:lnTo>
                  <a:lnTo>
                    <a:pt x="0" y="144"/>
                  </a:lnTo>
                  <a:lnTo>
                    <a:pt x="63" y="0"/>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3" name="Freeform 6"/>
            <p:cNvSpPr>
              <a:spLocks noSelect="1"/>
            </p:cNvSpPr>
            <p:nvPr/>
          </p:nvSpPr>
          <p:spPr bwMode="auto">
            <a:xfrm>
              <a:off x="801" y="377"/>
              <a:ext cx="151" cy="100"/>
            </a:xfrm>
            <a:custGeom>
              <a:avLst/>
              <a:gdLst/>
              <a:ahLst/>
              <a:cxnLst>
                <a:cxn ang="0">
                  <a:pos x="0" y="18"/>
                </a:cxn>
                <a:cxn ang="0">
                  <a:pos x="165" y="18"/>
                </a:cxn>
                <a:cxn ang="0">
                  <a:pos x="165" y="126"/>
                </a:cxn>
                <a:cxn ang="0">
                  <a:pos x="167" y="126"/>
                </a:cxn>
                <a:cxn ang="0">
                  <a:pos x="380" y="0"/>
                </a:cxn>
                <a:cxn ang="0">
                  <a:pos x="597" y="129"/>
                </a:cxn>
                <a:cxn ang="0">
                  <a:pos x="825" y="0"/>
                </a:cxn>
                <a:cxn ang="0">
                  <a:pos x="1075" y="298"/>
                </a:cxn>
                <a:cxn ang="0">
                  <a:pos x="1075" y="712"/>
                </a:cxn>
                <a:cxn ang="0">
                  <a:pos x="902" y="712"/>
                </a:cxn>
                <a:cxn ang="0">
                  <a:pos x="902" y="318"/>
                </a:cxn>
                <a:cxn ang="0">
                  <a:pos x="773" y="157"/>
                </a:cxn>
                <a:cxn ang="0">
                  <a:pos x="624" y="336"/>
                </a:cxn>
                <a:cxn ang="0">
                  <a:pos x="624" y="712"/>
                </a:cxn>
                <a:cxn ang="0">
                  <a:pos x="451" y="712"/>
                </a:cxn>
                <a:cxn ang="0">
                  <a:pos x="451" y="298"/>
                </a:cxn>
                <a:cxn ang="0">
                  <a:pos x="332" y="157"/>
                </a:cxn>
                <a:cxn ang="0">
                  <a:pos x="173" y="333"/>
                </a:cxn>
                <a:cxn ang="0">
                  <a:pos x="173" y="712"/>
                </a:cxn>
                <a:cxn ang="0">
                  <a:pos x="0" y="712"/>
                </a:cxn>
                <a:cxn ang="0">
                  <a:pos x="0" y="18"/>
                </a:cxn>
              </a:cxnLst>
              <a:rect l="0" t="0" r="r" b="b"/>
              <a:pathLst>
                <a:path w="1075" h="712">
                  <a:moveTo>
                    <a:pt x="0" y="18"/>
                  </a:moveTo>
                  <a:cubicBezTo>
                    <a:pt x="165" y="18"/>
                    <a:pt x="165" y="18"/>
                    <a:pt x="165" y="18"/>
                  </a:cubicBezTo>
                  <a:cubicBezTo>
                    <a:pt x="165" y="126"/>
                    <a:pt x="165" y="126"/>
                    <a:pt x="165" y="126"/>
                  </a:cubicBezTo>
                  <a:cubicBezTo>
                    <a:pt x="167" y="126"/>
                    <a:pt x="167" y="126"/>
                    <a:pt x="167" y="126"/>
                  </a:cubicBezTo>
                  <a:cubicBezTo>
                    <a:pt x="198" y="61"/>
                    <a:pt x="264" y="0"/>
                    <a:pt x="380" y="0"/>
                  </a:cubicBezTo>
                  <a:cubicBezTo>
                    <a:pt x="487" y="0"/>
                    <a:pt x="561" y="42"/>
                    <a:pt x="597" y="129"/>
                  </a:cubicBezTo>
                  <a:cubicBezTo>
                    <a:pt x="647" y="41"/>
                    <a:pt x="721" y="0"/>
                    <a:pt x="825" y="0"/>
                  </a:cubicBezTo>
                  <a:cubicBezTo>
                    <a:pt x="1010" y="0"/>
                    <a:pt x="1075" y="132"/>
                    <a:pt x="1075" y="298"/>
                  </a:cubicBezTo>
                  <a:cubicBezTo>
                    <a:pt x="1075" y="712"/>
                    <a:pt x="1075" y="712"/>
                    <a:pt x="1075" y="712"/>
                  </a:cubicBezTo>
                  <a:cubicBezTo>
                    <a:pt x="902" y="712"/>
                    <a:pt x="902" y="712"/>
                    <a:pt x="902" y="712"/>
                  </a:cubicBezTo>
                  <a:cubicBezTo>
                    <a:pt x="902" y="318"/>
                    <a:pt x="902" y="318"/>
                    <a:pt x="902" y="318"/>
                  </a:cubicBezTo>
                  <a:cubicBezTo>
                    <a:pt x="902" y="232"/>
                    <a:pt x="876" y="157"/>
                    <a:pt x="773" y="157"/>
                  </a:cubicBezTo>
                  <a:cubicBezTo>
                    <a:pt x="665" y="157"/>
                    <a:pt x="624" y="246"/>
                    <a:pt x="624" y="336"/>
                  </a:cubicBezTo>
                  <a:cubicBezTo>
                    <a:pt x="624" y="712"/>
                    <a:pt x="624" y="712"/>
                    <a:pt x="624" y="712"/>
                  </a:cubicBezTo>
                  <a:cubicBezTo>
                    <a:pt x="451" y="712"/>
                    <a:pt x="451" y="712"/>
                    <a:pt x="451" y="712"/>
                  </a:cubicBezTo>
                  <a:cubicBezTo>
                    <a:pt x="451" y="298"/>
                    <a:pt x="451" y="298"/>
                    <a:pt x="451" y="298"/>
                  </a:cubicBezTo>
                  <a:cubicBezTo>
                    <a:pt x="451" y="213"/>
                    <a:pt x="416" y="157"/>
                    <a:pt x="332" y="157"/>
                  </a:cubicBezTo>
                  <a:cubicBezTo>
                    <a:pt x="218" y="157"/>
                    <a:pt x="173" y="240"/>
                    <a:pt x="173" y="333"/>
                  </a:cubicBezTo>
                  <a:cubicBezTo>
                    <a:pt x="173" y="712"/>
                    <a:pt x="173" y="712"/>
                    <a:pt x="173"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4" name="Freeform 7"/>
            <p:cNvSpPr>
              <a:spLocks noSelect="1"/>
            </p:cNvSpPr>
            <p:nvPr/>
          </p:nvSpPr>
          <p:spPr bwMode="auto">
            <a:xfrm>
              <a:off x="970" y="377"/>
              <a:ext cx="80" cy="103"/>
            </a:xfrm>
            <a:custGeom>
              <a:avLst/>
              <a:gdLst/>
              <a:ahLst/>
              <a:cxnLst>
                <a:cxn ang="0">
                  <a:pos x="432" y="210"/>
                </a:cxn>
                <a:cxn ang="0">
                  <a:pos x="296" y="139"/>
                </a:cxn>
                <a:cxn ang="0">
                  <a:pos x="195" y="213"/>
                </a:cxn>
                <a:cxn ang="0">
                  <a:pos x="569" y="506"/>
                </a:cxn>
                <a:cxn ang="0">
                  <a:pos x="270" y="729"/>
                </a:cxn>
                <a:cxn ang="0">
                  <a:pos x="0" y="622"/>
                </a:cxn>
                <a:cxn ang="0">
                  <a:pos x="115" y="514"/>
                </a:cxn>
                <a:cxn ang="0">
                  <a:pos x="280" y="599"/>
                </a:cxn>
                <a:cxn ang="0">
                  <a:pos x="396" y="519"/>
                </a:cxn>
                <a:cxn ang="0">
                  <a:pos x="21" y="225"/>
                </a:cxn>
                <a:cxn ang="0">
                  <a:pos x="300" y="0"/>
                </a:cxn>
                <a:cxn ang="0">
                  <a:pos x="548" y="106"/>
                </a:cxn>
                <a:cxn ang="0">
                  <a:pos x="432" y="210"/>
                </a:cxn>
              </a:cxnLst>
              <a:rect l="0" t="0" r="r" b="b"/>
              <a:pathLst>
                <a:path w="569" h="729">
                  <a:moveTo>
                    <a:pt x="432" y="210"/>
                  </a:moveTo>
                  <a:cubicBezTo>
                    <a:pt x="399" y="164"/>
                    <a:pt x="355" y="139"/>
                    <a:pt x="296" y="139"/>
                  </a:cubicBezTo>
                  <a:cubicBezTo>
                    <a:pt x="250" y="139"/>
                    <a:pt x="195" y="161"/>
                    <a:pt x="195" y="213"/>
                  </a:cubicBezTo>
                  <a:cubicBezTo>
                    <a:pt x="195" y="337"/>
                    <a:pt x="569" y="236"/>
                    <a:pt x="569" y="506"/>
                  </a:cubicBezTo>
                  <a:cubicBezTo>
                    <a:pt x="569" y="671"/>
                    <a:pt x="412" y="729"/>
                    <a:pt x="270" y="729"/>
                  </a:cubicBezTo>
                  <a:cubicBezTo>
                    <a:pt x="163" y="729"/>
                    <a:pt x="71" y="702"/>
                    <a:pt x="0" y="622"/>
                  </a:cubicBezTo>
                  <a:cubicBezTo>
                    <a:pt x="115" y="514"/>
                    <a:pt x="115" y="514"/>
                    <a:pt x="115" y="514"/>
                  </a:cubicBezTo>
                  <a:cubicBezTo>
                    <a:pt x="160" y="563"/>
                    <a:pt x="207" y="599"/>
                    <a:pt x="280" y="599"/>
                  </a:cubicBezTo>
                  <a:cubicBezTo>
                    <a:pt x="331" y="599"/>
                    <a:pt x="396" y="574"/>
                    <a:pt x="396" y="519"/>
                  </a:cubicBezTo>
                  <a:cubicBezTo>
                    <a:pt x="396" y="376"/>
                    <a:pt x="21" y="489"/>
                    <a:pt x="21" y="225"/>
                  </a:cubicBezTo>
                  <a:cubicBezTo>
                    <a:pt x="21" y="70"/>
                    <a:pt x="160" y="0"/>
                    <a:pt x="300" y="0"/>
                  </a:cubicBezTo>
                  <a:cubicBezTo>
                    <a:pt x="393" y="0"/>
                    <a:pt x="491" y="29"/>
                    <a:pt x="548" y="106"/>
                  </a:cubicBezTo>
                  <a:lnTo>
                    <a:pt x="432" y="210"/>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5" name="Freeform 8"/>
            <p:cNvSpPr>
              <a:spLocks noSelect="1"/>
            </p:cNvSpPr>
            <p:nvPr/>
          </p:nvSpPr>
          <p:spPr bwMode="auto">
            <a:xfrm>
              <a:off x="1058" y="351"/>
              <a:ext cx="71" cy="129"/>
            </a:xfrm>
            <a:custGeom>
              <a:avLst/>
              <a:gdLst/>
              <a:ahLst/>
              <a:cxnLst>
                <a:cxn ang="0">
                  <a:pos x="0" y="348"/>
                </a:cxn>
                <a:cxn ang="0">
                  <a:pos x="0" y="201"/>
                </a:cxn>
                <a:cxn ang="0">
                  <a:pos x="143" y="201"/>
                </a:cxn>
                <a:cxn ang="0">
                  <a:pos x="143" y="0"/>
                </a:cxn>
                <a:cxn ang="0">
                  <a:pos x="317" y="0"/>
                </a:cxn>
                <a:cxn ang="0">
                  <a:pos x="317" y="201"/>
                </a:cxn>
                <a:cxn ang="0">
                  <a:pos x="507" y="201"/>
                </a:cxn>
                <a:cxn ang="0">
                  <a:pos x="507" y="348"/>
                </a:cxn>
                <a:cxn ang="0">
                  <a:pos x="317" y="348"/>
                </a:cxn>
                <a:cxn ang="0">
                  <a:pos x="317" y="652"/>
                </a:cxn>
                <a:cxn ang="0">
                  <a:pos x="413" y="765"/>
                </a:cxn>
                <a:cxn ang="0">
                  <a:pos x="507" y="743"/>
                </a:cxn>
                <a:cxn ang="0">
                  <a:pos x="507" y="889"/>
                </a:cxn>
                <a:cxn ang="0">
                  <a:pos x="370" y="912"/>
                </a:cxn>
                <a:cxn ang="0">
                  <a:pos x="143" y="666"/>
                </a:cxn>
                <a:cxn ang="0">
                  <a:pos x="143" y="348"/>
                </a:cxn>
                <a:cxn ang="0">
                  <a:pos x="0" y="348"/>
                </a:cxn>
              </a:cxnLst>
              <a:rect l="0" t="0" r="r" b="b"/>
              <a:pathLst>
                <a:path w="507" h="912">
                  <a:moveTo>
                    <a:pt x="0" y="348"/>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7" y="201"/>
                    <a:pt x="507" y="201"/>
                    <a:pt x="507" y="201"/>
                  </a:cubicBezTo>
                  <a:cubicBezTo>
                    <a:pt x="507" y="348"/>
                    <a:pt x="507" y="348"/>
                    <a:pt x="507" y="348"/>
                  </a:cubicBezTo>
                  <a:cubicBezTo>
                    <a:pt x="317" y="348"/>
                    <a:pt x="317" y="348"/>
                    <a:pt x="317" y="348"/>
                  </a:cubicBezTo>
                  <a:cubicBezTo>
                    <a:pt x="317" y="652"/>
                    <a:pt x="317" y="652"/>
                    <a:pt x="317" y="652"/>
                  </a:cubicBezTo>
                  <a:cubicBezTo>
                    <a:pt x="317" y="721"/>
                    <a:pt x="337" y="765"/>
                    <a:pt x="413" y="765"/>
                  </a:cubicBezTo>
                  <a:cubicBezTo>
                    <a:pt x="444" y="765"/>
                    <a:pt x="486" y="759"/>
                    <a:pt x="507" y="743"/>
                  </a:cubicBezTo>
                  <a:cubicBezTo>
                    <a:pt x="507" y="889"/>
                    <a:pt x="507" y="889"/>
                    <a:pt x="507" y="889"/>
                  </a:cubicBezTo>
                  <a:cubicBezTo>
                    <a:pt x="471" y="906"/>
                    <a:pt x="411" y="912"/>
                    <a:pt x="370" y="912"/>
                  </a:cubicBezTo>
                  <a:cubicBezTo>
                    <a:pt x="186" y="912"/>
                    <a:pt x="143" y="830"/>
                    <a:pt x="143" y="666"/>
                  </a:cubicBezTo>
                  <a:cubicBezTo>
                    <a:pt x="143" y="348"/>
                    <a:pt x="143" y="348"/>
                    <a:pt x="143" y="348"/>
                  </a:cubicBezTo>
                  <a:lnTo>
                    <a:pt x="0" y="34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6" name="Freeform 9"/>
            <p:cNvSpPr>
              <a:spLocks noSelect="1" noEditPoints="1"/>
            </p:cNvSpPr>
            <p:nvPr/>
          </p:nvSpPr>
          <p:spPr bwMode="auto">
            <a:xfrm>
              <a:off x="1143" y="377"/>
              <a:ext cx="99" cy="103"/>
            </a:xfrm>
            <a:custGeom>
              <a:avLst/>
              <a:gdLst/>
              <a:ahLst/>
              <a:cxnLst>
                <a:cxn ang="0">
                  <a:pos x="529" y="295"/>
                </a:cxn>
                <a:cxn ang="0">
                  <a:pos x="352" y="131"/>
                </a:cxn>
                <a:cxn ang="0">
                  <a:pos x="173" y="295"/>
                </a:cxn>
                <a:cxn ang="0">
                  <a:pos x="529" y="295"/>
                </a:cxn>
                <a:cxn ang="0">
                  <a:pos x="173" y="426"/>
                </a:cxn>
                <a:cxn ang="0">
                  <a:pos x="360" y="590"/>
                </a:cxn>
                <a:cxn ang="0">
                  <a:pos x="546" y="496"/>
                </a:cxn>
                <a:cxn ang="0">
                  <a:pos x="671" y="590"/>
                </a:cxn>
                <a:cxn ang="0">
                  <a:pos x="377" y="729"/>
                </a:cxn>
                <a:cxn ang="0">
                  <a:pos x="0" y="365"/>
                </a:cxn>
                <a:cxn ang="0">
                  <a:pos x="377" y="0"/>
                </a:cxn>
                <a:cxn ang="0">
                  <a:pos x="702" y="378"/>
                </a:cxn>
                <a:cxn ang="0">
                  <a:pos x="702" y="426"/>
                </a:cxn>
                <a:cxn ang="0">
                  <a:pos x="173" y="426"/>
                </a:cxn>
              </a:cxnLst>
              <a:rect l="0" t="0" r="r" b="b"/>
              <a:pathLst>
                <a:path w="702" h="729">
                  <a:moveTo>
                    <a:pt x="529" y="295"/>
                  </a:moveTo>
                  <a:cubicBezTo>
                    <a:pt x="527" y="194"/>
                    <a:pt x="461" y="131"/>
                    <a:pt x="352" y="131"/>
                  </a:cubicBezTo>
                  <a:cubicBezTo>
                    <a:pt x="250" y="131"/>
                    <a:pt x="186" y="196"/>
                    <a:pt x="173" y="295"/>
                  </a:cubicBezTo>
                  <a:lnTo>
                    <a:pt x="529" y="295"/>
                  </a:lnTo>
                  <a:close/>
                  <a:moveTo>
                    <a:pt x="173" y="426"/>
                  </a:moveTo>
                  <a:cubicBezTo>
                    <a:pt x="185" y="528"/>
                    <a:pt x="263" y="590"/>
                    <a:pt x="360" y="590"/>
                  </a:cubicBezTo>
                  <a:cubicBezTo>
                    <a:pt x="446" y="590"/>
                    <a:pt x="503" y="550"/>
                    <a:pt x="546" y="496"/>
                  </a:cubicBezTo>
                  <a:cubicBezTo>
                    <a:pt x="671" y="590"/>
                    <a:pt x="671" y="590"/>
                    <a:pt x="671" y="590"/>
                  </a:cubicBezTo>
                  <a:cubicBezTo>
                    <a:pt x="590" y="690"/>
                    <a:pt x="487" y="729"/>
                    <a:pt x="377" y="729"/>
                  </a:cubicBezTo>
                  <a:cubicBezTo>
                    <a:pt x="167" y="729"/>
                    <a:pt x="0" y="583"/>
                    <a:pt x="0" y="365"/>
                  </a:cubicBezTo>
                  <a:cubicBezTo>
                    <a:pt x="0" y="146"/>
                    <a:pt x="167" y="0"/>
                    <a:pt x="377" y="0"/>
                  </a:cubicBezTo>
                  <a:cubicBezTo>
                    <a:pt x="571" y="0"/>
                    <a:pt x="702" y="136"/>
                    <a:pt x="702" y="378"/>
                  </a:cubicBezTo>
                  <a:cubicBezTo>
                    <a:pt x="702" y="426"/>
                    <a:pt x="702" y="426"/>
                    <a:pt x="702" y="426"/>
                  </a:cubicBezTo>
                  <a:lnTo>
                    <a:pt x="173" y="426"/>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7" name="Freeform 10"/>
            <p:cNvSpPr>
              <a:spLocks noSelect="1"/>
            </p:cNvSpPr>
            <p:nvPr/>
          </p:nvSpPr>
          <p:spPr bwMode="auto">
            <a:xfrm>
              <a:off x="1265" y="377"/>
              <a:ext cx="62" cy="100"/>
            </a:xfrm>
            <a:custGeom>
              <a:avLst/>
              <a:gdLst/>
              <a:ahLst/>
              <a:cxnLst>
                <a:cxn ang="0">
                  <a:pos x="0" y="18"/>
                </a:cxn>
                <a:cxn ang="0">
                  <a:pos x="174" y="18"/>
                </a:cxn>
                <a:cxn ang="0">
                  <a:pos x="174" y="128"/>
                </a:cxn>
                <a:cxn ang="0">
                  <a:pos x="177" y="128"/>
                </a:cxn>
                <a:cxn ang="0">
                  <a:pos x="382" y="0"/>
                </a:cxn>
                <a:cxn ang="0">
                  <a:pos x="444" y="11"/>
                </a:cxn>
                <a:cxn ang="0">
                  <a:pos x="444" y="178"/>
                </a:cxn>
                <a:cxn ang="0">
                  <a:pos x="360" y="165"/>
                </a:cxn>
                <a:cxn ang="0">
                  <a:pos x="174" y="340"/>
                </a:cxn>
                <a:cxn ang="0">
                  <a:pos x="174" y="712"/>
                </a:cxn>
                <a:cxn ang="0">
                  <a:pos x="0" y="712"/>
                </a:cxn>
                <a:cxn ang="0">
                  <a:pos x="0" y="18"/>
                </a:cxn>
              </a:cxnLst>
              <a:rect l="0" t="0" r="r" b="b"/>
              <a:pathLst>
                <a:path w="444" h="712">
                  <a:moveTo>
                    <a:pt x="0" y="18"/>
                  </a:moveTo>
                  <a:cubicBezTo>
                    <a:pt x="174" y="18"/>
                    <a:pt x="174" y="18"/>
                    <a:pt x="174" y="18"/>
                  </a:cubicBezTo>
                  <a:cubicBezTo>
                    <a:pt x="174" y="128"/>
                    <a:pt x="174" y="128"/>
                    <a:pt x="174" y="128"/>
                  </a:cubicBezTo>
                  <a:cubicBezTo>
                    <a:pt x="177" y="128"/>
                    <a:pt x="177" y="128"/>
                    <a:pt x="177" y="128"/>
                  </a:cubicBezTo>
                  <a:cubicBezTo>
                    <a:pt x="214" y="48"/>
                    <a:pt x="291" y="0"/>
                    <a:pt x="382" y="0"/>
                  </a:cubicBezTo>
                  <a:cubicBezTo>
                    <a:pt x="404" y="0"/>
                    <a:pt x="424" y="5"/>
                    <a:pt x="444" y="11"/>
                  </a:cubicBezTo>
                  <a:cubicBezTo>
                    <a:pt x="444" y="178"/>
                    <a:pt x="444" y="178"/>
                    <a:pt x="444" y="178"/>
                  </a:cubicBezTo>
                  <a:cubicBezTo>
                    <a:pt x="415" y="171"/>
                    <a:pt x="388" y="165"/>
                    <a:pt x="360" y="165"/>
                  </a:cubicBezTo>
                  <a:cubicBezTo>
                    <a:pt x="197" y="165"/>
                    <a:pt x="174" y="303"/>
                    <a:pt x="174" y="340"/>
                  </a:cubicBezTo>
                  <a:cubicBezTo>
                    <a:pt x="174" y="712"/>
                    <a:pt x="174" y="712"/>
                    <a:pt x="174"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8" name="Freeform 11"/>
            <p:cNvSpPr>
              <a:spLocks noSelect="1" noEditPoints="1"/>
            </p:cNvSpPr>
            <p:nvPr/>
          </p:nvSpPr>
          <p:spPr bwMode="auto">
            <a:xfrm>
              <a:off x="1336" y="323"/>
              <a:ext cx="105" cy="157"/>
            </a:xfrm>
            <a:custGeom>
              <a:avLst/>
              <a:gdLst/>
              <a:ahLst/>
              <a:cxnLst>
                <a:cxn ang="0">
                  <a:pos x="377" y="954"/>
                </a:cxn>
                <a:cxn ang="0">
                  <a:pos x="581" y="746"/>
                </a:cxn>
                <a:cxn ang="0">
                  <a:pos x="377" y="538"/>
                </a:cxn>
                <a:cxn ang="0">
                  <a:pos x="173" y="746"/>
                </a:cxn>
                <a:cxn ang="0">
                  <a:pos x="377" y="954"/>
                </a:cxn>
                <a:cxn ang="0">
                  <a:pos x="584" y="989"/>
                </a:cxn>
                <a:cxn ang="0">
                  <a:pos x="581" y="989"/>
                </a:cxn>
                <a:cxn ang="0">
                  <a:pos x="342" y="1110"/>
                </a:cxn>
                <a:cxn ang="0">
                  <a:pos x="0" y="746"/>
                </a:cxn>
                <a:cxn ang="0">
                  <a:pos x="335" y="381"/>
                </a:cxn>
                <a:cxn ang="0">
                  <a:pos x="571" y="487"/>
                </a:cxn>
                <a:cxn ang="0">
                  <a:pos x="575" y="487"/>
                </a:cxn>
                <a:cxn ang="0">
                  <a:pos x="575" y="0"/>
                </a:cxn>
                <a:cxn ang="0">
                  <a:pos x="749" y="0"/>
                </a:cxn>
                <a:cxn ang="0">
                  <a:pos x="749" y="1093"/>
                </a:cxn>
                <a:cxn ang="0">
                  <a:pos x="584" y="1093"/>
                </a:cxn>
                <a:cxn ang="0">
                  <a:pos x="584" y="989"/>
                </a:cxn>
              </a:cxnLst>
              <a:rect l="0" t="0" r="r" b="b"/>
              <a:pathLst>
                <a:path w="749" h="1110">
                  <a:moveTo>
                    <a:pt x="377" y="954"/>
                  </a:moveTo>
                  <a:cubicBezTo>
                    <a:pt x="504" y="954"/>
                    <a:pt x="581" y="854"/>
                    <a:pt x="581" y="746"/>
                  </a:cubicBezTo>
                  <a:cubicBezTo>
                    <a:pt x="581" y="637"/>
                    <a:pt x="504" y="538"/>
                    <a:pt x="377" y="538"/>
                  </a:cubicBezTo>
                  <a:cubicBezTo>
                    <a:pt x="250" y="538"/>
                    <a:pt x="173" y="637"/>
                    <a:pt x="173" y="746"/>
                  </a:cubicBezTo>
                  <a:cubicBezTo>
                    <a:pt x="173" y="854"/>
                    <a:pt x="250" y="954"/>
                    <a:pt x="377" y="954"/>
                  </a:cubicBezTo>
                  <a:close/>
                  <a:moveTo>
                    <a:pt x="584" y="989"/>
                  </a:moveTo>
                  <a:cubicBezTo>
                    <a:pt x="581" y="989"/>
                    <a:pt x="581" y="989"/>
                    <a:pt x="581" y="989"/>
                  </a:cubicBezTo>
                  <a:cubicBezTo>
                    <a:pt x="530" y="1073"/>
                    <a:pt x="439" y="1110"/>
                    <a:pt x="342" y="1110"/>
                  </a:cubicBezTo>
                  <a:cubicBezTo>
                    <a:pt x="128" y="1110"/>
                    <a:pt x="0" y="951"/>
                    <a:pt x="0" y="746"/>
                  </a:cubicBezTo>
                  <a:cubicBezTo>
                    <a:pt x="0" y="540"/>
                    <a:pt x="137" y="381"/>
                    <a:pt x="335" y="381"/>
                  </a:cubicBezTo>
                  <a:cubicBezTo>
                    <a:pt x="465" y="381"/>
                    <a:pt x="535" y="442"/>
                    <a:pt x="571" y="487"/>
                  </a:cubicBezTo>
                  <a:cubicBezTo>
                    <a:pt x="575" y="487"/>
                    <a:pt x="575" y="487"/>
                    <a:pt x="575" y="487"/>
                  </a:cubicBezTo>
                  <a:cubicBezTo>
                    <a:pt x="575" y="0"/>
                    <a:pt x="575" y="0"/>
                    <a:pt x="575" y="0"/>
                  </a:cubicBezTo>
                  <a:cubicBezTo>
                    <a:pt x="749" y="0"/>
                    <a:pt x="749" y="0"/>
                    <a:pt x="749" y="0"/>
                  </a:cubicBezTo>
                  <a:cubicBezTo>
                    <a:pt x="749" y="1093"/>
                    <a:pt x="749" y="1093"/>
                    <a:pt x="749" y="1093"/>
                  </a:cubicBezTo>
                  <a:cubicBezTo>
                    <a:pt x="584" y="1093"/>
                    <a:pt x="584" y="1093"/>
                    <a:pt x="584" y="1093"/>
                  </a:cubicBezTo>
                  <a:lnTo>
                    <a:pt x="584" y="989"/>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9" name="Freeform 12"/>
            <p:cNvSpPr>
              <a:spLocks noSelect="1" noEditPoints="1"/>
            </p:cNvSpPr>
            <p:nvPr/>
          </p:nvSpPr>
          <p:spPr bwMode="auto">
            <a:xfrm>
              <a:off x="1462" y="377"/>
              <a:ext cx="90" cy="103"/>
            </a:xfrm>
            <a:custGeom>
              <a:avLst/>
              <a:gdLst/>
              <a:ahLst/>
              <a:cxnLst>
                <a:cxn ang="0">
                  <a:pos x="470" y="401"/>
                </a:cxn>
                <a:cxn ang="0">
                  <a:pos x="434" y="401"/>
                </a:cxn>
                <a:cxn ang="0">
                  <a:pos x="173" y="508"/>
                </a:cxn>
                <a:cxn ang="0">
                  <a:pos x="295" y="599"/>
                </a:cxn>
                <a:cxn ang="0">
                  <a:pos x="470" y="440"/>
                </a:cxn>
                <a:cxn ang="0">
                  <a:pos x="470" y="401"/>
                </a:cxn>
                <a:cxn ang="0">
                  <a:pos x="480" y="616"/>
                </a:cxn>
                <a:cxn ang="0">
                  <a:pos x="476" y="616"/>
                </a:cxn>
                <a:cxn ang="0">
                  <a:pos x="253" y="729"/>
                </a:cxn>
                <a:cxn ang="0">
                  <a:pos x="0" y="521"/>
                </a:cxn>
                <a:cxn ang="0">
                  <a:pos x="437" y="279"/>
                </a:cxn>
                <a:cxn ang="0">
                  <a:pos x="480" y="279"/>
                </a:cxn>
                <a:cxn ang="0">
                  <a:pos x="480" y="261"/>
                </a:cxn>
                <a:cxn ang="0">
                  <a:pos x="321" y="131"/>
                </a:cxn>
                <a:cxn ang="0">
                  <a:pos x="136" y="203"/>
                </a:cxn>
                <a:cxn ang="0">
                  <a:pos x="45" y="112"/>
                </a:cxn>
                <a:cxn ang="0">
                  <a:pos x="340" y="0"/>
                </a:cxn>
                <a:cxn ang="0">
                  <a:pos x="636" y="313"/>
                </a:cxn>
                <a:cxn ang="0">
                  <a:pos x="636" y="712"/>
                </a:cxn>
                <a:cxn ang="0">
                  <a:pos x="480" y="712"/>
                </a:cxn>
                <a:cxn ang="0">
                  <a:pos x="480" y="616"/>
                </a:cxn>
              </a:cxnLst>
              <a:rect l="0" t="0" r="r" b="b"/>
              <a:pathLst>
                <a:path w="636" h="729">
                  <a:moveTo>
                    <a:pt x="470" y="401"/>
                  </a:moveTo>
                  <a:cubicBezTo>
                    <a:pt x="434" y="401"/>
                    <a:pt x="434" y="401"/>
                    <a:pt x="434" y="401"/>
                  </a:cubicBezTo>
                  <a:cubicBezTo>
                    <a:pt x="338" y="401"/>
                    <a:pt x="173" y="408"/>
                    <a:pt x="173" y="508"/>
                  </a:cubicBezTo>
                  <a:cubicBezTo>
                    <a:pt x="173" y="572"/>
                    <a:pt x="238" y="599"/>
                    <a:pt x="295" y="599"/>
                  </a:cubicBezTo>
                  <a:cubicBezTo>
                    <a:pt x="413" y="599"/>
                    <a:pt x="470" y="537"/>
                    <a:pt x="470" y="440"/>
                  </a:cubicBezTo>
                  <a:lnTo>
                    <a:pt x="470" y="401"/>
                  </a:lnTo>
                  <a:close/>
                  <a:moveTo>
                    <a:pt x="480" y="616"/>
                  </a:moveTo>
                  <a:cubicBezTo>
                    <a:pt x="476" y="616"/>
                    <a:pt x="476" y="616"/>
                    <a:pt x="476" y="616"/>
                  </a:cubicBezTo>
                  <a:cubicBezTo>
                    <a:pt x="426" y="694"/>
                    <a:pt x="345" y="729"/>
                    <a:pt x="253" y="729"/>
                  </a:cubicBezTo>
                  <a:cubicBezTo>
                    <a:pt x="124" y="729"/>
                    <a:pt x="0" y="658"/>
                    <a:pt x="0" y="521"/>
                  </a:cubicBezTo>
                  <a:cubicBezTo>
                    <a:pt x="0" y="295"/>
                    <a:pt x="263" y="279"/>
                    <a:pt x="437" y="279"/>
                  </a:cubicBezTo>
                  <a:cubicBezTo>
                    <a:pt x="480" y="279"/>
                    <a:pt x="480" y="279"/>
                    <a:pt x="480" y="279"/>
                  </a:cubicBezTo>
                  <a:cubicBezTo>
                    <a:pt x="480" y="261"/>
                    <a:pt x="480" y="261"/>
                    <a:pt x="480" y="261"/>
                  </a:cubicBezTo>
                  <a:cubicBezTo>
                    <a:pt x="480" y="175"/>
                    <a:pt x="413" y="131"/>
                    <a:pt x="321" y="131"/>
                  </a:cubicBezTo>
                  <a:cubicBezTo>
                    <a:pt x="249" y="131"/>
                    <a:pt x="182" y="159"/>
                    <a:pt x="136" y="203"/>
                  </a:cubicBezTo>
                  <a:cubicBezTo>
                    <a:pt x="45" y="112"/>
                    <a:pt x="45" y="112"/>
                    <a:pt x="45" y="112"/>
                  </a:cubicBezTo>
                  <a:cubicBezTo>
                    <a:pt x="121" y="34"/>
                    <a:pt x="230" y="0"/>
                    <a:pt x="340" y="0"/>
                  </a:cubicBezTo>
                  <a:cubicBezTo>
                    <a:pt x="636" y="0"/>
                    <a:pt x="636" y="214"/>
                    <a:pt x="636" y="313"/>
                  </a:cubicBezTo>
                  <a:cubicBezTo>
                    <a:pt x="636" y="712"/>
                    <a:pt x="636" y="712"/>
                    <a:pt x="636" y="712"/>
                  </a:cubicBezTo>
                  <a:cubicBezTo>
                    <a:pt x="480" y="712"/>
                    <a:pt x="480" y="712"/>
                    <a:pt x="480" y="712"/>
                  </a:cubicBezTo>
                  <a:lnTo>
                    <a:pt x="480" y="616"/>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0" name="Freeform 13"/>
            <p:cNvSpPr>
              <a:spLocks noSelect="1"/>
            </p:cNvSpPr>
            <p:nvPr/>
          </p:nvSpPr>
          <p:spPr bwMode="auto">
            <a:xfrm>
              <a:off x="1577" y="377"/>
              <a:ext cx="151" cy="100"/>
            </a:xfrm>
            <a:custGeom>
              <a:avLst/>
              <a:gdLst/>
              <a:ahLst/>
              <a:cxnLst>
                <a:cxn ang="0">
                  <a:pos x="0" y="18"/>
                </a:cxn>
                <a:cxn ang="0">
                  <a:pos x="165" y="18"/>
                </a:cxn>
                <a:cxn ang="0">
                  <a:pos x="165" y="126"/>
                </a:cxn>
                <a:cxn ang="0">
                  <a:pos x="168" y="126"/>
                </a:cxn>
                <a:cxn ang="0">
                  <a:pos x="381" y="0"/>
                </a:cxn>
                <a:cxn ang="0">
                  <a:pos x="598" y="129"/>
                </a:cxn>
                <a:cxn ang="0">
                  <a:pos x="826" y="0"/>
                </a:cxn>
                <a:cxn ang="0">
                  <a:pos x="1076" y="298"/>
                </a:cxn>
                <a:cxn ang="0">
                  <a:pos x="1076" y="712"/>
                </a:cxn>
                <a:cxn ang="0">
                  <a:pos x="903" y="712"/>
                </a:cxn>
                <a:cxn ang="0">
                  <a:pos x="903" y="318"/>
                </a:cxn>
                <a:cxn ang="0">
                  <a:pos x="774" y="157"/>
                </a:cxn>
                <a:cxn ang="0">
                  <a:pos x="625" y="336"/>
                </a:cxn>
                <a:cxn ang="0">
                  <a:pos x="625" y="712"/>
                </a:cxn>
                <a:cxn ang="0">
                  <a:pos x="452" y="712"/>
                </a:cxn>
                <a:cxn ang="0">
                  <a:pos x="452" y="298"/>
                </a:cxn>
                <a:cxn ang="0">
                  <a:pos x="333" y="157"/>
                </a:cxn>
                <a:cxn ang="0">
                  <a:pos x="174" y="333"/>
                </a:cxn>
                <a:cxn ang="0">
                  <a:pos x="174" y="712"/>
                </a:cxn>
                <a:cxn ang="0">
                  <a:pos x="0" y="712"/>
                </a:cxn>
                <a:cxn ang="0">
                  <a:pos x="0" y="18"/>
                </a:cxn>
              </a:cxnLst>
              <a:rect l="0" t="0" r="r" b="b"/>
              <a:pathLst>
                <a:path w="1076" h="712">
                  <a:moveTo>
                    <a:pt x="0" y="18"/>
                  </a:moveTo>
                  <a:cubicBezTo>
                    <a:pt x="165" y="18"/>
                    <a:pt x="165" y="18"/>
                    <a:pt x="165" y="18"/>
                  </a:cubicBezTo>
                  <a:cubicBezTo>
                    <a:pt x="165" y="126"/>
                    <a:pt x="165" y="126"/>
                    <a:pt x="165" y="126"/>
                  </a:cubicBezTo>
                  <a:cubicBezTo>
                    <a:pt x="168" y="126"/>
                    <a:pt x="168" y="126"/>
                    <a:pt x="168" y="126"/>
                  </a:cubicBezTo>
                  <a:cubicBezTo>
                    <a:pt x="199" y="61"/>
                    <a:pt x="265" y="0"/>
                    <a:pt x="381" y="0"/>
                  </a:cubicBezTo>
                  <a:cubicBezTo>
                    <a:pt x="488" y="0"/>
                    <a:pt x="561" y="42"/>
                    <a:pt x="598" y="129"/>
                  </a:cubicBezTo>
                  <a:cubicBezTo>
                    <a:pt x="648" y="41"/>
                    <a:pt x="722" y="0"/>
                    <a:pt x="826" y="0"/>
                  </a:cubicBezTo>
                  <a:cubicBezTo>
                    <a:pt x="1011" y="0"/>
                    <a:pt x="1076" y="132"/>
                    <a:pt x="1076" y="298"/>
                  </a:cubicBezTo>
                  <a:cubicBezTo>
                    <a:pt x="1076" y="712"/>
                    <a:pt x="1076" y="712"/>
                    <a:pt x="1076" y="712"/>
                  </a:cubicBezTo>
                  <a:cubicBezTo>
                    <a:pt x="903" y="712"/>
                    <a:pt x="903" y="712"/>
                    <a:pt x="903" y="712"/>
                  </a:cubicBezTo>
                  <a:cubicBezTo>
                    <a:pt x="903" y="318"/>
                    <a:pt x="903" y="318"/>
                    <a:pt x="903" y="318"/>
                  </a:cubicBezTo>
                  <a:cubicBezTo>
                    <a:pt x="903" y="232"/>
                    <a:pt x="877" y="157"/>
                    <a:pt x="774" y="157"/>
                  </a:cubicBezTo>
                  <a:cubicBezTo>
                    <a:pt x="666" y="157"/>
                    <a:pt x="625" y="246"/>
                    <a:pt x="625" y="336"/>
                  </a:cubicBezTo>
                  <a:cubicBezTo>
                    <a:pt x="625" y="712"/>
                    <a:pt x="625" y="712"/>
                    <a:pt x="625" y="712"/>
                  </a:cubicBezTo>
                  <a:cubicBezTo>
                    <a:pt x="452" y="712"/>
                    <a:pt x="452" y="712"/>
                    <a:pt x="452" y="712"/>
                  </a:cubicBezTo>
                  <a:cubicBezTo>
                    <a:pt x="452" y="298"/>
                    <a:pt x="452" y="298"/>
                    <a:pt x="452" y="298"/>
                  </a:cubicBezTo>
                  <a:cubicBezTo>
                    <a:pt x="452" y="213"/>
                    <a:pt x="417" y="157"/>
                    <a:pt x="333" y="157"/>
                  </a:cubicBezTo>
                  <a:cubicBezTo>
                    <a:pt x="219" y="157"/>
                    <a:pt x="174" y="240"/>
                    <a:pt x="174" y="333"/>
                  </a:cubicBezTo>
                  <a:cubicBezTo>
                    <a:pt x="174" y="712"/>
                    <a:pt x="174" y="712"/>
                    <a:pt x="174"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1" name="Freeform 14"/>
            <p:cNvSpPr>
              <a:spLocks noSelect="1"/>
            </p:cNvSpPr>
            <p:nvPr/>
          </p:nvSpPr>
          <p:spPr bwMode="auto">
            <a:xfrm>
              <a:off x="650" y="115"/>
              <a:ext cx="135" cy="152"/>
            </a:xfrm>
            <a:custGeom>
              <a:avLst/>
              <a:gdLst/>
              <a:ahLst/>
              <a:cxnLst>
                <a:cxn ang="0">
                  <a:pos x="964" y="975"/>
                </a:cxn>
                <a:cxn ang="0">
                  <a:pos x="541" y="1076"/>
                </a:cxn>
                <a:cxn ang="0">
                  <a:pos x="0" y="543"/>
                </a:cxn>
                <a:cxn ang="0">
                  <a:pos x="541" y="0"/>
                </a:cxn>
                <a:cxn ang="0">
                  <a:pos x="944" y="129"/>
                </a:cxn>
                <a:cxn ang="0">
                  <a:pos x="810" y="265"/>
                </a:cxn>
                <a:cxn ang="0">
                  <a:pos x="542" y="165"/>
                </a:cxn>
                <a:cxn ang="0">
                  <a:pos x="191" y="531"/>
                </a:cxn>
                <a:cxn ang="0">
                  <a:pos x="542" y="911"/>
                </a:cxn>
                <a:cxn ang="0">
                  <a:pos x="782" y="858"/>
                </a:cxn>
                <a:cxn ang="0">
                  <a:pos x="782" y="616"/>
                </a:cxn>
                <a:cxn ang="0">
                  <a:pos x="573" y="616"/>
                </a:cxn>
                <a:cxn ang="0">
                  <a:pos x="573" y="452"/>
                </a:cxn>
                <a:cxn ang="0">
                  <a:pos x="964" y="452"/>
                </a:cxn>
                <a:cxn ang="0">
                  <a:pos x="964" y="975"/>
                </a:cxn>
              </a:cxnLst>
              <a:rect l="0" t="0" r="r" b="b"/>
              <a:pathLst>
                <a:path w="964" h="1076">
                  <a:moveTo>
                    <a:pt x="964" y="975"/>
                  </a:moveTo>
                  <a:cubicBezTo>
                    <a:pt x="840" y="1042"/>
                    <a:pt x="698" y="1076"/>
                    <a:pt x="541" y="1076"/>
                  </a:cubicBezTo>
                  <a:cubicBezTo>
                    <a:pt x="225" y="1076"/>
                    <a:pt x="0" y="862"/>
                    <a:pt x="0" y="543"/>
                  </a:cubicBezTo>
                  <a:cubicBezTo>
                    <a:pt x="0" y="214"/>
                    <a:pt x="225" y="0"/>
                    <a:pt x="541" y="0"/>
                  </a:cubicBezTo>
                  <a:cubicBezTo>
                    <a:pt x="697" y="0"/>
                    <a:pt x="837" y="34"/>
                    <a:pt x="944" y="129"/>
                  </a:cubicBezTo>
                  <a:cubicBezTo>
                    <a:pt x="810" y="265"/>
                    <a:pt x="810" y="265"/>
                    <a:pt x="810" y="265"/>
                  </a:cubicBezTo>
                  <a:cubicBezTo>
                    <a:pt x="745" y="201"/>
                    <a:pt x="645" y="165"/>
                    <a:pt x="542" y="165"/>
                  </a:cubicBezTo>
                  <a:cubicBezTo>
                    <a:pt x="331" y="165"/>
                    <a:pt x="191" y="327"/>
                    <a:pt x="191" y="531"/>
                  </a:cubicBezTo>
                  <a:cubicBezTo>
                    <a:pt x="191" y="749"/>
                    <a:pt x="331" y="911"/>
                    <a:pt x="542" y="911"/>
                  </a:cubicBezTo>
                  <a:cubicBezTo>
                    <a:pt x="635" y="911"/>
                    <a:pt x="719" y="894"/>
                    <a:pt x="782" y="858"/>
                  </a:cubicBezTo>
                  <a:cubicBezTo>
                    <a:pt x="782" y="616"/>
                    <a:pt x="782" y="616"/>
                    <a:pt x="782" y="616"/>
                  </a:cubicBezTo>
                  <a:cubicBezTo>
                    <a:pt x="573" y="616"/>
                    <a:pt x="573" y="616"/>
                    <a:pt x="573" y="616"/>
                  </a:cubicBezTo>
                  <a:cubicBezTo>
                    <a:pt x="573" y="452"/>
                    <a:pt x="573" y="452"/>
                    <a:pt x="573" y="452"/>
                  </a:cubicBezTo>
                  <a:cubicBezTo>
                    <a:pt x="964" y="452"/>
                    <a:pt x="964" y="452"/>
                    <a:pt x="964" y="452"/>
                  </a:cubicBezTo>
                  <a:lnTo>
                    <a:pt x="964" y="975"/>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2" name="Freeform 15"/>
            <p:cNvSpPr>
              <a:spLocks noSelect="1" noEditPoints="1"/>
            </p:cNvSpPr>
            <p:nvPr/>
          </p:nvSpPr>
          <p:spPr bwMode="auto">
            <a:xfrm>
              <a:off x="972" y="119"/>
              <a:ext cx="130" cy="144"/>
            </a:xfrm>
            <a:custGeom>
              <a:avLst/>
              <a:gdLst/>
              <a:ahLst/>
              <a:cxnLst>
                <a:cxn ang="0">
                  <a:pos x="318" y="859"/>
                </a:cxn>
                <a:cxn ang="0">
                  <a:pos x="733" y="512"/>
                </a:cxn>
                <a:cxn ang="0">
                  <a:pos x="348" y="165"/>
                </a:cxn>
                <a:cxn ang="0">
                  <a:pos x="182" y="165"/>
                </a:cxn>
                <a:cxn ang="0">
                  <a:pos x="182" y="859"/>
                </a:cxn>
                <a:cxn ang="0">
                  <a:pos x="318" y="859"/>
                </a:cxn>
                <a:cxn ang="0">
                  <a:pos x="0" y="0"/>
                </a:cxn>
                <a:cxn ang="0">
                  <a:pos x="403" y="0"/>
                </a:cxn>
                <a:cxn ang="0">
                  <a:pos x="924" y="512"/>
                </a:cxn>
                <a:cxn ang="0">
                  <a:pos x="381" y="1024"/>
                </a:cxn>
                <a:cxn ang="0">
                  <a:pos x="0" y="1024"/>
                </a:cxn>
                <a:cxn ang="0">
                  <a:pos x="0" y="0"/>
                </a:cxn>
              </a:cxnLst>
              <a:rect l="0" t="0" r="r" b="b"/>
              <a:pathLst>
                <a:path w="924" h="1024">
                  <a:moveTo>
                    <a:pt x="318" y="859"/>
                  </a:moveTo>
                  <a:cubicBezTo>
                    <a:pt x="546" y="859"/>
                    <a:pt x="733" y="761"/>
                    <a:pt x="733" y="512"/>
                  </a:cubicBezTo>
                  <a:cubicBezTo>
                    <a:pt x="733" y="264"/>
                    <a:pt x="571" y="165"/>
                    <a:pt x="348" y="165"/>
                  </a:cubicBezTo>
                  <a:cubicBezTo>
                    <a:pt x="182" y="165"/>
                    <a:pt x="182" y="165"/>
                    <a:pt x="182" y="165"/>
                  </a:cubicBezTo>
                  <a:cubicBezTo>
                    <a:pt x="182" y="859"/>
                    <a:pt x="182" y="859"/>
                    <a:pt x="182" y="859"/>
                  </a:cubicBezTo>
                  <a:lnTo>
                    <a:pt x="318" y="859"/>
                  </a:lnTo>
                  <a:close/>
                  <a:moveTo>
                    <a:pt x="0" y="0"/>
                  </a:moveTo>
                  <a:cubicBezTo>
                    <a:pt x="403" y="0"/>
                    <a:pt x="403" y="0"/>
                    <a:pt x="403" y="0"/>
                  </a:cubicBezTo>
                  <a:cubicBezTo>
                    <a:pt x="672" y="0"/>
                    <a:pt x="924" y="165"/>
                    <a:pt x="924" y="512"/>
                  </a:cubicBezTo>
                  <a:cubicBezTo>
                    <a:pt x="924" y="862"/>
                    <a:pt x="627" y="1024"/>
                    <a:pt x="381" y="1024"/>
                  </a:cubicBezTo>
                  <a:cubicBezTo>
                    <a:pt x="0" y="1024"/>
                    <a:pt x="0" y="1024"/>
                    <a:pt x="0" y="1024"/>
                  </a:cubicBezTo>
                  <a:lnTo>
                    <a:pt x="0" y="0"/>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3" name="Freeform 16"/>
            <p:cNvSpPr>
              <a:spLocks noSelect="1"/>
            </p:cNvSpPr>
            <p:nvPr/>
          </p:nvSpPr>
          <p:spPr bwMode="auto">
            <a:xfrm>
              <a:off x="808" y="115"/>
              <a:ext cx="136" cy="152"/>
            </a:xfrm>
            <a:custGeom>
              <a:avLst/>
              <a:gdLst/>
              <a:ahLst/>
              <a:cxnLst>
                <a:cxn ang="0">
                  <a:pos x="965" y="975"/>
                </a:cxn>
                <a:cxn ang="0">
                  <a:pos x="541" y="1076"/>
                </a:cxn>
                <a:cxn ang="0">
                  <a:pos x="0" y="543"/>
                </a:cxn>
                <a:cxn ang="0">
                  <a:pos x="541" y="0"/>
                </a:cxn>
                <a:cxn ang="0">
                  <a:pos x="944" y="129"/>
                </a:cxn>
                <a:cxn ang="0">
                  <a:pos x="810" y="265"/>
                </a:cxn>
                <a:cxn ang="0">
                  <a:pos x="542" y="165"/>
                </a:cxn>
                <a:cxn ang="0">
                  <a:pos x="191" y="531"/>
                </a:cxn>
                <a:cxn ang="0">
                  <a:pos x="542" y="911"/>
                </a:cxn>
                <a:cxn ang="0">
                  <a:pos x="782" y="858"/>
                </a:cxn>
                <a:cxn ang="0">
                  <a:pos x="782" y="616"/>
                </a:cxn>
                <a:cxn ang="0">
                  <a:pos x="573" y="616"/>
                </a:cxn>
                <a:cxn ang="0">
                  <a:pos x="573" y="452"/>
                </a:cxn>
                <a:cxn ang="0">
                  <a:pos x="965" y="452"/>
                </a:cxn>
                <a:cxn ang="0">
                  <a:pos x="965" y="975"/>
                </a:cxn>
              </a:cxnLst>
              <a:rect l="0" t="0" r="r" b="b"/>
              <a:pathLst>
                <a:path w="965" h="1076">
                  <a:moveTo>
                    <a:pt x="965" y="975"/>
                  </a:moveTo>
                  <a:cubicBezTo>
                    <a:pt x="840" y="1042"/>
                    <a:pt x="699" y="1076"/>
                    <a:pt x="541" y="1076"/>
                  </a:cubicBezTo>
                  <a:cubicBezTo>
                    <a:pt x="226" y="1076"/>
                    <a:pt x="0" y="862"/>
                    <a:pt x="0" y="543"/>
                  </a:cubicBezTo>
                  <a:cubicBezTo>
                    <a:pt x="0" y="214"/>
                    <a:pt x="226" y="0"/>
                    <a:pt x="541" y="0"/>
                  </a:cubicBezTo>
                  <a:cubicBezTo>
                    <a:pt x="697" y="0"/>
                    <a:pt x="837" y="34"/>
                    <a:pt x="944" y="129"/>
                  </a:cubicBezTo>
                  <a:cubicBezTo>
                    <a:pt x="810" y="265"/>
                    <a:pt x="810" y="265"/>
                    <a:pt x="810" y="265"/>
                  </a:cubicBezTo>
                  <a:cubicBezTo>
                    <a:pt x="745" y="201"/>
                    <a:pt x="645" y="165"/>
                    <a:pt x="542" y="165"/>
                  </a:cubicBezTo>
                  <a:cubicBezTo>
                    <a:pt x="331" y="165"/>
                    <a:pt x="191" y="327"/>
                    <a:pt x="191" y="531"/>
                  </a:cubicBezTo>
                  <a:cubicBezTo>
                    <a:pt x="191" y="749"/>
                    <a:pt x="331" y="911"/>
                    <a:pt x="542" y="911"/>
                  </a:cubicBezTo>
                  <a:cubicBezTo>
                    <a:pt x="635" y="911"/>
                    <a:pt x="719" y="894"/>
                    <a:pt x="782" y="858"/>
                  </a:cubicBezTo>
                  <a:cubicBezTo>
                    <a:pt x="782" y="616"/>
                    <a:pt x="782" y="616"/>
                    <a:pt x="782" y="616"/>
                  </a:cubicBezTo>
                  <a:cubicBezTo>
                    <a:pt x="573" y="616"/>
                    <a:pt x="573" y="616"/>
                    <a:pt x="573" y="616"/>
                  </a:cubicBezTo>
                  <a:cubicBezTo>
                    <a:pt x="573" y="452"/>
                    <a:pt x="573" y="452"/>
                    <a:pt x="573" y="452"/>
                  </a:cubicBezTo>
                  <a:cubicBezTo>
                    <a:pt x="965" y="452"/>
                    <a:pt x="965" y="452"/>
                    <a:pt x="965" y="452"/>
                  </a:cubicBezTo>
                  <a:lnTo>
                    <a:pt x="965" y="975"/>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grpSp>
      <p:sp>
        <p:nvSpPr>
          <p:cNvPr id="2" name="Titel 1"/>
          <p:cNvSpPr>
            <a:spLocks noGrp="1"/>
          </p:cNvSpPr>
          <p:nvPr>
            <p:ph type="ctrTitle"/>
          </p:nvPr>
        </p:nvSpPr>
        <p:spPr>
          <a:xfrm>
            <a:off x="981045" y="1758949"/>
            <a:ext cx="7344000" cy="1836000"/>
          </a:xfrm>
        </p:spPr>
        <p:txBody>
          <a:bodyPr/>
          <a:lstStyle>
            <a:lvl1pPr algn="l">
              <a:defRPr sz="5500">
                <a:solidFill>
                  <a:schemeClr val="bg1"/>
                </a:solidFill>
              </a:defRPr>
            </a:lvl1pPr>
          </a:lstStyle>
          <a:p>
            <a:r>
              <a:rPr lang="nl-NL" noProof="1"/>
              <a:t>Klik om de stijl te bewerken</a:t>
            </a:r>
          </a:p>
        </p:txBody>
      </p:sp>
      <p:sp>
        <p:nvSpPr>
          <p:cNvPr id="3" name="Ondertitel 2"/>
          <p:cNvSpPr>
            <a:spLocks noGrp="1"/>
          </p:cNvSpPr>
          <p:nvPr>
            <p:ph type="subTitle" idx="1"/>
          </p:nvPr>
        </p:nvSpPr>
        <p:spPr>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Klik om het opmaakprofiel van de modelondertitel te bewerken</a:t>
            </a:r>
          </a:p>
        </p:txBody>
      </p:sp>
      <p:sp>
        <p:nvSpPr>
          <p:cNvPr id="24" name="Tijdelijke aanduiding voor datum 3"/>
          <p:cNvSpPr>
            <a:spLocks noGrp="1"/>
          </p:cNvSpPr>
          <p:nvPr>
            <p:ph type="dt" sz="half" idx="10"/>
          </p:nvPr>
        </p:nvSpPr>
        <p:spPr>
          <a:xfrm>
            <a:off x="887413" y="6356350"/>
            <a:ext cx="2133600" cy="365125"/>
          </a:xfrm>
          <a:prstGeom prst="rect">
            <a:avLst/>
          </a:prstGeom>
        </p:spPr>
        <p:txBody>
          <a:bodyPr/>
          <a:lstStyle>
            <a:lvl1pPr fontAlgn="auto">
              <a:spcBef>
                <a:spcPts val="0"/>
              </a:spcBef>
              <a:spcAft>
                <a:spcPts val="0"/>
              </a:spcAft>
              <a:defRPr sz="1750" b="1" noProof="1" smtClean="0">
                <a:solidFill>
                  <a:schemeClr val="bg1"/>
                </a:solidFill>
                <a:latin typeface="+mn-lt"/>
                <a:cs typeface="+mn-cs"/>
              </a:defRPr>
            </a:lvl1pPr>
          </a:lstStyle>
          <a:p>
            <a:pPr>
              <a:defRPr/>
            </a:pPr>
            <a:fld id="{C6ED7BE5-D99B-4881-9049-D45F5081D779}" type="datetime4">
              <a:rPr lang="nl-NL"/>
              <a:pPr>
                <a:defRPr/>
              </a:pPr>
              <a:t>18 februari 2021</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1"/>
              <a:t>Klik om de stijl te bewerken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1"/>
              <a:t>Klik om de stijl te bewerken</a:t>
            </a:r>
          </a:p>
        </p:txBody>
      </p:sp>
      <p:sp>
        <p:nvSpPr>
          <p:cNvPr id="3" name="Tijdelijke aanduiding voor inhoud 2"/>
          <p:cNvSpPr>
            <a:spLocks noGrp="1"/>
          </p:cNvSpPr>
          <p:nvPr>
            <p:ph idx="1"/>
          </p:nvPr>
        </p:nvSpPr>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0" y="1588"/>
            <a:ext cx="9144000" cy="6854825"/>
            <a:chOff x="0" y="1"/>
            <a:chExt cx="5760" cy="4318"/>
          </a:xfrm>
        </p:grpSpPr>
        <p:sp>
          <p:nvSpPr>
            <p:cNvPr id="5" name="Rectangle 5"/>
            <p:cNvSpPr>
              <a:spLocks noSelect="1" noChangeArrowheads="1"/>
            </p:cNvSpPr>
            <p:nvPr/>
          </p:nvSpPr>
          <p:spPr bwMode="auto">
            <a:xfrm>
              <a:off x="4" y="1"/>
              <a:ext cx="5756" cy="4318"/>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nl-NL">
                <a:latin typeface="+mn-lt"/>
                <a:cs typeface="+mn-cs"/>
              </a:endParaRPr>
            </a:p>
          </p:txBody>
        </p:sp>
        <p:sp>
          <p:nvSpPr>
            <p:cNvPr id="6" name="Rectangle 6"/>
            <p:cNvSpPr>
              <a:spLocks noSelect="1" noChangeArrowheads="1"/>
            </p:cNvSpPr>
            <p:nvPr/>
          </p:nvSpPr>
          <p:spPr bwMode="auto">
            <a:xfrm>
              <a:off x="0" y="1"/>
              <a:ext cx="496" cy="4318"/>
            </a:xfrm>
            <a:prstGeom prst="rect">
              <a:avLst/>
            </a:prstGeom>
            <a:solidFill>
              <a:srgbClr val="FFFFFF"/>
            </a:solidFill>
            <a:ln w="9525">
              <a:noFill/>
              <a:miter lim="800000"/>
              <a:headEnd/>
              <a:tailEnd/>
            </a:ln>
          </p:spPr>
          <p:txBody>
            <a:bodyPr/>
            <a:lstStyle/>
            <a:p>
              <a:pPr fontAlgn="auto">
                <a:spcBef>
                  <a:spcPts val="0"/>
                </a:spcBef>
                <a:spcAft>
                  <a:spcPts val="0"/>
                </a:spcAft>
                <a:defRPr/>
              </a:pPr>
              <a:endParaRPr lang="nl-NL">
                <a:latin typeface="+mn-lt"/>
                <a:cs typeface="+mn-cs"/>
              </a:endParaRPr>
            </a:p>
          </p:txBody>
        </p:sp>
        <p:sp>
          <p:nvSpPr>
            <p:cNvPr id="7" name="Freeform 7"/>
            <p:cNvSpPr>
              <a:spLocks noSelect="1"/>
            </p:cNvSpPr>
            <p:nvPr/>
          </p:nvSpPr>
          <p:spPr bwMode="auto">
            <a:xfrm>
              <a:off x="115" y="747"/>
              <a:ext cx="268" cy="268"/>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8" name="Freeform 8"/>
            <p:cNvSpPr>
              <a:spLocks noSelect="1"/>
            </p:cNvSpPr>
            <p:nvPr/>
          </p:nvSpPr>
          <p:spPr bwMode="auto">
            <a:xfrm>
              <a:off x="115" y="103"/>
              <a:ext cx="268" cy="268"/>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9" name="Freeform 9"/>
            <p:cNvSpPr>
              <a:spLocks noSelect="1"/>
            </p:cNvSpPr>
            <p:nvPr/>
          </p:nvSpPr>
          <p:spPr bwMode="auto">
            <a:xfrm>
              <a:off x="115" y="425"/>
              <a:ext cx="268" cy="268"/>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grpSp>
      <p:grpSp>
        <p:nvGrpSpPr>
          <p:cNvPr id="10" name="Group 4"/>
          <p:cNvGrpSpPr>
            <a:grpSpLocks noChangeAspect="1"/>
          </p:cNvGrpSpPr>
          <p:nvPr userDrawn="1"/>
        </p:nvGrpSpPr>
        <p:grpSpPr bwMode="auto">
          <a:xfrm>
            <a:off x="1017588" y="182563"/>
            <a:ext cx="1725612" cy="579437"/>
            <a:chOff x="641" y="115"/>
            <a:chExt cx="1087" cy="365"/>
          </a:xfrm>
        </p:grpSpPr>
        <p:sp>
          <p:nvSpPr>
            <p:cNvPr id="11" name="Freeform 5"/>
            <p:cNvSpPr>
              <a:spLocks noSelect="1" noEditPoints="1"/>
            </p:cNvSpPr>
            <p:nvPr/>
          </p:nvSpPr>
          <p:spPr bwMode="auto">
            <a:xfrm>
              <a:off x="641" y="333"/>
              <a:ext cx="147" cy="144"/>
            </a:xfrm>
            <a:custGeom>
              <a:avLst/>
              <a:gdLst/>
              <a:ahLst/>
              <a:cxnLst>
                <a:cxn ang="0">
                  <a:pos x="95" y="89"/>
                </a:cxn>
                <a:cxn ang="0">
                  <a:pos x="73" y="31"/>
                </a:cxn>
                <a:cxn ang="0">
                  <a:pos x="51" y="89"/>
                </a:cxn>
                <a:cxn ang="0">
                  <a:pos x="95" y="89"/>
                </a:cxn>
                <a:cxn ang="0">
                  <a:pos x="63" y="0"/>
                </a:cxn>
                <a:cxn ang="0">
                  <a:pos x="85" y="0"/>
                </a:cxn>
                <a:cxn ang="0">
                  <a:pos x="147" y="144"/>
                </a:cxn>
                <a:cxn ang="0">
                  <a:pos x="118" y="144"/>
                </a:cxn>
                <a:cxn ang="0">
                  <a:pos x="104" y="111"/>
                </a:cxn>
                <a:cxn ang="0">
                  <a:pos x="42" y="111"/>
                </a:cxn>
                <a:cxn ang="0">
                  <a:pos x="29" y="144"/>
                </a:cxn>
                <a:cxn ang="0">
                  <a:pos x="0" y="144"/>
                </a:cxn>
                <a:cxn ang="0">
                  <a:pos x="63" y="0"/>
                </a:cxn>
              </a:cxnLst>
              <a:rect l="0" t="0" r="r" b="b"/>
              <a:pathLst>
                <a:path w="147" h="144">
                  <a:moveTo>
                    <a:pt x="95" y="89"/>
                  </a:moveTo>
                  <a:lnTo>
                    <a:pt x="73" y="31"/>
                  </a:lnTo>
                  <a:lnTo>
                    <a:pt x="51" y="89"/>
                  </a:lnTo>
                  <a:lnTo>
                    <a:pt x="95" y="89"/>
                  </a:lnTo>
                  <a:close/>
                  <a:moveTo>
                    <a:pt x="63" y="0"/>
                  </a:moveTo>
                  <a:lnTo>
                    <a:pt x="85" y="0"/>
                  </a:lnTo>
                  <a:lnTo>
                    <a:pt x="147" y="144"/>
                  </a:lnTo>
                  <a:lnTo>
                    <a:pt x="118" y="144"/>
                  </a:lnTo>
                  <a:lnTo>
                    <a:pt x="104" y="111"/>
                  </a:lnTo>
                  <a:lnTo>
                    <a:pt x="42" y="111"/>
                  </a:lnTo>
                  <a:lnTo>
                    <a:pt x="29" y="144"/>
                  </a:lnTo>
                  <a:lnTo>
                    <a:pt x="0" y="144"/>
                  </a:lnTo>
                  <a:lnTo>
                    <a:pt x="63" y="0"/>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2" name="Freeform 6"/>
            <p:cNvSpPr>
              <a:spLocks noSelect="1"/>
            </p:cNvSpPr>
            <p:nvPr/>
          </p:nvSpPr>
          <p:spPr bwMode="auto">
            <a:xfrm>
              <a:off x="801" y="377"/>
              <a:ext cx="151" cy="100"/>
            </a:xfrm>
            <a:custGeom>
              <a:avLst/>
              <a:gdLst/>
              <a:ahLst/>
              <a:cxnLst>
                <a:cxn ang="0">
                  <a:pos x="0" y="18"/>
                </a:cxn>
                <a:cxn ang="0">
                  <a:pos x="165" y="18"/>
                </a:cxn>
                <a:cxn ang="0">
                  <a:pos x="165" y="126"/>
                </a:cxn>
                <a:cxn ang="0">
                  <a:pos x="167" y="126"/>
                </a:cxn>
                <a:cxn ang="0">
                  <a:pos x="380" y="0"/>
                </a:cxn>
                <a:cxn ang="0">
                  <a:pos x="597" y="129"/>
                </a:cxn>
                <a:cxn ang="0">
                  <a:pos x="825" y="0"/>
                </a:cxn>
                <a:cxn ang="0">
                  <a:pos x="1075" y="298"/>
                </a:cxn>
                <a:cxn ang="0">
                  <a:pos x="1075" y="712"/>
                </a:cxn>
                <a:cxn ang="0">
                  <a:pos x="902" y="712"/>
                </a:cxn>
                <a:cxn ang="0">
                  <a:pos x="902" y="318"/>
                </a:cxn>
                <a:cxn ang="0">
                  <a:pos x="773" y="157"/>
                </a:cxn>
                <a:cxn ang="0">
                  <a:pos x="624" y="336"/>
                </a:cxn>
                <a:cxn ang="0">
                  <a:pos x="624" y="712"/>
                </a:cxn>
                <a:cxn ang="0">
                  <a:pos x="451" y="712"/>
                </a:cxn>
                <a:cxn ang="0">
                  <a:pos x="451" y="298"/>
                </a:cxn>
                <a:cxn ang="0">
                  <a:pos x="332" y="157"/>
                </a:cxn>
                <a:cxn ang="0">
                  <a:pos x="173" y="333"/>
                </a:cxn>
                <a:cxn ang="0">
                  <a:pos x="173" y="712"/>
                </a:cxn>
                <a:cxn ang="0">
                  <a:pos x="0" y="712"/>
                </a:cxn>
                <a:cxn ang="0">
                  <a:pos x="0" y="18"/>
                </a:cxn>
              </a:cxnLst>
              <a:rect l="0" t="0" r="r" b="b"/>
              <a:pathLst>
                <a:path w="1075" h="712">
                  <a:moveTo>
                    <a:pt x="0" y="18"/>
                  </a:moveTo>
                  <a:cubicBezTo>
                    <a:pt x="165" y="18"/>
                    <a:pt x="165" y="18"/>
                    <a:pt x="165" y="18"/>
                  </a:cubicBezTo>
                  <a:cubicBezTo>
                    <a:pt x="165" y="126"/>
                    <a:pt x="165" y="126"/>
                    <a:pt x="165" y="126"/>
                  </a:cubicBezTo>
                  <a:cubicBezTo>
                    <a:pt x="167" y="126"/>
                    <a:pt x="167" y="126"/>
                    <a:pt x="167" y="126"/>
                  </a:cubicBezTo>
                  <a:cubicBezTo>
                    <a:pt x="198" y="61"/>
                    <a:pt x="264" y="0"/>
                    <a:pt x="380" y="0"/>
                  </a:cubicBezTo>
                  <a:cubicBezTo>
                    <a:pt x="487" y="0"/>
                    <a:pt x="561" y="42"/>
                    <a:pt x="597" y="129"/>
                  </a:cubicBezTo>
                  <a:cubicBezTo>
                    <a:pt x="647" y="41"/>
                    <a:pt x="721" y="0"/>
                    <a:pt x="825" y="0"/>
                  </a:cubicBezTo>
                  <a:cubicBezTo>
                    <a:pt x="1010" y="0"/>
                    <a:pt x="1075" y="132"/>
                    <a:pt x="1075" y="298"/>
                  </a:cubicBezTo>
                  <a:cubicBezTo>
                    <a:pt x="1075" y="712"/>
                    <a:pt x="1075" y="712"/>
                    <a:pt x="1075" y="712"/>
                  </a:cubicBezTo>
                  <a:cubicBezTo>
                    <a:pt x="902" y="712"/>
                    <a:pt x="902" y="712"/>
                    <a:pt x="902" y="712"/>
                  </a:cubicBezTo>
                  <a:cubicBezTo>
                    <a:pt x="902" y="318"/>
                    <a:pt x="902" y="318"/>
                    <a:pt x="902" y="318"/>
                  </a:cubicBezTo>
                  <a:cubicBezTo>
                    <a:pt x="902" y="232"/>
                    <a:pt x="876" y="157"/>
                    <a:pt x="773" y="157"/>
                  </a:cubicBezTo>
                  <a:cubicBezTo>
                    <a:pt x="665" y="157"/>
                    <a:pt x="624" y="246"/>
                    <a:pt x="624" y="336"/>
                  </a:cubicBezTo>
                  <a:cubicBezTo>
                    <a:pt x="624" y="712"/>
                    <a:pt x="624" y="712"/>
                    <a:pt x="624" y="712"/>
                  </a:cubicBezTo>
                  <a:cubicBezTo>
                    <a:pt x="451" y="712"/>
                    <a:pt x="451" y="712"/>
                    <a:pt x="451" y="712"/>
                  </a:cubicBezTo>
                  <a:cubicBezTo>
                    <a:pt x="451" y="298"/>
                    <a:pt x="451" y="298"/>
                    <a:pt x="451" y="298"/>
                  </a:cubicBezTo>
                  <a:cubicBezTo>
                    <a:pt x="451" y="213"/>
                    <a:pt x="416" y="157"/>
                    <a:pt x="332" y="157"/>
                  </a:cubicBezTo>
                  <a:cubicBezTo>
                    <a:pt x="218" y="157"/>
                    <a:pt x="173" y="240"/>
                    <a:pt x="173" y="333"/>
                  </a:cubicBezTo>
                  <a:cubicBezTo>
                    <a:pt x="173" y="712"/>
                    <a:pt x="173" y="712"/>
                    <a:pt x="173"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3" name="Freeform 7"/>
            <p:cNvSpPr>
              <a:spLocks noSelect="1"/>
            </p:cNvSpPr>
            <p:nvPr/>
          </p:nvSpPr>
          <p:spPr bwMode="auto">
            <a:xfrm>
              <a:off x="970" y="377"/>
              <a:ext cx="80" cy="103"/>
            </a:xfrm>
            <a:custGeom>
              <a:avLst/>
              <a:gdLst/>
              <a:ahLst/>
              <a:cxnLst>
                <a:cxn ang="0">
                  <a:pos x="432" y="210"/>
                </a:cxn>
                <a:cxn ang="0">
                  <a:pos x="296" y="139"/>
                </a:cxn>
                <a:cxn ang="0">
                  <a:pos x="195" y="213"/>
                </a:cxn>
                <a:cxn ang="0">
                  <a:pos x="569" y="506"/>
                </a:cxn>
                <a:cxn ang="0">
                  <a:pos x="270" y="729"/>
                </a:cxn>
                <a:cxn ang="0">
                  <a:pos x="0" y="622"/>
                </a:cxn>
                <a:cxn ang="0">
                  <a:pos x="115" y="514"/>
                </a:cxn>
                <a:cxn ang="0">
                  <a:pos x="280" y="599"/>
                </a:cxn>
                <a:cxn ang="0">
                  <a:pos x="396" y="519"/>
                </a:cxn>
                <a:cxn ang="0">
                  <a:pos x="21" y="225"/>
                </a:cxn>
                <a:cxn ang="0">
                  <a:pos x="300" y="0"/>
                </a:cxn>
                <a:cxn ang="0">
                  <a:pos x="548" y="106"/>
                </a:cxn>
                <a:cxn ang="0">
                  <a:pos x="432" y="210"/>
                </a:cxn>
              </a:cxnLst>
              <a:rect l="0" t="0" r="r" b="b"/>
              <a:pathLst>
                <a:path w="569" h="729">
                  <a:moveTo>
                    <a:pt x="432" y="210"/>
                  </a:moveTo>
                  <a:cubicBezTo>
                    <a:pt x="399" y="164"/>
                    <a:pt x="355" y="139"/>
                    <a:pt x="296" y="139"/>
                  </a:cubicBezTo>
                  <a:cubicBezTo>
                    <a:pt x="250" y="139"/>
                    <a:pt x="195" y="161"/>
                    <a:pt x="195" y="213"/>
                  </a:cubicBezTo>
                  <a:cubicBezTo>
                    <a:pt x="195" y="337"/>
                    <a:pt x="569" y="236"/>
                    <a:pt x="569" y="506"/>
                  </a:cubicBezTo>
                  <a:cubicBezTo>
                    <a:pt x="569" y="671"/>
                    <a:pt x="412" y="729"/>
                    <a:pt x="270" y="729"/>
                  </a:cubicBezTo>
                  <a:cubicBezTo>
                    <a:pt x="163" y="729"/>
                    <a:pt x="71" y="702"/>
                    <a:pt x="0" y="622"/>
                  </a:cubicBezTo>
                  <a:cubicBezTo>
                    <a:pt x="115" y="514"/>
                    <a:pt x="115" y="514"/>
                    <a:pt x="115" y="514"/>
                  </a:cubicBezTo>
                  <a:cubicBezTo>
                    <a:pt x="160" y="563"/>
                    <a:pt x="207" y="599"/>
                    <a:pt x="280" y="599"/>
                  </a:cubicBezTo>
                  <a:cubicBezTo>
                    <a:pt x="331" y="599"/>
                    <a:pt x="396" y="574"/>
                    <a:pt x="396" y="519"/>
                  </a:cubicBezTo>
                  <a:cubicBezTo>
                    <a:pt x="396" y="376"/>
                    <a:pt x="21" y="489"/>
                    <a:pt x="21" y="225"/>
                  </a:cubicBezTo>
                  <a:cubicBezTo>
                    <a:pt x="21" y="70"/>
                    <a:pt x="160" y="0"/>
                    <a:pt x="300" y="0"/>
                  </a:cubicBezTo>
                  <a:cubicBezTo>
                    <a:pt x="393" y="0"/>
                    <a:pt x="491" y="29"/>
                    <a:pt x="548" y="106"/>
                  </a:cubicBezTo>
                  <a:lnTo>
                    <a:pt x="432" y="210"/>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4" name="Freeform 8"/>
            <p:cNvSpPr>
              <a:spLocks noSelect="1"/>
            </p:cNvSpPr>
            <p:nvPr/>
          </p:nvSpPr>
          <p:spPr bwMode="auto">
            <a:xfrm>
              <a:off x="1058" y="351"/>
              <a:ext cx="71" cy="129"/>
            </a:xfrm>
            <a:custGeom>
              <a:avLst/>
              <a:gdLst/>
              <a:ahLst/>
              <a:cxnLst>
                <a:cxn ang="0">
                  <a:pos x="0" y="348"/>
                </a:cxn>
                <a:cxn ang="0">
                  <a:pos x="0" y="201"/>
                </a:cxn>
                <a:cxn ang="0">
                  <a:pos x="143" y="201"/>
                </a:cxn>
                <a:cxn ang="0">
                  <a:pos x="143" y="0"/>
                </a:cxn>
                <a:cxn ang="0">
                  <a:pos x="317" y="0"/>
                </a:cxn>
                <a:cxn ang="0">
                  <a:pos x="317" y="201"/>
                </a:cxn>
                <a:cxn ang="0">
                  <a:pos x="507" y="201"/>
                </a:cxn>
                <a:cxn ang="0">
                  <a:pos x="507" y="348"/>
                </a:cxn>
                <a:cxn ang="0">
                  <a:pos x="317" y="348"/>
                </a:cxn>
                <a:cxn ang="0">
                  <a:pos x="317" y="652"/>
                </a:cxn>
                <a:cxn ang="0">
                  <a:pos x="413" y="765"/>
                </a:cxn>
                <a:cxn ang="0">
                  <a:pos x="507" y="743"/>
                </a:cxn>
                <a:cxn ang="0">
                  <a:pos x="507" y="889"/>
                </a:cxn>
                <a:cxn ang="0">
                  <a:pos x="370" y="912"/>
                </a:cxn>
                <a:cxn ang="0">
                  <a:pos x="143" y="666"/>
                </a:cxn>
                <a:cxn ang="0">
                  <a:pos x="143" y="348"/>
                </a:cxn>
                <a:cxn ang="0">
                  <a:pos x="0" y="348"/>
                </a:cxn>
              </a:cxnLst>
              <a:rect l="0" t="0" r="r" b="b"/>
              <a:pathLst>
                <a:path w="507" h="912">
                  <a:moveTo>
                    <a:pt x="0" y="348"/>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7" y="201"/>
                    <a:pt x="507" y="201"/>
                    <a:pt x="507" y="201"/>
                  </a:cubicBezTo>
                  <a:cubicBezTo>
                    <a:pt x="507" y="348"/>
                    <a:pt x="507" y="348"/>
                    <a:pt x="507" y="348"/>
                  </a:cubicBezTo>
                  <a:cubicBezTo>
                    <a:pt x="317" y="348"/>
                    <a:pt x="317" y="348"/>
                    <a:pt x="317" y="348"/>
                  </a:cubicBezTo>
                  <a:cubicBezTo>
                    <a:pt x="317" y="652"/>
                    <a:pt x="317" y="652"/>
                    <a:pt x="317" y="652"/>
                  </a:cubicBezTo>
                  <a:cubicBezTo>
                    <a:pt x="317" y="721"/>
                    <a:pt x="337" y="765"/>
                    <a:pt x="413" y="765"/>
                  </a:cubicBezTo>
                  <a:cubicBezTo>
                    <a:pt x="444" y="765"/>
                    <a:pt x="486" y="759"/>
                    <a:pt x="507" y="743"/>
                  </a:cubicBezTo>
                  <a:cubicBezTo>
                    <a:pt x="507" y="889"/>
                    <a:pt x="507" y="889"/>
                    <a:pt x="507" y="889"/>
                  </a:cubicBezTo>
                  <a:cubicBezTo>
                    <a:pt x="471" y="906"/>
                    <a:pt x="411" y="912"/>
                    <a:pt x="370" y="912"/>
                  </a:cubicBezTo>
                  <a:cubicBezTo>
                    <a:pt x="186" y="912"/>
                    <a:pt x="143" y="830"/>
                    <a:pt x="143" y="666"/>
                  </a:cubicBezTo>
                  <a:cubicBezTo>
                    <a:pt x="143" y="348"/>
                    <a:pt x="143" y="348"/>
                    <a:pt x="143" y="348"/>
                  </a:cubicBezTo>
                  <a:lnTo>
                    <a:pt x="0" y="34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5" name="Freeform 9"/>
            <p:cNvSpPr>
              <a:spLocks noSelect="1" noEditPoints="1"/>
            </p:cNvSpPr>
            <p:nvPr/>
          </p:nvSpPr>
          <p:spPr bwMode="auto">
            <a:xfrm>
              <a:off x="1143" y="377"/>
              <a:ext cx="99" cy="103"/>
            </a:xfrm>
            <a:custGeom>
              <a:avLst/>
              <a:gdLst/>
              <a:ahLst/>
              <a:cxnLst>
                <a:cxn ang="0">
                  <a:pos x="529" y="295"/>
                </a:cxn>
                <a:cxn ang="0">
                  <a:pos x="352" y="131"/>
                </a:cxn>
                <a:cxn ang="0">
                  <a:pos x="173" y="295"/>
                </a:cxn>
                <a:cxn ang="0">
                  <a:pos x="529" y="295"/>
                </a:cxn>
                <a:cxn ang="0">
                  <a:pos x="173" y="426"/>
                </a:cxn>
                <a:cxn ang="0">
                  <a:pos x="360" y="590"/>
                </a:cxn>
                <a:cxn ang="0">
                  <a:pos x="546" y="496"/>
                </a:cxn>
                <a:cxn ang="0">
                  <a:pos x="671" y="590"/>
                </a:cxn>
                <a:cxn ang="0">
                  <a:pos x="377" y="729"/>
                </a:cxn>
                <a:cxn ang="0">
                  <a:pos x="0" y="365"/>
                </a:cxn>
                <a:cxn ang="0">
                  <a:pos x="377" y="0"/>
                </a:cxn>
                <a:cxn ang="0">
                  <a:pos x="702" y="378"/>
                </a:cxn>
                <a:cxn ang="0">
                  <a:pos x="702" y="426"/>
                </a:cxn>
                <a:cxn ang="0">
                  <a:pos x="173" y="426"/>
                </a:cxn>
              </a:cxnLst>
              <a:rect l="0" t="0" r="r" b="b"/>
              <a:pathLst>
                <a:path w="702" h="729">
                  <a:moveTo>
                    <a:pt x="529" y="295"/>
                  </a:moveTo>
                  <a:cubicBezTo>
                    <a:pt x="527" y="194"/>
                    <a:pt x="461" y="131"/>
                    <a:pt x="352" y="131"/>
                  </a:cubicBezTo>
                  <a:cubicBezTo>
                    <a:pt x="250" y="131"/>
                    <a:pt x="186" y="196"/>
                    <a:pt x="173" y="295"/>
                  </a:cubicBezTo>
                  <a:lnTo>
                    <a:pt x="529" y="295"/>
                  </a:lnTo>
                  <a:close/>
                  <a:moveTo>
                    <a:pt x="173" y="426"/>
                  </a:moveTo>
                  <a:cubicBezTo>
                    <a:pt x="185" y="528"/>
                    <a:pt x="263" y="590"/>
                    <a:pt x="360" y="590"/>
                  </a:cubicBezTo>
                  <a:cubicBezTo>
                    <a:pt x="446" y="590"/>
                    <a:pt x="503" y="550"/>
                    <a:pt x="546" y="496"/>
                  </a:cubicBezTo>
                  <a:cubicBezTo>
                    <a:pt x="671" y="590"/>
                    <a:pt x="671" y="590"/>
                    <a:pt x="671" y="590"/>
                  </a:cubicBezTo>
                  <a:cubicBezTo>
                    <a:pt x="590" y="690"/>
                    <a:pt x="487" y="729"/>
                    <a:pt x="377" y="729"/>
                  </a:cubicBezTo>
                  <a:cubicBezTo>
                    <a:pt x="167" y="729"/>
                    <a:pt x="0" y="583"/>
                    <a:pt x="0" y="365"/>
                  </a:cubicBezTo>
                  <a:cubicBezTo>
                    <a:pt x="0" y="146"/>
                    <a:pt x="167" y="0"/>
                    <a:pt x="377" y="0"/>
                  </a:cubicBezTo>
                  <a:cubicBezTo>
                    <a:pt x="571" y="0"/>
                    <a:pt x="702" y="136"/>
                    <a:pt x="702" y="378"/>
                  </a:cubicBezTo>
                  <a:cubicBezTo>
                    <a:pt x="702" y="426"/>
                    <a:pt x="702" y="426"/>
                    <a:pt x="702" y="426"/>
                  </a:cubicBezTo>
                  <a:lnTo>
                    <a:pt x="173" y="426"/>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6" name="Freeform 10"/>
            <p:cNvSpPr>
              <a:spLocks noSelect="1"/>
            </p:cNvSpPr>
            <p:nvPr/>
          </p:nvSpPr>
          <p:spPr bwMode="auto">
            <a:xfrm>
              <a:off x="1265" y="377"/>
              <a:ext cx="62" cy="100"/>
            </a:xfrm>
            <a:custGeom>
              <a:avLst/>
              <a:gdLst/>
              <a:ahLst/>
              <a:cxnLst>
                <a:cxn ang="0">
                  <a:pos x="0" y="18"/>
                </a:cxn>
                <a:cxn ang="0">
                  <a:pos x="174" y="18"/>
                </a:cxn>
                <a:cxn ang="0">
                  <a:pos x="174" y="128"/>
                </a:cxn>
                <a:cxn ang="0">
                  <a:pos x="177" y="128"/>
                </a:cxn>
                <a:cxn ang="0">
                  <a:pos x="382" y="0"/>
                </a:cxn>
                <a:cxn ang="0">
                  <a:pos x="444" y="11"/>
                </a:cxn>
                <a:cxn ang="0">
                  <a:pos x="444" y="178"/>
                </a:cxn>
                <a:cxn ang="0">
                  <a:pos x="360" y="165"/>
                </a:cxn>
                <a:cxn ang="0">
                  <a:pos x="174" y="340"/>
                </a:cxn>
                <a:cxn ang="0">
                  <a:pos x="174" y="712"/>
                </a:cxn>
                <a:cxn ang="0">
                  <a:pos x="0" y="712"/>
                </a:cxn>
                <a:cxn ang="0">
                  <a:pos x="0" y="18"/>
                </a:cxn>
              </a:cxnLst>
              <a:rect l="0" t="0" r="r" b="b"/>
              <a:pathLst>
                <a:path w="444" h="712">
                  <a:moveTo>
                    <a:pt x="0" y="18"/>
                  </a:moveTo>
                  <a:cubicBezTo>
                    <a:pt x="174" y="18"/>
                    <a:pt x="174" y="18"/>
                    <a:pt x="174" y="18"/>
                  </a:cubicBezTo>
                  <a:cubicBezTo>
                    <a:pt x="174" y="128"/>
                    <a:pt x="174" y="128"/>
                    <a:pt x="174" y="128"/>
                  </a:cubicBezTo>
                  <a:cubicBezTo>
                    <a:pt x="177" y="128"/>
                    <a:pt x="177" y="128"/>
                    <a:pt x="177" y="128"/>
                  </a:cubicBezTo>
                  <a:cubicBezTo>
                    <a:pt x="214" y="48"/>
                    <a:pt x="291" y="0"/>
                    <a:pt x="382" y="0"/>
                  </a:cubicBezTo>
                  <a:cubicBezTo>
                    <a:pt x="404" y="0"/>
                    <a:pt x="424" y="5"/>
                    <a:pt x="444" y="11"/>
                  </a:cubicBezTo>
                  <a:cubicBezTo>
                    <a:pt x="444" y="178"/>
                    <a:pt x="444" y="178"/>
                    <a:pt x="444" y="178"/>
                  </a:cubicBezTo>
                  <a:cubicBezTo>
                    <a:pt x="415" y="171"/>
                    <a:pt x="388" y="165"/>
                    <a:pt x="360" y="165"/>
                  </a:cubicBezTo>
                  <a:cubicBezTo>
                    <a:pt x="197" y="165"/>
                    <a:pt x="174" y="303"/>
                    <a:pt x="174" y="340"/>
                  </a:cubicBezTo>
                  <a:cubicBezTo>
                    <a:pt x="174" y="712"/>
                    <a:pt x="174" y="712"/>
                    <a:pt x="174"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7" name="Freeform 11"/>
            <p:cNvSpPr>
              <a:spLocks noSelect="1" noEditPoints="1"/>
            </p:cNvSpPr>
            <p:nvPr/>
          </p:nvSpPr>
          <p:spPr bwMode="auto">
            <a:xfrm>
              <a:off x="1336" y="323"/>
              <a:ext cx="105" cy="157"/>
            </a:xfrm>
            <a:custGeom>
              <a:avLst/>
              <a:gdLst/>
              <a:ahLst/>
              <a:cxnLst>
                <a:cxn ang="0">
                  <a:pos x="377" y="954"/>
                </a:cxn>
                <a:cxn ang="0">
                  <a:pos x="581" y="746"/>
                </a:cxn>
                <a:cxn ang="0">
                  <a:pos x="377" y="538"/>
                </a:cxn>
                <a:cxn ang="0">
                  <a:pos x="173" y="746"/>
                </a:cxn>
                <a:cxn ang="0">
                  <a:pos x="377" y="954"/>
                </a:cxn>
                <a:cxn ang="0">
                  <a:pos x="584" y="989"/>
                </a:cxn>
                <a:cxn ang="0">
                  <a:pos x="581" y="989"/>
                </a:cxn>
                <a:cxn ang="0">
                  <a:pos x="342" y="1110"/>
                </a:cxn>
                <a:cxn ang="0">
                  <a:pos x="0" y="746"/>
                </a:cxn>
                <a:cxn ang="0">
                  <a:pos x="335" y="381"/>
                </a:cxn>
                <a:cxn ang="0">
                  <a:pos x="571" y="487"/>
                </a:cxn>
                <a:cxn ang="0">
                  <a:pos x="575" y="487"/>
                </a:cxn>
                <a:cxn ang="0">
                  <a:pos x="575" y="0"/>
                </a:cxn>
                <a:cxn ang="0">
                  <a:pos x="749" y="0"/>
                </a:cxn>
                <a:cxn ang="0">
                  <a:pos x="749" y="1093"/>
                </a:cxn>
                <a:cxn ang="0">
                  <a:pos x="584" y="1093"/>
                </a:cxn>
                <a:cxn ang="0">
                  <a:pos x="584" y="989"/>
                </a:cxn>
              </a:cxnLst>
              <a:rect l="0" t="0" r="r" b="b"/>
              <a:pathLst>
                <a:path w="749" h="1110">
                  <a:moveTo>
                    <a:pt x="377" y="954"/>
                  </a:moveTo>
                  <a:cubicBezTo>
                    <a:pt x="504" y="954"/>
                    <a:pt x="581" y="854"/>
                    <a:pt x="581" y="746"/>
                  </a:cubicBezTo>
                  <a:cubicBezTo>
                    <a:pt x="581" y="637"/>
                    <a:pt x="504" y="538"/>
                    <a:pt x="377" y="538"/>
                  </a:cubicBezTo>
                  <a:cubicBezTo>
                    <a:pt x="250" y="538"/>
                    <a:pt x="173" y="637"/>
                    <a:pt x="173" y="746"/>
                  </a:cubicBezTo>
                  <a:cubicBezTo>
                    <a:pt x="173" y="854"/>
                    <a:pt x="250" y="954"/>
                    <a:pt x="377" y="954"/>
                  </a:cubicBezTo>
                  <a:close/>
                  <a:moveTo>
                    <a:pt x="584" y="989"/>
                  </a:moveTo>
                  <a:cubicBezTo>
                    <a:pt x="581" y="989"/>
                    <a:pt x="581" y="989"/>
                    <a:pt x="581" y="989"/>
                  </a:cubicBezTo>
                  <a:cubicBezTo>
                    <a:pt x="530" y="1073"/>
                    <a:pt x="439" y="1110"/>
                    <a:pt x="342" y="1110"/>
                  </a:cubicBezTo>
                  <a:cubicBezTo>
                    <a:pt x="128" y="1110"/>
                    <a:pt x="0" y="951"/>
                    <a:pt x="0" y="746"/>
                  </a:cubicBezTo>
                  <a:cubicBezTo>
                    <a:pt x="0" y="540"/>
                    <a:pt x="137" y="381"/>
                    <a:pt x="335" y="381"/>
                  </a:cubicBezTo>
                  <a:cubicBezTo>
                    <a:pt x="465" y="381"/>
                    <a:pt x="535" y="442"/>
                    <a:pt x="571" y="487"/>
                  </a:cubicBezTo>
                  <a:cubicBezTo>
                    <a:pt x="575" y="487"/>
                    <a:pt x="575" y="487"/>
                    <a:pt x="575" y="487"/>
                  </a:cubicBezTo>
                  <a:cubicBezTo>
                    <a:pt x="575" y="0"/>
                    <a:pt x="575" y="0"/>
                    <a:pt x="575" y="0"/>
                  </a:cubicBezTo>
                  <a:cubicBezTo>
                    <a:pt x="749" y="0"/>
                    <a:pt x="749" y="0"/>
                    <a:pt x="749" y="0"/>
                  </a:cubicBezTo>
                  <a:cubicBezTo>
                    <a:pt x="749" y="1093"/>
                    <a:pt x="749" y="1093"/>
                    <a:pt x="749" y="1093"/>
                  </a:cubicBezTo>
                  <a:cubicBezTo>
                    <a:pt x="584" y="1093"/>
                    <a:pt x="584" y="1093"/>
                    <a:pt x="584" y="1093"/>
                  </a:cubicBezTo>
                  <a:lnTo>
                    <a:pt x="584" y="989"/>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8" name="Freeform 12"/>
            <p:cNvSpPr>
              <a:spLocks noSelect="1" noEditPoints="1"/>
            </p:cNvSpPr>
            <p:nvPr/>
          </p:nvSpPr>
          <p:spPr bwMode="auto">
            <a:xfrm>
              <a:off x="1462" y="377"/>
              <a:ext cx="90" cy="103"/>
            </a:xfrm>
            <a:custGeom>
              <a:avLst/>
              <a:gdLst/>
              <a:ahLst/>
              <a:cxnLst>
                <a:cxn ang="0">
                  <a:pos x="470" y="401"/>
                </a:cxn>
                <a:cxn ang="0">
                  <a:pos x="434" y="401"/>
                </a:cxn>
                <a:cxn ang="0">
                  <a:pos x="173" y="508"/>
                </a:cxn>
                <a:cxn ang="0">
                  <a:pos x="295" y="599"/>
                </a:cxn>
                <a:cxn ang="0">
                  <a:pos x="470" y="440"/>
                </a:cxn>
                <a:cxn ang="0">
                  <a:pos x="470" y="401"/>
                </a:cxn>
                <a:cxn ang="0">
                  <a:pos x="480" y="616"/>
                </a:cxn>
                <a:cxn ang="0">
                  <a:pos x="476" y="616"/>
                </a:cxn>
                <a:cxn ang="0">
                  <a:pos x="253" y="729"/>
                </a:cxn>
                <a:cxn ang="0">
                  <a:pos x="0" y="521"/>
                </a:cxn>
                <a:cxn ang="0">
                  <a:pos x="437" y="279"/>
                </a:cxn>
                <a:cxn ang="0">
                  <a:pos x="480" y="279"/>
                </a:cxn>
                <a:cxn ang="0">
                  <a:pos x="480" y="261"/>
                </a:cxn>
                <a:cxn ang="0">
                  <a:pos x="321" y="131"/>
                </a:cxn>
                <a:cxn ang="0">
                  <a:pos x="136" y="203"/>
                </a:cxn>
                <a:cxn ang="0">
                  <a:pos x="45" y="112"/>
                </a:cxn>
                <a:cxn ang="0">
                  <a:pos x="340" y="0"/>
                </a:cxn>
                <a:cxn ang="0">
                  <a:pos x="636" y="313"/>
                </a:cxn>
                <a:cxn ang="0">
                  <a:pos x="636" y="712"/>
                </a:cxn>
                <a:cxn ang="0">
                  <a:pos x="480" y="712"/>
                </a:cxn>
                <a:cxn ang="0">
                  <a:pos x="480" y="616"/>
                </a:cxn>
              </a:cxnLst>
              <a:rect l="0" t="0" r="r" b="b"/>
              <a:pathLst>
                <a:path w="636" h="729">
                  <a:moveTo>
                    <a:pt x="470" y="401"/>
                  </a:moveTo>
                  <a:cubicBezTo>
                    <a:pt x="434" y="401"/>
                    <a:pt x="434" y="401"/>
                    <a:pt x="434" y="401"/>
                  </a:cubicBezTo>
                  <a:cubicBezTo>
                    <a:pt x="338" y="401"/>
                    <a:pt x="173" y="408"/>
                    <a:pt x="173" y="508"/>
                  </a:cubicBezTo>
                  <a:cubicBezTo>
                    <a:pt x="173" y="572"/>
                    <a:pt x="238" y="599"/>
                    <a:pt x="295" y="599"/>
                  </a:cubicBezTo>
                  <a:cubicBezTo>
                    <a:pt x="413" y="599"/>
                    <a:pt x="470" y="537"/>
                    <a:pt x="470" y="440"/>
                  </a:cubicBezTo>
                  <a:lnTo>
                    <a:pt x="470" y="401"/>
                  </a:lnTo>
                  <a:close/>
                  <a:moveTo>
                    <a:pt x="480" y="616"/>
                  </a:moveTo>
                  <a:cubicBezTo>
                    <a:pt x="476" y="616"/>
                    <a:pt x="476" y="616"/>
                    <a:pt x="476" y="616"/>
                  </a:cubicBezTo>
                  <a:cubicBezTo>
                    <a:pt x="426" y="694"/>
                    <a:pt x="345" y="729"/>
                    <a:pt x="253" y="729"/>
                  </a:cubicBezTo>
                  <a:cubicBezTo>
                    <a:pt x="124" y="729"/>
                    <a:pt x="0" y="658"/>
                    <a:pt x="0" y="521"/>
                  </a:cubicBezTo>
                  <a:cubicBezTo>
                    <a:pt x="0" y="295"/>
                    <a:pt x="263" y="279"/>
                    <a:pt x="437" y="279"/>
                  </a:cubicBezTo>
                  <a:cubicBezTo>
                    <a:pt x="480" y="279"/>
                    <a:pt x="480" y="279"/>
                    <a:pt x="480" y="279"/>
                  </a:cubicBezTo>
                  <a:cubicBezTo>
                    <a:pt x="480" y="261"/>
                    <a:pt x="480" y="261"/>
                    <a:pt x="480" y="261"/>
                  </a:cubicBezTo>
                  <a:cubicBezTo>
                    <a:pt x="480" y="175"/>
                    <a:pt x="413" y="131"/>
                    <a:pt x="321" y="131"/>
                  </a:cubicBezTo>
                  <a:cubicBezTo>
                    <a:pt x="249" y="131"/>
                    <a:pt x="182" y="159"/>
                    <a:pt x="136" y="203"/>
                  </a:cubicBezTo>
                  <a:cubicBezTo>
                    <a:pt x="45" y="112"/>
                    <a:pt x="45" y="112"/>
                    <a:pt x="45" y="112"/>
                  </a:cubicBezTo>
                  <a:cubicBezTo>
                    <a:pt x="121" y="34"/>
                    <a:pt x="230" y="0"/>
                    <a:pt x="340" y="0"/>
                  </a:cubicBezTo>
                  <a:cubicBezTo>
                    <a:pt x="636" y="0"/>
                    <a:pt x="636" y="214"/>
                    <a:pt x="636" y="313"/>
                  </a:cubicBezTo>
                  <a:cubicBezTo>
                    <a:pt x="636" y="712"/>
                    <a:pt x="636" y="712"/>
                    <a:pt x="636" y="712"/>
                  </a:cubicBezTo>
                  <a:cubicBezTo>
                    <a:pt x="480" y="712"/>
                    <a:pt x="480" y="712"/>
                    <a:pt x="480" y="712"/>
                  </a:cubicBezTo>
                  <a:lnTo>
                    <a:pt x="480" y="616"/>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9" name="Freeform 13"/>
            <p:cNvSpPr>
              <a:spLocks noSelect="1"/>
            </p:cNvSpPr>
            <p:nvPr/>
          </p:nvSpPr>
          <p:spPr bwMode="auto">
            <a:xfrm>
              <a:off x="1577" y="377"/>
              <a:ext cx="151" cy="100"/>
            </a:xfrm>
            <a:custGeom>
              <a:avLst/>
              <a:gdLst/>
              <a:ahLst/>
              <a:cxnLst>
                <a:cxn ang="0">
                  <a:pos x="0" y="18"/>
                </a:cxn>
                <a:cxn ang="0">
                  <a:pos x="165" y="18"/>
                </a:cxn>
                <a:cxn ang="0">
                  <a:pos x="165" y="126"/>
                </a:cxn>
                <a:cxn ang="0">
                  <a:pos x="168" y="126"/>
                </a:cxn>
                <a:cxn ang="0">
                  <a:pos x="381" y="0"/>
                </a:cxn>
                <a:cxn ang="0">
                  <a:pos x="598" y="129"/>
                </a:cxn>
                <a:cxn ang="0">
                  <a:pos x="826" y="0"/>
                </a:cxn>
                <a:cxn ang="0">
                  <a:pos x="1076" y="298"/>
                </a:cxn>
                <a:cxn ang="0">
                  <a:pos x="1076" y="712"/>
                </a:cxn>
                <a:cxn ang="0">
                  <a:pos x="903" y="712"/>
                </a:cxn>
                <a:cxn ang="0">
                  <a:pos x="903" y="318"/>
                </a:cxn>
                <a:cxn ang="0">
                  <a:pos x="774" y="157"/>
                </a:cxn>
                <a:cxn ang="0">
                  <a:pos x="625" y="336"/>
                </a:cxn>
                <a:cxn ang="0">
                  <a:pos x="625" y="712"/>
                </a:cxn>
                <a:cxn ang="0">
                  <a:pos x="452" y="712"/>
                </a:cxn>
                <a:cxn ang="0">
                  <a:pos x="452" y="298"/>
                </a:cxn>
                <a:cxn ang="0">
                  <a:pos x="333" y="157"/>
                </a:cxn>
                <a:cxn ang="0">
                  <a:pos x="174" y="333"/>
                </a:cxn>
                <a:cxn ang="0">
                  <a:pos x="174" y="712"/>
                </a:cxn>
                <a:cxn ang="0">
                  <a:pos x="0" y="712"/>
                </a:cxn>
                <a:cxn ang="0">
                  <a:pos x="0" y="18"/>
                </a:cxn>
              </a:cxnLst>
              <a:rect l="0" t="0" r="r" b="b"/>
              <a:pathLst>
                <a:path w="1076" h="712">
                  <a:moveTo>
                    <a:pt x="0" y="18"/>
                  </a:moveTo>
                  <a:cubicBezTo>
                    <a:pt x="165" y="18"/>
                    <a:pt x="165" y="18"/>
                    <a:pt x="165" y="18"/>
                  </a:cubicBezTo>
                  <a:cubicBezTo>
                    <a:pt x="165" y="126"/>
                    <a:pt x="165" y="126"/>
                    <a:pt x="165" y="126"/>
                  </a:cubicBezTo>
                  <a:cubicBezTo>
                    <a:pt x="168" y="126"/>
                    <a:pt x="168" y="126"/>
                    <a:pt x="168" y="126"/>
                  </a:cubicBezTo>
                  <a:cubicBezTo>
                    <a:pt x="199" y="61"/>
                    <a:pt x="265" y="0"/>
                    <a:pt x="381" y="0"/>
                  </a:cubicBezTo>
                  <a:cubicBezTo>
                    <a:pt x="488" y="0"/>
                    <a:pt x="561" y="42"/>
                    <a:pt x="598" y="129"/>
                  </a:cubicBezTo>
                  <a:cubicBezTo>
                    <a:pt x="648" y="41"/>
                    <a:pt x="722" y="0"/>
                    <a:pt x="826" y="0"/>
                  </a:cubicBezTo>
                  <a:cubicBezTo>
                    <a:pt x="1011" y="0"/>
                    <a:pt x="1076" y="132"/>
                    <a:pt x="1076" y="298"/>
                  </a:cubicBezTo>
                  <a:cubicBezTo>
                    <a:pt x="1076" y="712"/>
                    <a:pt x="1076" y="712"/>
                    <a:pt x="1076" y="712"/>
                  </a:cubicBezTo>
                  <a:cubicBezTo>
                    <a:pt x="903" y="712"/>
                    <a:pt x="903" y="712"/>
                    <a:pt x="903" y="712"/>
                  </a:cubicBezTo>
                  <a:cubicBezTo>
                    <a:pt x="903" y="318"/>
                    <a:pt x="903" y="318"/>
                    <a:pt x="903" y="318"/>
                  </a:cubicBezTo>
                  <a:cubicBezTo>
                    <a:pt x="903" y="232"/>
                    <a:pt x="877" y="157"/>
                    <a:pt x="774" y="157"/>
                  </a:cubicBezTo>
                  <a:cubicBezTo>
                    <a:pt x="666" y="157"/>
                    <a:pt x="625" y="246"/>
                    <a:pt x="625" y="336"/>
                  </a:cubicBezTo>
                  <a:cubicBezTo>
                    <a:pt x="625" y="712"/>
                    <a:pt x="625" y="712"/>
                    <a:pt x="625" y="712"/>
                  </a:cubicBezTo>
                  <a:cubicBezTo>
                    <a:pt x="452" y="712"/>
                    <a:pt x="452" y="712"/>
                    <a:pt x="452" y="712"/>
                  </a:cubicBezTo>
                  <a:cubicBezTo>
                    <a:pt x="452" y="298"/>
                    <a:pt x="452" y="298"/>
                    <a:pt x="452" y="298"/>
                  </a:cubicBezTo>
                  <a:cubicBezTo>
                    <a:pt x="452" y="213"/>
                    <a:pt x="417" y="157"/>
                    <a:pt x="333" y="157"/>
                  </a:cubicBezTo>
                  <a:cubicBezTo>
                    <a:pt x="219" y="157"/>
                    <a:pt x="174" y="240"/>
                    <a:pt x="174" y="333"/>
                  </a:cubicBezTo>
                  <a:cubicBezTo>
                    <a:pt x="174" y="712"/>
                    <a:pt x="174" y="712"/>
                    <a:pt x="174"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0" name="Freeform 14"/>
            <p:cNvSpPr>
              <a:spLocks noSelect="1"/>
            </p:cNvSpPr>
            <p:nvPr/>
          </p:nvSpPr>
          <p:spPr bwMode="auto">
            <a:xfrm>
              <a:off x="650" y="115"/>
              <a:ext cx="135" cy="152"/>
            </a:xfrm>
            <a:custGeom>
              <a:avLst/>
              <a:gdLst/>
              <a:ahLst/>
              <a:cxnLst>
                <a:cxn ang="0">
                  <a:pos x="964" y="975"/>
                </a:cxn>
                <a:cxn ang="0">
                  <a:pos x="541" y="1076"/>
                </a:cxn>
                <a:cxn ang="0">
                  <a:pos x="0" y="543"/>
                </a:cxn>
                <a:cxn ang="0">
                  <a:pos x="541" y="0"/>
                </a:cxn>
                <a:cxn ang="0">
                  <a:pos x="944" y="129"/>
                </a:cxn>
                <a:cxn ang="0">
                  <a:pos x="810" y="265"/>
                </a:cxn>
                <a:cxn ang="0">
                  <a:pos x="542" y="165"/>
                </a:cxn>
                <a:cxn ang="0">
                  <a:pos x="191" y="531"/>
                </a:cxn>
                <a:cxn ang="0">
                  <a:pos x="542" y="911"/>
                </a:cxn>
                <a:cxn ang="0">
                  <a:pos x="782" y="858"/>
                </a:cxn>
                <a:cxn ang="0">
                  <a:pos x="782" y="616"/>
                </a:cxn>
                <a:cxn ang="0">
                  <a:pos x="573" y="616"/>
                </a:cxn>
                <a:cxn ang="0">
                  <a:pos x="573" y="452"/>
                </a:cxn>
                <a:cxn ang="0">
                  <a:pos x="964" y="452"/>
                </a:cxn>
                <a:cxn ang="0">
                  <a:pos x="964" y="975"/>
                </a:cxn>
              </a:cxnLst>
              <a:rect l="0" t="0" r="r" b="b"/>
              <a:pathLst>
                <a:path w="964" h="1076">
                  <a:moveTo>
                    <a:pt x="964" y="975"/>
                  </a:moveTo>
                  <a:cubicBezTo>
                    <a:pt x="840" y="1042"/>
                    <a:pt x="698" y="1076"/>
                    <a:pt x="541" y="1076"/>
                  </a:cubicBezTo>
                  <a:cubicBezTo>
                    <a:pt x="225" y="1076"/>
                    <a:pt x="0" y="862"/>
                    <a:pt x="0" y="543"/>
                  </a:cubicBezTo>
                  <a:cubicBezTo>
                    <a:pt x="0" y="214"/>
                    <a:pt x="225" y="0"/>
                    <a:pt x="541" y="0"/>
                  </a:cubicBezTo>
                  <a:cubicBezTo>
                    <a:pt x="697" y="0"/>
                    <a:pt x="837" y="34"/>
                    <a:pt x="944" y="129"/>
                  </a:cubicBezTo>
                  <a:cubicBezTo>
                    <a:pt x="810" y="265"/>
                    <a:pt x="810" y="265"/>
                    <a:pt x="810" y="265"/>
                  </a:cubicBezTo>
                  <a:cubicBezTo>
                    <a:pt x="745" y="201"/>
                    <a:pt x="645" y="165"/>
                    <a:pt x="542" y="165"/>
                  </a:cubicBezTo>
                  <a:cubicBezTo>
                    <a:pt x="331" y="165"/>
                    <a:pt x="191" y="327"/>
                    <a:pt x="191" y="531"/>
                  </a:cubicBezTo>
                  <a:cubicBezTo>
                    <a:pt x="191" y="749"/>
                    <a:pt x="331" y="911"/>
                    <a:pt x="542" y="911"/>
                  </a:cubicBezTo>
                  <a:cubicBezTo>
                    <a:pt x="635" y="911"/>
                    <a:pt x="719" y="894"/>
                    <a:pt x="782" y="858"/>
                  </a:cubicBezTo>
                  <a:cubicBezTo>
                    <a:pt x="782" y="616"/>
                    <a:pt x="782" y="616"/>
                    <a:pt x="782" y="616"/>
                  </a:cubicBezTo>
                  <a:cubicBezTo>
                    <a:pt x="573" y="616"/>
                    <a:pt x="573" y="616"/>
                    <a:pt x="573" y="616"/>
                  </a:cubicBezTo>
                  <a:cubicBezTo>
                    <a:pt x="573" y="452"/>
                    <a:pt x="573" y="452"/>
                    <a:pt x="573" y="452"/>
                  </a:cubicBezTo>
                  <a:cubicBezTo>
                    <a:pt x="964" y="452"/>
                    <a:pt x="964" y="452"/>
                    <a:pt x="964" y="452"/>
                  </a:cubicBezTo>
                  <a:lnTo>
                    <a:pt x="964" y="975"/>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1" name="Freeform 15"/>
            <p:cNvSpPr>
              <a:spLocks noSelect="1" noEditPoints="1"/>
            </p:cNvSpPr>
            <p:nvPr/>
          </p:nvSpPr>
          <p:spPr bwMode="auto">
            <a:xfrm>
              <a:off x="972" y="119"/>
              <a:ext cx="130" cy="144"/>
            </a:xfrm>
            <a:custGeom>
              <a:avLst/>
              <a:gdLst/>
              <a:ahLst/>
              <a:cxnLst>
                <a:cxn ang="0">
                  <a:pos x="318" y="859"/>
                </a:cxn>
                <a:cxn ang="0">
                  <a:pos x="733" y="512"/>
                </a:cxn>
                <a:cxn ang="0">
                  <a:pos x="348" y="165"/>
                </a:cxn>
                <a:cxn ang="0">
                  <a:pos x="182" y="165"/>
                </a:cxn>
                <a:cxn ang="0">
                  <a:pos x="182" y="859"/>
                </a:cxn>
                <a:cxn ang="0">
                  <a:pos x="318" y="859"/>
                </a:cxn>
                <a:cxn ang="0">
                  <a:pos x="0" y="0"/>
                </a:cxn>
                <a:cxn ang="0">
                  <a:pos x="403" y="0"/>
                </a:cxn>
                <a:cxn ang="0">
                  <a:pos x="924" y="512"/>
                </a:cxn>
                <a:cxn ang="0">
                  <a:pos x="381" y="1024"/>
                </a:cxn>
                <a:cxn ang="0">
                  <a:pos x="0" y="1024"/>
                </a:cxn>
                <a:cxn ang="0">
                  <a:pos x="0" y="0"/>
                </a:cxn>
              </a:cxnLst>
              <a:rect l="0" t="0" r="r" b="b"/>
              <a:pathLst>
                <a:path w="924" h="1024">
                  <a:moveTo>
                    <a:pt x="318" y="859"/>
                  </a:moveTo>
                  <a:cubicBezTo>
                    <a:pt x="546" y="859"/>
                    <a:pt x="733" y="761"/>
                    <a:pt x="733" y="512"/>
                  </a:cubicBezTo>
                  <a:cubicBezTo>
                    <a:pt x="733" y="264"/>
                    <a:pt x="571" y="165"/>
                    <a:pt x="348" y="165"/>
                  </a:cubicBezTo>
                  <a:cubicBezTo>
                    <a:pt x="182" y="165"/>
                    <a:pt x="182" y="165"/>
                    <a:pt x="182" y="165"/>
                  </a:cubicBezTo>
                  <a:cubicBezTo>
                    <a:pt x="182" y="859"/>
                    <a:pt x="182" y="859"/>
                    <a:pt x="182" y="859"/>
                  </a:cubicBezTo>
                  <a:lnTo>
                    <a:pt x="318" y="859"/>
                  </a:lnTo>
                  <a:close/>
                  <a:moveTo>
                    <a:pt x="0" y="0"/>
                  </a:moveTo>
                  <a:cubicBezTo>
                    <a:pt x="403" y="0"/>
                    <a:pt x="403" y="0"/>
                    <a:pt x="403" y="0"/>
                  </a:cubicBezTo>
                  <a:cubicBezTo>
                    <a:pt x="672" y="0"/>
                    <a:pt x="924" y="165"/>
                    <a:pt x="924" y="512"/>
                  </a:cubicBezTo>
                  <a:cubicBezTo>
                    <a:pt x="924" y="862"/>
                    <a:pt x="627" y="1024"/>
                    <a:pt x="381" y="1024"/>
                  </a:cubicBezTo>
                  <a:cubicBezTo>
                    <a:pt x="0" y="1024"/>
                    <a:pt x="0" y="1024"/>
                    <a:pt x="0" y="1024"/>
                  </a:cubicBezTo>
                  <a:lnTo>
                    <a:pt x="0" y="0"/>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2" name="Freeform 16"/>
            <p:cNvSpPr>
              <a:spLocks noSelect="1"/>
            </p:cNvSpPr>
            <p:nvPr/>
          </p:nvSpPr>
          <p:spPr bwMode="auto">
            <a:xfrm>
              <a:off x="808" y="115"/>
              <a:ext cx="136" cy="152"/>
            </a:xfrm>
            <a:custGeom>
              <a:avLst/>
              <a:gdLst/>
              <a:ahLst/>
              <a:cxnLst>
                <a:cxn ang="0">
                  <a:pos x="965" y="975"/>
                </a:cxn>
                <a:cxn ang="0">
                  <a:pos x="541" y="1076"/>
                </a:cxn>
                <a:cxn ang="0">
                  <a:pos x="0" y="543"/>
                </a:cxn>
                <a:cxn ang="0">
                  <a:pos x="541" y="0"/>
                </a:cxn>
                <a:cxn ang="0">
                  <a:pos x="944" y="129"/>
                </a:cxn>
                <a:cxn ang="0">
                  <a:pos x="810" y="265"/>
                </a:cxn>
                <a:cxn ang="0">
                  <a:pos x="542" y="165"/>
                </a:cxn>
                <a:cxn ang="0">
                  <a:pos x="191" y="531"/>
                </a:cxn>
                <a:cxn ang="0">
                  <a:pos x="542" y="911"/>
                </a:cxn>
                <a:cxn ang="0">
                  <a:pos x="782" y="858"/>
                </a:cxn>
                <a:cxn ang="0">
                  <a:pos x="782" y="616"/>
                </a:cxn>
                <a:cxn ang="0">
                  <a:pos x="573" y="616"/>
                </a:cxn>
                <a:cxn ang="0">
                  <a:pos x="573" y="452"/>
                </a:cxn>
                <a:cxn ang="0">
                  <a:pos x="965" y="452"/>
                </a:cxn>
                <a:cxn ang="0">
                  <a:pos x="965" y="975"/>
                </a:cxn>
              </a:cxnLst>
              <a:rect l="0" t="0" r="r" b="b"/>
              <a:pathLst>
                <a:path w="965" h="1076">
                  <a:moveTo>
                    <a:pt x="965" y="975"/>
                  </a:moveTo>
                  <a:cubicBezTo>
                    <a:pt x="840" y="1042"/>
                    <a:pt x="699" y="1076"/>
                    <a:pt x="541" y="1076"/>
                  </a:cubicBezTo>
                  <a:cubicBezTo>
                    <a:pt x="226" y="1076"/>
                    <a:pt x="0" y="862"/>
                    <a:pt x="0" y="543"/>
                  </a:cubicBezTo>
                  <a:cubicBezTo>
                    <a:pt x="0" y="214"/>
                    <a:pt x="226" y="0"/>
                    <a:pt x="541" y="0"/>
                  </a:cubicBezTo>
                  <a:cubicBezTo>
                    <a:pt x="697" y="0"/>
                    <a:pt x="837" y="34"/>
                    <a:pt x="944" y="129"/>
                  </a:cubicBezTo>
                  <a:cubicBezTo>
                    <a:pt x="810" y="265"/>
                    <a:pt x="810" y="265"/>
                    <a:pt x="810" y="265"/>
                  </a:cubicBezTo>
                  <a:cubicBezTo>
                    <a:pt x="745" y="201"/>
                    <a:pt x="645" y="165"/>
                    <a:pt x="542" y="165"/>
                  </a:cubicBezTo>
                  <a:cubicBezTo>
                    <a:pt x="331" y="165"/>
                    <a:pt x="191" y="327"/>
                    <a:pt x="191" y="531"/>
                  </a:cubicBezTo>
                  <a:cubicBezTo>
                    <a:pt x="191" y="749"/>
                    <a:pt x="331" y="911"/>
                    <a:pt x="542" y="911"/>
                  </a:cubicBezTo>
                  <a:cubicBezTo>
                    <a:pt x="635" y="911"/>
                    <a:pt x="719" y="894"/>
                    <a:pt x="782" y="858"/>
                  </a:cubicBezTo>
                  <a:cubicBezTo>
                    <a:pt x="782" y="616"/>
                    <a:pt x="782" y="616"/>
                    <a:pt x="782" y="616"/>
                  </a:cubicBezTo>
                  <a:cubicBezTo>
                    <a:pt x="573" y="616"/>
                    <a:pt x="573" y="616"/>
                    <a:pt x="573" y="616"/>
                  </a:cubicBezTo>
                  <a:cubicBezTo>
                    <a:pt x="573" y="452"/>
                    <a:pt x="573" y="452"/>
                    <a:pt x="573" y="452"/>
                  </a:cubicBezTo>
                  <a:cubicBezTo>
                    <a:pt x="965" y="452"/>
                    <a:pt x="965" y="452"/>
                    <a:pt x="965" y="452"/>
                  </a:cubicBezTo>
                  <a:lnTo>
                    <a:pt x="965" y="975"/>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grpSp>
      <p:sp>
        <p:nvSpPr>
          <p:cNvPr id="2" name="Titel 1"/>
          <p:cNvSpPr>
            <a:spLocks noGrp="1"/>
          </p:cNvSpPr>
          <p:nvPr>
            <p:ph type="ctrTitle"/>
          </p:nvPr>
        </p:nvSpPr>
        <p:spPr>
          <a:xfrm>
            <a:off x="981045" y="1758949"/>
            <a:ext cx="7344000" cy="1836000"/>
          </a:xfrm>
        </p:spPr>
        <p:txBody>
          <a:bodyPr/>
          <a:lstStyle>
            <a:lvl1pPr algn="l">
              <a:defRPr sz="5500">
                <a:solidFill>
                  <a:schemeClr val="bg1"/>
                </a:solidFill>
              </a:defRPr>
            </a:lvl1pPr>
          </a:lstStyle>
          <a:p>
            <a:r>
              <a:rPr lang="nl-NL" noProof="1"/>
              <a:t>Klik om de stijl te bewerken</a:t>
            </a:r>
          </a:p>
        </p:txBody>
      </p:sp>
      <p:sp>
        <p:nvSpPr>
          <p:cNvPr id="3" name="Ondertitel 2"/>
          <p:cNvSpPr>
            <a:spLocks noGrp="1"/>
          </p:cNvSpPr>
          <p:nvPr>
            <p:ph type="subTitle" idx="1"/>
          </p:nvPr>
        </p:nvSpPr>
        <p:spPr>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Klik om het opmaakprofiel van de modelondertitel te bewerken</a:t>
            </a:r>
          </a:p>
        </p:txBody>
      </p:sp>
      <p:sp>
        <p:nvSpPr>
          <p:cNvPr id="23" name="Tijdelijke aanduiding voor datum 3"/>
          <p:cNvSpPr>
            <a:spLocks noGrp="1"/>
          </p:cNvSpPr>
          <p:nvPr>
            <p:ph type="dt" sz="half" idx="10"/>
          </p:nvPr>
        </p:nvSpPr>
        <p:spPr>
          <a:xfrm>
            <a:off x="887413" y="6356350"/>
            <a:ext cx="2133600" cy="365125"/>
          </a:xfrm>
          <a:prstGeom prst="rect">
            <a:avLst/>
          </a:prstGeom>
        </p:spPr>
        <p:txBody>
          <a:bodyPr/>
          <a:lstStyle>
            <a:lvl1pPr fontAlgn="auto">
              <a:spcBef>
                <a:spcPts val="0"/>
              </a:spcBef>
              <a:spcAft>
                <a:spcPts val="0"/>
              </a:spcAft>
              <a:defRPr sz="1750" b="1" noProof="1" smtClean="0">
                <a:solidFill>
                  <a:schemeClr val="bg1"/>
                </a:solidFill>
                <a:latin typeface="+mn-lt"/>
                <a:cs typeface="+mn-cs"/>
              </a:defRPr>
            </a:lvl1pPr>
          </a:lstStyle>
          <a:p>
            <a:pPr>
              <a:defRPr/>
            </a:pPr>
            <a:fld id="{042E6D41-B7C6-40BC-9EDB-2DF3262C0F4A}" type="datetime4">
              <a:rPr lang="nl-NL"/>
              <a:pPr>
                <a:defRPr/>
              </a:pPr>
              <a:t>18 februari 2021</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0" y="1588"/>
            <a:ext cx="9144000" cy="6854825"/>
            <a:chOff x="0" y="1"/>
            <a:chExt cx="5760" cy="4318"/>
          </a:xfrm>
        </p:grpSpPr>
        <p:sp>
          <p:nvSpPr>
            <p:cNvPr id="5" name="Rectangle 5"/>
            <p:cNvSpPr>
              <a:spLocks noSelect="1" noChangeArrowheads="1"/>
            </p:cNvSpPr>
            <p:nvPr/>
          </p:nvSpPr>
          <p:spPr bwMode="auto">
            <a:xfrm>
              <a:off x="4" y="1"/>
              <a:ext cx="5756" cy="4318"/>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nl-NL">
                <a:latin typeface="+mn-lt"/>
                <a:cs typeface="+mn-cs"/>
              </a:endParaRPr>
            </a:p>
          </p:txBody>
        </p:sp>
        <p:sp>
          <p:nvSpPr>
            <p:cNvPr id="6" name="Rectangle 6"/>
            <p:cNvSpPr>
              <a:spLocks noSelect="1" noChangeArrowheads="1"/>
            </p:cNvSpPr>
            <p:nvPr/>
          </p:nvSpPr>
          <p:spPr bwMode="auto">
            <a:xfrm>
              <a:off x="0" y="1"/>
              <a:ext cx="496" cy="4318"/>
            </a:xfrm>
            <a:prstGeom prst="rect">
              <a:avLst/>
            </a:prstGeom>
            <a:solidFill>
              <a:srgbClr val="FFFFFF"/>
            </a:solidFill>
            <a:ln w="9525">
              <a:noFill/>
              <a:miter lim="800000"/>
              <a:headEnd/>
              <a:tailEnd/>
            </a:ln>
          </p:spPr>
          <p:txBody>
            <a:bodyPr/>
            <a:lstStyle/>
            <a:p>
              <a:pPr fontAlgn="auto">
                <a:spcBef>
                  <a:spcPts val="0"/>
                </a:spcBef>
                <a:spcAft>
                  <a:spcPts val="0"/>
                </a:spcAft>
                <a:defRPr/>
              </a:pPr>
              <a:endParaRPr lang="nl-NL">
                <a:latin typeface="+mn-lt"/>
                <a:cs typeface="+mn-cs"/>
              </a:endParaRPr>
            </a:p>
          </p:txBody>
        </p:sp>
        <p:sp>
          <p:nvSpPr>
            <p:cNvPr id="7" name="Freeform 7"/>
            <p:cNvSpPr>
              <a:spLocks noSelect="1"/>
            </p:cNvSpPr>
            <p:nvPr/>
          </p:nvSpPr>
          <p:spPr bwMode="auto">
            <a:xfrm>
              <a:off x="115" y="747"/>
              <a:ext cx="268" cy="268"/>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8" name="Freeform 8"/>
            <p:cNvSpPr>
              <a:spLocks noSelect="1"/>
            </p:cNvSpPr>
            <p:nvPr/>
          </p:nvSpPr>
          <p:spPr bwMode="auto">
            <a:xfrm>
              <a:off x="115" y="103"/>
              <a:ext cx="268" cy="268"/>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9" name="Freeform 9"/>
            <p:cNvSpPr>
              <a:spLocks noSelect="1"/>
            </p:cNvSpPr>
            <p:nvPr/>
          </p:nvSpPr>
          <p:spPr bwMode="auto">
            <a:xfrm>
              <a:off x="115" y="425"/>
              <a:ext cx="268" cy="268"/>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a:lstStyle/>
            <a:p>
              <a:pPr fontAlgn="auto">
                <a:spcBef>
                  <a:spcPts val="0"/>
                </a:spcBef>
                <a:spcAft>
                  <a:spcPts val="0"/>
                </a:spcAft>
                <a:defRPr/>
              </a:pPr>
              <a:endParaRPr lang="nl-NL">
                <a:latin typeface="+mn-lt"/>
                <a:cs typeface="+mn-cs"/>
              </a:endParaRPr>
            </a:p>
          </p:txBody>
        </p:sp>
      </p:grpSp>
      <p:grpSp>
        <p:nvGrpSpPr>
          <p:cNvPr id="10" name="Group 4"/>
          <p:cNvGrpSpPr>
            <a:grpSpLocks noChangeAspect="1"/>
          </p:cNvGrpSpPr>
          <p:nvPr userDrawn="1"/>
        </p:nvGrpSpPr>
        <p:grpSpPr bwMode="auto">
          <a:xfrm>
            <a:off x="1017588" y="182563"/>
            <a:ext cx="1725612" cy="579437"/>
            <a:chOff x="641" y="115"/>
            <a:chExt cx="1087" cy="365"/>
          </a:xfrm>
        </p:grpSpPr>
        <p:sp>
          <p:nvSpPr>
            <p:cNvPr id="11" name="Freeform 5"/>
            <p:cNvSpPr>
              <a:spLocks noSelect="1" noEditPoints="1"/>
            </p:cNvSpPr>
            <p:nvPr/>
          </p:nvSpPr>
          <p:spPr bwMode="auto">
            <a:xfrm>
              <a:off x="641" y="333"/>
              <a:ext cx="147" cy="144"/>
            </a:xfrm>
            <a:custGeom>
              <a:avLst/>
              <a:gdLst/>
              <a:ahLst/>
              <a:cxnLst>
                <a:cxn ang="0">
                  <a:pos x="95" y="89"/>
                </a:cxn>
                <a:cxn ang="0">
                  <a:pos x="73" y="31"/>
                </a:cxn>
                <a:cxn ang="0">
                  <a:pos x="51" y="89"/>
                </a:cxn>
                <a:cxn ang="0">
                  <a:pos x="95" y="89"/>
                </a:cxn>
                <a:cxn ang="0">
                  <a:pos x="63" y="0"/>
                </a:cxn>
                <a:cxn ang="0">
                  <a:pos x="85" y="0"/>
                </a:cxn>
                <a:cxn ang="0">
                  <a:pos x="147" y="144"/>
                </a:cxn>
                <a:cxn ang="0">
                  <a:pos x="118" y="144"/>
                </a:cxn>
                <a:cxn ang="0">
                  <a:pos x="104" y="111"/>
                </a:cxn>
                <a:cxn ang="0">
                  <a:pos x="42" y="111"/>
                </a:cxn>
                <a:cxn ang="0">
                  <a:pos x="29" y="144"/>
                </a:cxn>
                <a:cxn ang="0">
                  <a:pos x="0" y="144"/>
                </a:cxn>
                <a:cxn ang="0">
                  <a:pos x="63" y="0"/>
                </a:cxn>
              </a:cxnLst>
              <a:rect l="0" t="0" r="r" b="b"/>
              <a:pathLst>
                <a:path w="147" h="144">
                  <a:moveTo>
                    <a:pt x="95" y="89"/>
                  </a:moveTo>
                  <a:lnTo>
                    <a:pt x="73" y="31"/>
                  </a:lnTo>
                  <a:lnTo>
                    <a:pt x="51" y="89"/>
                  </a:lnTo>
                  <a:lnTo>
                    <a:pt x="95" y="89"/>
                  </a:lnTo>
                  <a:close/>
                  <a:moveTo>
                    <a:pt x="63" y="0"/>
                  </a:moveTo>
                  <a:lnTo>
                    <a:pt x="85" y="0"/>
                  </a:lnTo>
                  <a:lnTo>
                    <a:pt x="147" y="144"/>
                  </a:lnTo>
                  <a:lnTo>
                    <a:pt x="118" y="144"/>
                  </a:lnTo>
                  <a:lnTo>
                    <a:pt x="104" y="111"/>
                  </a:lnTo>
                  <a:lnTo>
                    <a:pt x="42" y="111"/>
                  </a:lnTo>
                  <a:lnTo>
                    <a:pt x="29" y="144"/>
                  </a:lnTo>
                  <a:lnTo>
                    <a:pt x="0" y="144"/>
                  </a:lnTo>
                  <a:lnTo>
                    <a:pt x="63" y="0"/>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2" name="Freeform 6"/>
            <p:cNvSpPr>
              <a:spLocks noSelect="1"/>
            </p:cNvSpPr>
            <p:nvPr/>
          </p:nvSpPr>
          <p:spPr bwMode="auto">
            <a:xfrm>
              <a:off x="801" y="377"/>
              <a:ext cx="151" cy="100"/>
            </a:xfrm>
            <a:custGeom>
              <a:avLst/>
              <a:gdLst/>
              <a:ahLst/>
              <a:cxnLst>
                <a:cxn ang="0">
                  <a:pos x="0" y="18"/>
                </a:cxn>
                <a:cxn ang="0">
                  <a:pos x="165" y="18"/>
                </a:cxn>
                <a:cxn ang="0">
                  <a:pos x="165" y="126"/>
                </a:cxn>
                <a:cxn ang="0">
                  <a:pos x="167" y="126"/>
                </a:cxn>
                <a:cxn ang="0">
                  <a:pos x="380" y="0"/>
                </a:cxn>
                <a:cxn ang="0">
                  <a:pos x="597" y="129"/>
                </a:cxn>
                <a:cxn ang="0">
                  <a:pos x="825" y="0"/>
                </a:cxn>
                <a:cxn ang="0">
                  <a:pos x="1075" y="298"/>
                </a:cxn>
                <a:cxn ang="0">
                  <a:pos x="1075" y="712"/>
                </a:cxn>
                <a:cxn ang="0">
                  <a:pos x="902" y="712"/>
                </a:cxn>
                <a:cxn ang="0">
                  <a:pos x="902" y="318"/>
                </a:cxn>
                <a:cxn ang="0">
                  <a:pos x="773" y="157"/>
                </a:cxn>
                <a:cxn ang="0">
                  <a:pos x="624" y="336"/>
                </a:cxn>
                <a:cxn ang="0">
                  <a:pos x="624" y="712"/>
                </a:cxn>
                <a:cxn ang="0">
                  <a:pos x="451" y="712"/>
                </a:cxn>
                <a:cxn ang="0">
                  <a:pos x="451" y="298"/>
                </a:cxn>
                <a:cxn ang="0">
                  <a:pos x="332" y="157"/>
                </a:cxn>
                <a:cxn ang="0">
                  <a:pos x="173" y="333"/>
                </a:cxn>
                <a:cxn ang="0">
                  <a:pos x="173" y="712"/>
                </a:cxn>
                <a:cxn ang="0">
                  <a:pos x="0" y="712"/>
                </a:cxn>
                <a:cxn ang="0">
                  <a:pos x="0" y="18"/>
                </a:cxn>
              </a:cxnLst>
              <a:rect l="0" t="0" r="r" b="b"/>
              <a:pathLst>
                <a:path w="1075" h="712">
                  <a:moveTo>
                    <a:pt x="0" y="18"/>
                  </a:moveTo>
                  <a:cubicBezTo>
                    <a:pt x="165" y="18"/>
                    <a:pt x="165" y="18"/>
                    <a:pt x="165" y="18"/>
                  </a:cubicBezTo>
                  <a:cubicBezTo>
                    <a:pt x="165" y="126"/>
                    <a:pt x="165" y="126"/>
                    <a:pt x="165" y="126"/>
                  </a:cubicBezTo>
                  <a:cubicBezTo>
                    <a:pt x="167" y="126"/>
                    <a:pt x="167" y="126"/>
                    <a:pt x="167" y="126"/>
                  </a:cubicBezTo>
                  <a:cubicBezTo>
                    <a:pt x="198" y="61"/>
                    <a:pt x="264" y="0"/>
                    <a:pt x="380" y="0"/>
                  </a:cubicBezTo>
                  <a:cubicBezTo>
                    <a:pt x="487" y="0"/>
                    <a:pt x="561" y="42"/>
                    <a:pt x="597" y="129"/>
                  </a:cubicBezTo>
                  <a:cubicBezTo>
                    <a:pt x="647" y="41"/>
                    <a:pt x="721" y="0"/>
                    <a:pt x="825" y="0"/>
                  </a:cubicBezTo>
                  <a:cubicBezTo>
                    <a:pt x="1010" y="0"/>
                    <a:pt x="1075" y="132"/>
                    <a:pt x="1075" y="298"/>
                  </a:cubicBezTo>
                  <a:cubicBezTo>
                    <a:pt x="1075" y="712"/>
                    <a:pt x="1075" y="712"/>
                    <a:pt x="1075" y="712"/>
                  </a:cubicBezTo>
                  <a:cubicBezTo>
                    <a:pt x="902" y="712"/>
                    <a:pt x="902" y="712"/>
                    <a:pt x="902" y="712"/>
                  </a:cubicBezTo>
                  <a:cubicBezTo>
                    <a:pt x="902" y="318"/>
                    <a:pt x="902" y="318"/>
                    <a:pt x="902" y="318"/>
                  </a:cubicBezTo>
                  <a:cubicBezTo>
                    <a:pt x="902" y="232"/>
                    <a:pt x="876" y="157"/>
                    <a:pt x="773" y="157"/>
                  </a:cubicBezTo>
                  <a:cubicBezTo>
                    <a:pt x="665" y="157"/>
                    <a:pt x="624" y="246"/>
                    <a:pt x="624" y="336"/>
                  </a:cubicBezTo>
                  <a:cubicBezTo>
                    <a:pt x="624" y="712"/>
                    <a:pt x="624" y="712"/>
                    <a:pt x="624" y="712"/>
                  </a:cubicBezTo>
                  <a:cubicBezTo>
                    <a:pt x="451" y="712"/>
                    <a:pt x="451" y="712"/>
                    <a:pt x="451" y="712"/>
                  </a:cubicBezTo>
                  <a:cubicBezTo>
                    <a:pt x="451" y="298"/>
                    <a:pt x="451" y="298"/>
                    <a:pt x="451" y="298"/>
                  </a:cubicBezTo>
                  <a:cubicBezTo>
                    <a:pt x="451" y="213"/>
                    <a:pt x="416" y="157"/>
                    <a:pt x="332" y="157"/>
                  </a:cubicBezTo>
                  <a:cubicBezTo>
                    <a:pt x="218" y="157"/>
                    <a:pt x="173" y="240"/>
                    <a:pt x="173" y="333"/>
                  </a:cubicBezTo>
                  <a:cubicBezTo>
                    <a:pt x="173" y="712"/>
                    <a:pt x="173" y="712"/>
                    <a:pt x="173"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3" name="Freeform 7"/>
            <p:cNvSpPr>
              <a:spLocks noSelect="1"/>
            </p:cNvSpPr>
            <p:nvPr/>
          </p:nvSpPr>
          <p:spPr bwMode="auto">
            <a:xfrm>
              <a:off x="970" y="377"/>
              <a:ext cx="80" cy="103"/>
            </a:xfrm>
            <a:custGeom>
              <a:avLst/>
              <a:gdLst/>
              <a:ahLst/>
              <a:cxnLst>
                <a:cxn ang="0">
                  <a:pos x="432" y="210"/>
                </a:cxn>
                <a:cxn ang="0">
                  <a:pos x="296" y="139"/>
                </a:cxn>
                <a:cxn ang="0">
                  <a:pos x="195" y="213"/>
                </a:cxn>
                <a:cxn ang="0">
                  <a:pos x="569" y="506"/>
                </a:cxn>
                <a:cxn ang="0">
                  <a:pos x="270" y="729"/>
                </a:cxn>
                <a:cxn ang="0">
                  <a:pos x="0" y="622"/>
                </a:cxn>
                <a:cxn ang="0">
                  <a:pos x="115" y="514"/>
                </a:cxn>
                <a:cxn ang="0">
                  <a:pos x="280" y="599"/>
                </a:cxn>
                <a:cxn ang="0">
                  <a:pos x="396" y="519"/>
                </a:cxn>
                <a:cxn ang="0">
                  <a:pos x="21" y="225"/>
                </a:cxn>
                <a:cxn ang="0">
                  <a:pos x="300" y="0"/>
                </a:cxn>
                <a:cxn ang="0">
                  <a:pos x="548" y="106"/>
                </a:cxn>
                <a:cxn ang="0">
                  <a:pos x="432" y="210"/>
                </a:cxn>
              </a:cxnLst>
              <a:rect l="0" t="0" r="r" b="b"/>
              <a:pathLst>
                <a:path w="569" h="729">
                  <a:moveTo>
                    <a:pt x="432" y="210"/>
                  </a:moveTo>
                  <a:cubicBezTo>
                    <a:pt x="399" y="164"/>
                    <a:pt x="355" y="139"/>
                    <a:pt x="296" y="139"/>
                  </a:cubicBezTo>
                  <a:cubicBezTo>
                    <a:pt x="250" y="139"/>
                    <a:pt x="195" y="161"/>
                    <a:pt x="195" y="213"/>
                  </a:cubicBezTo>
                  <a:cubicBezTo>
                    <a:pt x="195" y="337"/>
                    <a:pt x="569" y="236"/>
                    <a:pt x="569" y="506"/>
                  </a:cubicBezTo>
                  <a:cubicBezTo>
                    <a:pt x="569" y="671"/>
                    <a:pt x="412" y="729"/>
                    <a:pt x="270" y="729"/>
                  </a:cubicBezTo>
                  <a:cubicBezTo>
                    <a:pt x="163" y="729"/>
                    <a:pt x="71" y="702"/>
                    <a:pt x="0" y="622"/>
                  </a:cubicBezTo>
                  <a:cubicBezTo>
                    <a:pt x="115" y="514"/>
                    <a:pt x="115" y="514"/>
                    <a:pt x="115" y="514"/>
                  </a:cubicBezTo>
                  <a:cubicBezTo>
                    <a:pt x="160" y="563"/>
                    <a:pt x="207" y="599"/>
                    <a:pt x="280" y="599"/>
                  </a:cubicBezTo>
                  <a:cubicBezTo>
                    <a:pt x="331" y="599"/>
                    <a:pt x="396" y="574"/>
                    <a:pt x="396" y="519"/>
                  </a:cubicBezTo>
                  <a:cubicBezTo>
                    <a:pt x="396" y="376"/>
                    <a:pt x="21" y="489"/>
                    <a:pt x="21" y="225"/>
                  </a:cubicBezTo>
                  <a:cubicBezTo>
                    <a:pt x="21" y="70"/>
                    <a:pt x="160" y="0"/>
                    <a:pt x="300" y="0"/>
                  </a:cubicBezTo>
                  <a:cubicBezTo>
                    <a:pt x="393" y="0"/>
                    <a:pt x="491" y="29"/>
                    <a:pt x="548" y="106"/>
                  </a:cubicBezTo>
                  <a:lnTo>
                    <a:pt x="432" y="210"/>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4" name="Freeform 8"/>
            <p:cNvSpPr>
              <a:spLocks noSelect="1"/>
            </p:cNvSpPr>
            <p:nvPr/>
          </p:nvSpPr>
          <p:spPr bwMode="auto">
            <a:xfrm>
              <a:off x="1058" y="351"/>
              <a:ext cx="71" cy="129"/>
            </a:xfrm>
            <a:custGeom>
              <a:avLst/>
              <a:gdLst/>
              <a:ahLst/>
              <a:cxnLst>
                <a:cxn ang="0">
                  <a:pos x="0" y="348"/>
                </a:cxn>
                <a:cxn ang="0">
                  <a:pos x="0" y="201"/>
                </a:cxn>
                <a:cxn ang="0">
                  <a:pos x="143" y="201"/>
                </a:cxn>
                <a:cxn ang="0">
                  <a:pos x="143" y="0"/>
                </a:cxn>
                <a:cxn ang="0">
                  <a:pos x="317" y="0"/>
                </a:cxn>
                <a:cxn ang="0">
                  <a:pos x="317" y="201"/>
                </a:cxn>
                <a:cxn ang="0">
                  <a:pos x="507" y="201"/>
                </a:cxn>
                <a:cxn ang="0">
                  <a:pos x="507" y="348"/>
                </a:cxn>
                <a:cxn ang="0">
                  <a:pos x="317" y="348"/>
                </a:cxn>
                <a:cxn ang="0">
                  <a:pos x="317" y="652"/>
                </a:cxn>
                <a:cxn ang="0">
                  <a:pos x="413" y="765"/>
                </a:cxn>
                <a:cxn ang="0">
                  <a:pos x="507" y="743"/>
                </a:cxn>
                <a:cxn ang="0">
                  <a:pos x="507" y="889"/>
                </a:cxn>
                <a:cxn ang="0">
                  <a:pos x="370" y="912"/>
                </a:cxn>
                <a:cxn ang="0">
                  <a:pos x="143" y="666"/>
                </a:cxn>
                <a:cxn ang="0">
                  <a:pos x="143" y="348"/>
                </a:cxn>
                <a:cxn ang="0">
                  <a:pos x="0" y="348"/>
                </a:cxn>
              </a:cxnLst>
              <a:rect l="0" t="0" r="r" b="b"/>
              <a:pathLst>
                <a:path w="507" h="912">
                  <a:moveTo>
                    <a:pt x="0" y="348"/>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7" y="201"/>
                    <a:pt x="507" y="201"/>
                    <a:pt x="507" y="201"/>
                  </a:cubicBezTo>
                  <a:cubicBezTo>
                    <a:pt x="507" y="348"/>
                    <a:pt x="507" y="348"/>
                    <a:pt x="507" y="348"/>
                  </a:cubicBezTo>
                  <a:cubicBezTo>
                    <a:pt x="317" y="348"/>
                    <a:pt x="317" y="348"/>
                    <a:pt x="317" y="348"/>
                  </a:cubicBezTo>
                  <a:cubicBezTo>
                    <a:pt x="317" y="652"/>
                    <a:pt x="317" y="652"/>
                    <a:pt x="317" y="652"/>
                  </a:cubicBezTo>
                  <a:cubicBezTo>
                    <a:pt x="317" y="721"/>
                    <a:pt x="337" y="765"/>
                    <a:pt x="413" y="765"/>
                  </a:cubicBezTo>
                  <a:cubicBezTo>
                    <a:pt x="444" y="765"/>
                    <a:pt x="486" y="759"/>
                    <a:pt x="507" y="743"/>
                  </a:cubicBezTo>
                  <a:cubicBezTo>
                    <a:pt x="507" y="889"/>
                    <a:pt x="507" y="889"/>
                    <a:pt x="507" y="889"/>
                  </a:cubicBezTo>
                  <a:cubicBezTo>
                    <a:pt x="471" y="906"/>
                    <a:pt x="411" y="912"/>
                    <a:pt x="370" y="912"/>
                  </a:cubicBezTo>
                  <a:cubicBezTo>
                    <a:pt x="186" y="912"/>
                    <a:pt x="143" y="830"/>
                    <a:pt x="143" y="666"/>
                  </a:cubicBezTo>
                  <a:cubicBezTo>
                    <a:pt x="143" y="348"/>
                    <a:pt x="143" y="348"/>
                    <a:pt x="143" y="348"/>
                  </a:cubicBezTo>
                  <a:lnTo>
                    <a:pt x="0" y="34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5" name="Freeform 9"/>
            <p:cNvSpPr>
              <a:spLocks noSelect="1" noEditPoints="1"/>
            </p:cNvSpPr>
            <p:nvPr/>
          </p:nvSpPr>
          <p:spPr bwMode="auto">
            <a:xfrm>
              <a:off x="1143" y="377"/>
              <a:ext cx="99" cy="103"/>
            </a:xfrm>
            <a:custGeom>
              <a:avLst/>
              <a:gdLst/>
              <a:ahLst/>
              <a:cxnLst>
                <a:cxn ang="0">
                  <a:pos x="529" y="295"/>
                </a:cxn>
                <a:cxn ang="0">
                  <a:pos x="352" y="131"/>
                </a:cxn>
                <a:cxn ang="0">
                  <a:pos x="173" y="295"/>
                </a:cxn>
                <a:cxn ang="0">
                  <a:pos x="529" y="295"/>
                </a:cxn>
                <a:cxn ang="0">
                  <a:pos x="173" y="426"/>
                </a:cxn>
                <a:cxn ang="0">
                  <a:pos x="360" y="590"/>
                </a:cxn>
                <a:cxn ang="0">
                  <a:pos x="546" y="496"/>
                </a:cxn>
                <a:cxn ang="0">
                  <a:pos x="671" y="590"/>
                </a:cxn>
                <a:cxn ang="0">
                  <a:pos x="377" y="729"/>
                </a:cxn>
                <a:cxn ang="0">
                  <a:pos x="0" y="365"/>
                </a:cxn>
                <a:cxn ang="0">
                  <a:pos x="377" y="0"/>
                </a:cxn>
                <a:cxn ang="0">
                  <a:pos x="702" y="378"/>
                </a:cxn>
                <a:cxn ang="0">
                  <a:pos x="702" y="426"/>
                </a:cxn>
                <a:cxn ang="0">
                  <a:pos x="173" y="426"/>
                </a:cxn>
              </a:cxnLst>
              <a:rect l="0" t="0" r="r" b="b"/>
              <a:pathLst>
                <a:path w="702" h="729">
                  <a:moveTo>
                    <a:pt x="529" y="295"/>
                  </a:moveTo>
                  <a:cubicBezTo>
                    <a:pt x="527" y="194"/>
                    <a:pt x="461" y="131"/>
                    <a:pt x="352" y="131"/>
                  </a:cubicBezTo>
                  <a:cubicBezTo>
                    <a:pt x="250" y="131"/>
                    <a:pt x="186" y="196"/>
                    <a:pt x="173" y="295"/>
                  </a:cubicBezTo>
                  <a:lnTo>
                    <a:pt x="529" y="295"/>
                  </a:lnTo>
                  <a:close/>
                  <a:moveTo>
                    <a:pt x="173" y="426"/>
                  </a:moveTo>
                  <a:cubicBezTo>
                    <a:pt x="185" y="528"/>
                    <a:pt x="263" y="590"/>
                    <a:pt x="360" y="590"/>
                  </a:cubicBezTo>
                  <a:cubicBezTo>
                    <a:pt x="446" y="590"/>
                    <a:pt x="503" y="550"/>
                    <a:pt x="546" y="496"/>
                  </a:cubicBezTo>
                  <a:cubicBezTo>
                    <a:pt x="671" y="590"/>
                    <a:pt x="671" y="590"/>
                    <a:pt x="671" y="590"/>
                  </a:cubicBezTo>
                  <a:cubicBezTo>
                    <a:pt x="590" y="690"/>
                    <a:pt x="487" y="729"/>
                    <a:pt x="377" y="729"/>
                  </a:cubicBezTo>
                  <a:cubicBezTo>
                    <a:pt x="167" y="729"/>
                    <a:pt x="0" y="583"/>
                    <a:pt x="0" y="365"/>
                  </a:cubicBezTo>
                  <a:cubicBezTo>
                    <a:pt x="0" y="146"/>
                    <a:pt x="167" y="0"/>
                    <a:pt x="377" y="0"/>
                  </a:cubicBezTo>
                  <a:cubicBezTo>
                    <a:pt x="571" y="0"/>
                    <a:pt x="702" y="136"/>
                    <a:pt x="702" y="378"/>
                  </a:cubicBezTo>
                  <a:cubicBezTo>
                    <a:pt x="702" y="426"/>
                    <a:pt x="702" y="426"/>
                    <a:pt x="702" y="426"/>
                  </a:cubicBezTo>
                  <a:lnTo>
                    <a:pt x="173" y="426"/>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6" name="Freeform 10"/>
            <p:cNvSpPr>
              <a:spLocks noSelect="1"/>
            </p:cNvSpPr>
            <p:nvPr/>
          </p:nvSpPr>
          <p:spPr bwMode="auto">
            <a:xfrm>
              <a:off x="1265" y="377"/>
              <a:ext cx="62" cy="100"/>
            </a:xfrm>
            <a:custGeom>
              <a:avLst/>
              <a:gdLst/>
              <a:ahLst/>
              <a:cxnLst>
                <a:cxn ang="0">
                  <a:pos x="0" y="18"/>
                </a:cxn>
                <a:cxn ang="0">
                  <a:pos x="174" y="18"/>
                </a:cxn>
                <a:cxn ang="0">
                  <a:pos x="174" y="128"/>
                </a:cxn>
                <a:cxn ang="0">
                  <a:pos x="177" y="128"/>
                </a:cxn>
                <a:cxn ang="0">
                  <a:pos x="382" y="0"/>
                </a:cxn>
                <a:cxn ang="0">
                  <a:pos x="444" y="11"/>
                </a:cxn>
                <a:cxn ang="0">
                  <a:pos x="444" y="178"/>
                </a:cxn>
                <a:cxn ang="0">
                  <a:pos x="360" y="165"/>
                </a:cxn>
                <a:cxn ang="0">
                  <a:pos x="174" y="340"/>
                </a:cxn>
                <a:cxn ang="0">
                  <a:pos x="174" y="712"/>
                </a:cxn>
                <a:cxn ang="0">
                  <a:pos x="0" y="712"/>
                </a:cxn>
                <a:cxn ang="0">
                  <a:pos x="0" y="18"/>
                </a:cxn>
              </a:cxnLst>
              <a:rect l="0" t="0" r="r" b="b"/>
              <a:pathLst>
                <a:path w="444" h="712">
                  <a:moveTo>
                    <a:pt x="0" y="18"/>
                  </a:moveTo>
                  <a:cubicBezTo>
                    <a:pt x="174" y="18"/>
                    <a:pt x="174" y="18"/>
                    <a:pt x="174" y="18"/>
                  </a:cubicBezTo>
                  <a:cubicBezTo>
                    <a:pt x="174" y="128"/>
                    <a:pt x="174" y="128"/>
                    <a:pt x="174" y="128"/>
                  </a:cubicBezTo>
                  <a:cubicBezTo>
                    <a:pt x="177" y="128"/>
                    <a:pt x="177" y="128"/>
                    <a:pt x="177" y="128"/>
                  </a:cubicBezTo>
                  <a:cubicBezTo>
                    <a:pt x="214" y="48"/>
                    <a:pt x="291" y="0"/>
                    <a:pt x="382" y="0"/>
                  </a:cubicBezTo>
                  <a:cubicBezTo>
                    <a:pt x="404" y="0"/>
                    <a:pt x="424" y="5"/>
                    <a:pt x="444" y="11"/>
                  </a:cubicBezTo>
                  <a:cubicBezTo>
                    <a:pt x="444" y="178"/>
                    <a:pt x="444" y="178"/>
                    <a:pt x="444" y="178"/>
                  </a:cubicBezTo>
                  <a:cubicBezTo>
                    <a:pt x="415" y="171"/>
                    <a:pt x="388" y="165"/>
                    <a:pt x="360" y="165"/>
                  </a:cubicBezTo>
                  <a:cubicBezTo>
                    <a:pt x="197" y="165"/>
                    <a:pt x="174" y="303"/>
                    <a:pt x="174" y="340"/>
                  </a:cubicBezTo>
                  <a:cubicBezTo>
                    <a:pt x="174" y="712"/>
                    <a:pt x="174" y="712"/>
                    <a:pt x="174"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7" name="Freeform 11"/>
            <p:cNvSpPr>
              <a:spLocks noSelect="1" noEditPoints="1"/>
            </p:cNvSpPr>
            <p:nvPr/>
          </p:nvSpPr>
          <p:spPr bwMode="auto">
            <a:xfrm>
              <a:off x="1336" y="323"/>
              <a:ext cx="105" cy="157"/>
            </a:xfrm>
            <a:custGeom>
              <a:avLst/>
              <a:gdLst/>
              <a:ahLst/>
              <a:cxnLst>
                <a:cxn ang="0">
                  <a:pos x="377" y="954"/>
                </a:cxn>
                <a:cxn ang="0">
                  <a:pos x="581" y="746"/>
                </a:cxn>
                <a:cxn ang="0">
                  <a:pos x="377" y="538"/>
                </a:cxn>
                <a:cxn ang="0">
                  <a:pos x="173" y="746"/>
                </a:cxn>
                <a:cxn ang="0">
                  <a:pos x="377" y="954"/>
                </a:cxn>
                <a:cxn ang="0">
                  <a:pos x="584" y="989"/>
                </a:cxn>
                <a:cxn ang="0">
                  <a:pos x="581" y="989"/>
                </a:cxn>
                <a:cxn ang="0">
                  <a:pos x="342" y="1110"/>
                </a:cxn>
                <a:cxn ang="0">
                  <a:pos x="0" y="746"/>
                </a:cxn>
                <a:cxn ang="0">
                  <a:pos x="335" y="381"/>
                </a:cxn>
                <a:cxn ang="0">
                  <a:pos x="571" y="487"/>
                </a:cxn>
                <a:cxn ang="0">
                  <a:pos x="575" y="487"/>
                </a:cxn>
                <a:cxn ang="0">
                  <a:pos x="575" y="0"/>
                </a:cxn>
                <a:cxn ang="0">
                  <a:pos x="749" y="0"/>
                </a:cxn>
                <a:cxn ang="0">
                  <a:pos x="749" y="1093"/>
                </a:cxn>
                <a:cxn ang="0">
                  <a:pos x="584" y="1093"/>
                </a:cxn>
                <a:cxn ang="0">
                  <a:pos x="584" y="989"/>
                </a:cxn>
              </a:cxnLst>
              <a:rect l="0" t="0" r="r" b="b"/>
              <a:pathLst>
                <a:path w="749" h="1110">
                  <a:moveTo>
                    <a:pt x="377" y="954"/>
                  </a:moveTo>
                  <a:cubicBezTo>
                    <a:pt x="504" y="954"/>
                    <a:pt x="581" y="854"/>
                    <a:pt x="581" y="746"/>
                  </a:cubicBezTo>
                  <a:cubicBezTo>
                    <a:pt x="581" y="637"/>
                    <a:pt x="504" y="538"/>
                    <a:pt x="377" y="538"/>
                  </a:cubicBezTo>
                  <a:cubicBezTo>
                    <a:pt x="250" y="538"/>
                    <a:pt x="173" y="637"/>
                    <a:pt x="173" y="746"/>
                  </a:cubicBezTo>
                  <a:cubicBezTo>
                    <a:pt x="173" y="854"/>
                    <a:pt x="250" y="954"/>
                    <a:pt x="377" y="954"/>
                  </a:cubicBezTo>
                  <a:close/>
                  <a:moveTo>
                    <a:pt x="584" y="989"/>
                  </a:moveTo>
                  <a:cubicBezTo>
                    <a:pt x="581" y="989"/>
                    <a:pt x="581" y="989"/>
                    <a:pt x="581" y="989"/>
                  </a:cubicBezTo>
                  <a:cubicBezTo>
                    <a:pt x="530" y="1073"/>
                    <a:pt x="439" y="1110"/>
                    <a:pt x="342" y="1110"/>
                  </a:cubicBezTo>
                  <a:cubicBezTo>
                    <a:pt x="128" y="1110"/>
                    <a:pt x="0" y="951"/>
                    <a:pt x="0" y="746"/>
                  </a:cubicBezTo>
                  <a:cubicBezTo>
                    <a:pt x="0" y="540"/>
                    <a:pt x="137" y="381"/>
                    <a:pt x="335" y="381"/>
                  </a:cubicBezTo>
                  <a:cubicBezTo>
                    <a:pt x="465" y="381"/>
                    <a:pt x="535" y="442"/>
                    <a:pt x="571" y="487"/>
                  </a:cubicBezTo>
                  <a:cubicBezTo>
                    <a:pt x="575" y="487"/>
                    <a:pt x="575" y="487"/>
                    <a:pt x="575" y="487"/>
                  </a:cubicBezTo>
                  <a:cubicBezTo>
                    <a:pt x="575" y="0"/>
                    <a:pt x="575" y="0"/>
                    <a:pt x="575" y="0"/>
                  </a:cubicBezTo>
                  <a:cubicBezTo>
                    <a:pt x="749" y="0"/>
                    <a:pt x="749" y="0"/>
                    <a:pt x="749" y="0"/>
                  </a:cubicBezTo>
                  <a:cubicBezTo>
                    <a:pt x="749" y="1093"/>
                    <a:pt x="749" y="1093"/>
                    <a:pt x="749" y="1093"/>
                  </a:cubicBezTo>
                  <a:cubicBezTo>
                    <a:pt x="584" y="1093"/>
                    <a:pt x="584" y="1093"/>
                    <a:pt x="584" y="1093"/>
                  </a:cubicBezTo>
                  <a:lnTo>
                    <a:pt x="584" y="989"/>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8" name="Freeform 12"/>
            <p:cNvSpPr>
              <a:spLocks noSelect="1" noEditPoints="1"/>
            </p:cNvSpPr>
            <p:nvPr/>
          </p:nvSpPr>
          <p:spPr bwMode="auto">
            <a:xfrm>
              <a:off x="1462" y="377"/>
              <a:ext cx="90" cy="103"/>
            </a:xfrm>
            <a:custGeom>
              <a:avLst/>
              <a:gdLst/>
              <a:ahLst/>
              <a:cxnLst>
                <a:cxn ang="0">
                  <a:pos x="470" y="401"/>
                </a:cxn>
                <a:cxn ang="0">
                  <a:pos x="434" y="401"/>
                </a:cxn>
                <a:cxn ang="0">
                  <a:pos x="173" y="508"/>
                </a:cxn>
                <a:cxn ang="0">
                  <a:pos x="295" y="599"/>
                </a:cxn>
                <a:cxn ang="0">
                  <a:pos x="470" y="440"/>
                </a:cxn>
                <a:cxn ang="0">
                  <a:pos x="470" y="401"/>
                </a:cxn>
                <a:cxn ang="0">
                  <a:pos x="480" y="616"/>
                </a:cxn>
                <a:cxn ang="0">
                  <a:pos x="476" y="616"/>
                </a:cxn>
                <a:cxn ang="0">
                  <a:pos x="253" y="729"/>
                </a:cxn>
                <a:cxn ang="0">
                  <a:pos x="0" y="521"/>
                </a:cxn>
                <a:cxn ang="0">
                  <a:pos x="437" y="279"/>
                </a:cxn>
                <a:cxn ang="0">
                  <a:pos x="480" y="279"/>
                </a:cxn>
                <a:cxn ang="0">
                  <a:pos x="480" y="261"/>
                </a:cxn>
                <a:cxn ang="0">
                  <a:pos x="321" y="131"/>
                </a:cxn>
                <a:cxn ang="0">
                  <a:pos x="136" y="203"/>
                </a:cxn>
                <a:cxn ang="0">
                  <a:pos x="45" y="112"/>
                </a:cxn>
                <a:cxn ang="0">
                  <a:pos x="340" y="0"/>
                </a:cxn>
                <a:cxn ang="0">
                  <a:pos x="636" y="313"/>
                </a:cxn>
                <a:cxn ang="0">
                  <a:pos x="636" y="712"/>
                </a:cxn>
                <a:cxn ang="0">
                  <a:pos x="480" y="712"/>
                </a:cxn>
                <a:cxn ang="0">
                  <a:pos x="480" y="616"/>
                </a:cxn>
              </a:cxnLst>
              <a:rect l="0" t="0" r="r" b="b"/>
              <a:pathLst>
                <a:path w="636" h="729">
                  <a:moveTo>
                    <a:pt x="470" y="401"/>
                  </a:moveTo>
                  <a:cubicBezTo>
                    <a:pt x="434" y="401"/>
                    <a:pt x="434" y="401"/>
                    <a:pt x="434" y="401"/>
                  </a:cubicBezTo>
                  <a:cubicBezTo>
                    <a:pt x="338" y="401"/>
                    <a:pt x="173" y="408"/>
                    <a:pt x="173" y="508"/>
                  </a:cubicBezTo>
                  <a:cubicBezTo>
                    <a:pt x="173" y="572"/>
                    <a:pt x="238" y="599"/>
                    <a:pt x="295" y="599"/>
                  </a:cubicBezTo>
                  <a:cubicBezTo>
                    <a:pt x="413" y="599"/>
                    <a:pt x="470" y="537"/>
                    <a:pt x="470" y="440"/>
                  </a:cubicBezTo>
                  <a:lnTo>
                    <a:pt x="470" y="401"/>
                  </a:lnTo>
                  <a:close/>
                  <a:moveTo>
                    <a:pt x="480" y="616"/>
                  </a:moveTo>
                  <a:cubicBezTo>
                    <a:pt x="476" y="616"/>
                    <a:pt x="476" y="616"/>
                    <a:pt x="476" y="616"/>
                  </a:cubicBezTo>
                  <a:cubicBezTo>
                    <a:pt x="426" y="694"/>
                    <a:pt x="345" y="729"/>
                    <a:pt x="253" y="729"/>
                  </a:cubicBezTo>
                  <a:cubicBezTo>
                    <a:pt x="124" y="729"/>
                    <a:pt x="0" y="658"/>
                    <a:pt x="0" y="521"/>
                  </a:cubicBezTo>
                  <a:cubicBezTo>
                    <a:pt x="0" y="295"/>
                    <a:pt x="263" y="279"/>
                    <a:pt x="437" y="279"/>
                  </a:cubicBezTo>
                  <a:cubicBezTo>
                    <a:pt x="480" y="279"/>
                    <a:pt x="480" y="279"/>
                    <a:pt x="480" y="279"/>
                  </a:cubicBezTo>
                  <a:cubicBezTo>
                    <a:pt x="480" y="261"/>
                    <a:pt x="480" y="261"/>
                    <a:pt x="480" y="261"/>
                  </a:cubicBezTo>
                  <a:cubicBezTo>
                    <a:pt x="480" y="175"/>
                    <a:pt x="413" y="131"/>
                    <a:pt x="321" y="131"/>
                  </a:cubicBezTo>
                  <a:cubicBezTo>
                    <a:pt x="249" y="131"/>
                    <a:pt x="182" y="159"/>
                    <a:pt x="136" y="203"/>
                  </a:cubicBezTo>
                  <a:cubicBezTo>
                    <a:pt x="45" y="112"/>
                    <a:pt x="45" y="112"/>
                    <a:pt x="45" y="112"/>
                  </a:cubicBezTo>
                  <a:cubicBezTo>
                    <a:pt x="121" y="34"/>
                    <a:pt x="230" y="0"/>
                    <a:pt x="340" y="0"/>
                  </a:cubicBezTo>
                  <a:cubicBezTo>
                    <a:pt x="636" y="0"/>
                    <a:pt x="636" y="214"/>
                    <a:pt x="636" y="313"/>
                  </a:cubicBezTo>
                  <a:cubicBezTo>
                    <a:pt x="636" y="712"/>
                    <a:pt x="636" y="712"/>
                    <a:pt x="636" y="712"/>
                  </a:cubicBezTo>
                  <a:cubicBezTo>
                    <a:pt x="480" y="712"/>
                    <a:pt x="480" y="712"/>
                    <a:pt x="480" y="712"/>
                  </a:cubicBezTo>
                  <a:lnTo>
                    <a:pt x="480" y="616"/>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9" name="Freeform 13"/>
            <p:cNvSpPr>
              <a:spLocks noSelect="1"/>
            </p:cNvSpPr>
            <p:nvPr/>
          </p:nvSpPr>
          <p:spPr bwMode="auto">
            <a:xfrm>
              <a:off x="1577" y="377"/>
              <a:ext cx="151" cy="100"/>
            </a:xfrm>
            <a:custGeom>
              <a:avLst/>
              <a:gdLst/>
              <a:ahLst/>
              <a:cxnLst>
                <a:cxn ang="0">
                  <a:pos x="0" y="18"/>
                </a:cxn>
                <a:cxn ang="0">
                  <a:pos x="165" y="18"/>
                </a:cxn>
                <a:cxn ang="0">
                  <a:pos x="165" y="126"/>
                </a:cxn>
                <a:cxn ang="0">
                  <a:pos x="168" y="126"/>
                </a:cxn>
                <a:cxn ang="0">
                  <a:pos x="381" y="0"/>
                </a:cxn>
                <a:cxn ang="0">
                  <a:pos x="598" y="129"/>
                </a:cxn>
                <a:cxn ang="0">
                  <a:pos x="826" y="0"/>
                </a:cxn>
                <a:cxn ang="0">
                  <a:pos x="1076" y="298"/>
                </a:cxn>
                <a:cxn ang="0">
                  <a:pos x="1076" y="712"/>
                </a:cxn>
                <a:cxn ang="0">
                  <a:pos x="903" y="712"/>
                </a:cxn>
                <a:cxn ang="0">
                  <a:pos x="903" y="318"/>
                </a:cxn>
                <a:cxn ang="0">
                  <a:pos x="774" y="157"/>
                </a:cxn>
                <a:cxn ang="0">
                  <a:pos x="625" y="336"/>
                </a:cxn>
                <a:cxn ang="0">
                  <a:pos x="625" y="712"/>
                </a:cxn>
                <a:cxn ang="0">
                  <a:pos x="452" y="712"/>
                </a:cxn>
                <a:cxn ang="0">
                  <a:pos x="452" y="298"/>
                </a:cxn>
                <a:cxn ang="0">
                  <a:pos x="333" y="157"/>
                </a:cxn>
                <a:cxn ang="0">
                  <a:pos x="174" y="333"/>
                </a:cxn>
                <a:cxn ang="0">
                  <a:pos x="174" y="712"/>
                </a:cxn>
                <a:cxn ang="0">
                  <a:pos x="0" y="712"/>
                </a:cxn>
                <a:cxn ang="0">
                  <a:pos x="0" y="18"/>
                </a:cxn>
              </a:cxnLst>
              <a:rect l="0" t="0" r="r" b="b"/>
              <a:pathLst>
                <a:path w="1076" h="712">
                  <a:moveTo>
                    <a:pt x="0" y="18"/>
                  </a:moveTo>
                  <a:cubicBezTo>
                    <a:pt x="165" y="18"/>
                    <a:pt x="165" y="18"/>
                    <a:pt x="165" y="18"/>
                  </a:cubicBezTo>
                  <a:cubicBezTo>
                    <a:pt x="165" y="126"/>
                    <a:pt x="165" y="126"/>
                    <a:pt x="165" y="126"/>
                  </a:cubicBezTo>
                  <a:cubicBezTo>
                    <a:pt x="168" y="126"/>
                    <a:pt x="168" y="126"/>
                    <a:pt x="168" y="126"/>
                  </a:cubicBezTo>
                  <a:cubicBezTo>
                    <a:pt x="199" y="61"/>
                    <a:pt x="265" y="0"/>
                    <a:pt x="381" y="0"/>
                  </a:cubicBezTo>
                  <a:cubicBezTo>
                    <a:pt x="488" y="0"/>
                    <a:pt x="561" y="42"/>
                    <a:pt x="598" y="129"/>
                  </a:cubicBezTo>
                  <a:cubicBezTo>
                    <a:pt x="648" y="41"/>
                    <a:pt x="722" y="0"/>
                    <a:pt x="826" y="0"/>
                  </a:cubicBezTo>
                  <a:cubicBezTo>
                    <a:pt x="1011" y="0"/>
                    <a:pt x="1076" y="132"/>
                    <a:pt x="1076" y="298"/>
                  </a:cubicBezTo>
                  <a:cubicBezTo>
                    <a:pt x="1076" y="712"/>
                    <a:pt x="1076" y="712"/>
                    <a:pt x="1076" y="712"/>
                  </a:cubicBezTo>
                  <a:cubicBezTo>
                    <a:pt x="903" y="712"/>
                    <a:pt x="903" y="712"/>
                    <a:pt x="903" y="712"/>
                  </a:cubicBezTo>
                  <a:cubicBezTo>
                    <a:pt x="903" y="318"/>
                    <a:pt x="903" y="318"/>
                    <a:pt x="903" y="318"/>
                  </a:cubicBezTo>
                  <a:cubicBezTo>
                    <a:pt x="903" y="232"/>
                    <a:pt x="877" y="157"/>
                    <a:pt x="774" y="157"/>
                  </a:cubicBezTo>
                  <a:cubicBezTo>
                    <a:pt x="666" y="157"/>
                    <a:pt x="625" y="246"/>
                    <a:pt x="625" y="336"/>
                  </a:cubicBezTo>
                  <a:cubicBezTo>
                    <a:pt x="625" y="712"/>
                    <a:pt x="625" y="712"/>
                    <a:pt x="625" y="712"/>
                  </a:cubicBezTo>
                  <a:cubicBezTo>
                    <a:pt x="452" y="712"/>
                    <a:pt x="452" y="712"/>
                    <a:pt x="452" y="712"/>
                  </a:cubicBezTo>
                  <a:cubicBezTo>
                    <a:pt x="452" y="298"/>
                    <a:pt x="452" y="298"/>
                    <a:pt x="452" y="298"/>
                  </a:cubicBezTo>
                  <a:cubicBezTo>
                    <a:pt x="452" y="213"/>
                    <a:pt x="417" y="157"/>
                    <a:pt x="333" y="157"/>
                  </a:cubicBezTo>
                  <a:cubicBezTo>
                    <a:pt x="219" y="157"/>
                    <a:pt x="174" y="240"/>
                    <a:pt x="174" y="333"/>
                  </a:cubicBezTo>
                  <a:cubicBezTo>
                    <a:pt x="174" y="712"/>
                    <a:pt x="174" y="712"/>
                    <a:pt x="174" y="712"/>
                  </a:cubicBezTo>
                  <a:cubicBezTo>
                    <a:pt x="0" y="712"/>
                    <a:pt x="0" y="712"/>
                    <a:pt x="0" y="712"/>
                  </a:cubicBezTo>
                  <a:lnTo>
                    <a:pt x="0" y="18"/>
                  </a:lnTo>
                  <a:close/>
                </a:path>
              </a:pathLst>
            </a:custGeom>
            <a:solidFill>
              <a:srgbClr val="FFFFFF"/>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0" name="Freeform 14"/>
            <p:cNvSpPr>
              <a:spLocks noSelect="1"/>
            </p:cNvSpPr>
            <p:nvPr/>
          </p:nvSpPr>
          <p:spPr bwMode="auto">
            <a:xfrm>
              <a:off x="650" y="115"/>
              <a:ext cx="135" cy="152"/>
            </a:xfrm>
            <a:custGeom>
              <a:avLst/>
              <a:gdLst/>
              <a:ahLst/>
              <a:cxnLst>
                <a:cxn ang="0">
                  <a:pos x="964" y="975"/>
                </a:cxn>
                <a:cxn ang="0">
                  <a:pos x="541" y="1076"/>
                </a:cxn>
                <a:cxn ang="0">
                  <a:pos x="0" y="543"/>
                </a:cxn>
                <a:cxn ang="0">
                  <a:pos x="541" y="0"/>
                </a:cxn>
                <a:cxn ang="0">
                  <a:pos x="944" y="129"/>
                </a:cxn>
                <a:cxn ang="0">
                  <a:pos x="810" y="265"/>
                </a:cxn>
                <a:cxn ang="0">
                  <a:pos x="542" y="165"/>
                </a:cxn>
                <a:cxn ang="0">
                  <a:pos x="191" y="531"/>
                </a:cxn>
                <a:cxn ang="0">
                  <a:pos x="542" y="911"/>
                </a:cxn>
                <a:cxn ang="0">
                  <a:pos x="782" y="858"/>
                </a:cxn>
                <a:cxn ang="0">
                  <a:pos x="782" y="616"/>
                </a:cxn>
                <a:cxn ang="0">
                  <a:pos x="573" y="616"/>
                </a:cxn>
                <a:cxn ang="0">
                  <a:pos x="573" y="452"/>
                </a:cxn>
                <a:cxn ang="0">
                  <a:pos x="964" y="452"/>
                </a:cxn>
                <a:cxn ang="0">
                  <a:pos x="964" y="975"/>
                </a:cxn>
              </a:cxnLst>
              <a:rect l="0" t="0" r="r" b="b"/>
              <a:pathLst>
                <a:path w="964" h="1076">
                  <a:moveTo>
                    <a:pt x="964" y="975"/>
                  </a:moveTo>
                  <a:cubicBezTo>
                    <a:pt x="840" y="1042"/>
                    <a:pt x="698" y="1076"/>
                    <a:pt x="541" y="1076"/>
                  </a:cubicBezTo>
                  <a:cubicBezTo>
                    <a:pt x="225" y="1076"/>
                    <a:pt x="0" y="862"/>
                    <a:pt x="0" y="543"/>
                  </a:cubicBezTo>
                  <a:cubicBezTo>
                    <a:pt x="0" y="214"/>
                    <a:pt x="225" y="0"/>
                    <a:pt x="541" y="0"/>
                  </a:cubicBezTo>
                  <a:cubicBezTo>
                    <a:pt x="697" y="0"/>
                    <a:pt x="837" y="34"/>
                    <a:pt x="944" y="129"/>
                  </a:cubicBezTo>
                  <a:cubicBezTo>
                    <a:pt x="810" y="265"/>
                    <a:pt x="810" y="265"/>
                    <a:pt x="810" y="265"/>
                  </a:cubicBezTo>
                  <a:cubicBezTo>
                    <a:pt x="745" y="201"/>
                    <a:pt x="645" y="165"/>
                    <a:pt x="542" y="165"/>
                  </a:cubicBezTo>
                  <a:cubicBezTo>
                    <a:pt x="331" y="165"/>
                    <a:pt x="191" y="327"/>
                    <a:pt x="191" y="531"/>
                  </a:cubicBezTo>
                  <a:cubicBezTo>
                    <a:pt x="191" y="749"/>
                    <a:pt x="331" y="911"/>
                    <a:pt x="542" y="911"/>
                  </a:cubicBezTo>
                  <a:cubicBezTo>
                    <a:pt x="635" y="911"/>
                    <a:pt x="719" y="894"/>
                    <a:pt x="782" y="858"/>
                  </a:cubicBezTo>
                  <a:cubicBezTo>
                    <a:pt x="782" y="616"/>
                    <a:pt x="782" y="616"/>
                    <a:pt x="782" y="616"/>
                  </a:cubicBezTo>
                  <a:cubicBezTo>
                    <a:pt x="573" y="616"/>
                    <a:pt x="573" y="616"/>
                    <a:pt x="573" y="616"/>
                  </a:cubicBezTo>
                  <a:cubicBezTo>
                    <a:pt x="573" y="452"/>
                    <a:pt x="573" y="452"/>
                    <a:pt x="573" y="452"/>
                  </a:cubicBezTo>
                  <a:cubicBezTo>
                    <a:pt x="964" y="452"/>
                    <a:pt x="964" y="452"/>
                    <a:pt x="964" y="452"/>
                  </a:cubicBezTo>
                  <a:lnTo>
                    <a:pt x="964" y="975"/>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1" name="Freeform 15"/>
            <p:cNvSpPr>
              <a:spLocks noSelect="1" noEditPoints="1"/>
            </p:cNvSpPr>
            <p:nvPr/>
          </p:nvSpPr>
          <p:spPr bwMode="auto">
            <a:xfrm>
              <a:off x="972" y="119"/>
              <a:ext cx="130" cy="144"/>
            </a:xfrm>
            <a:custGeom>
              <a:avLst/>
              <a:gdLst/>
              <a:ahLst/>
              <a:cxnLst>
                <a:cxn ang="0">
                  <a:pos x="318" y="859"/>
                </a:cxn>
                <a:cxn ang="0">
                  <a:pos x="733" y="512"/>
                </a:cxn>
                <a:cxn ang="0">
                  <a:pos x="348" y="165"/>
                </a:cxn>
                <a:cxn ang="0">
                  <a:pos x="182" y="165"/>
                </a:cxn>
                <a:cxn ang="0">
                  <a:pos x="182" y="859"/>
                </a:cxn>
                <a:cxn ang="0">
                  <a:pos x="318" y="859"/>
                </a:cxn>
                <a:cxn ang="0">
                  <a:pos x="0" y="0"/>
                </a:cxn>
                <a:cxn ang="0">
                  <a:pos x="403" y="0"/>
                </a:cxn>
                <a:cxn ang="0">
                  <a:pos x="924" y="512"/>
                </a:cxn>
                <a:cxn ang="0">
                  <a:pos x="381" y="1024"/>
                </a:cxn>
                <a:cxn ang="0">
                  <a:pos x="0" y="1024"/>
                </a:cxn>
                <a:cxn ang="0">
                  <a:pos x="0" y="0"/>
                </a:cxn>
              </a:cxnLst>
              <a:rect l="0" t="0" r="r" b="b"/>
              <a:pathLst>
                <a:path w="924" h="1024">
                  <a:moveTo>
                    <a:pt x="318" y="859"/>
                  </a:moveTo>
                  <a:cubicBezTo>
                    <a:pt x="546" y="859"/>
                    <a:pt x="733" y="761"/>
                    <a:pt x="733" y="512"/>
                  </a:cubicBezTo>
                  <a:cubicBezTo>
                    <a:pt x="733" y="264"/>
                    <a:pt x="571" y="165"/>
                    <a:pt x="348" y="165"/>
                  </a:cubicBezTo>
                  <a:cubicBezTo>
                    <a:pt x="182" y="165"/>
                    <a:pt x="182" y="165"/>
                    <a:pt x="182" y="165"/>
                  </a:cubicBezTo>
                  <a:cubicBezTo>
                    <a:pt x="182" y="859"/>
                    <a:pt x="182" y="859"/>
                    <a:pt x="182" y="859"/>
                  </a:cubicBezTo>
                  <a:lnTo>
                    <a:pt x="318" y="859"/>
                  </a:lnTo>
                  <a:close/>
                  <a:moveTo>
                    <a:pt x="0" y="0"/>
                  </a:moveTo>
                  <a:cubicBezTo>
                    <a:pt x="403" y="0"/>
                    <a:pt x="403" y="0"/>
                    <a:pt x="403" y="0"/>
                  </a:cubicBezTo>
                  <a:cubicBezTo>
                    <a:pt x="672" y="0"/>
                    <a:pt x="924" y="165"/>
                    <a:pt x="924" y="512"/>
                  </a:cubicBezTo>
                  <a:cubicBezTo>
                    <a:pt x="924" y="862"/>
                    <a:pt x="627" y="1024"/>
                    <a:pt x="381" y="1024"/>
                  </a:cubicBezTo>
                  <a:cubicBezTo>
                    <a:pt x="0" y="1024"/>
                    <a:pt x="0" y="1024"/>
                    <a:pt x="0" y="1024"/>
                  </a:cubicBezTo>
                  <a:lnTo>
                    <a:pt x="0" y="0"/>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22" name="Freeform 16"/>
            <p:cNvSpPr>
              <a:spLocks noSelect="1"/>
            </p:cNvSpPr>
            <p:nvPr/>
          </p:nvSpPr>
          <p:spPr bwMode="auto">
            <a:xfrm>
              <a:off x="808" y="115"/>
              <a:ext cx="136" cy="152"/>
            </a:xfrm>
            <a:custGeom>
              <a:avLst/>
              <a:gdLst/>
              <a:ahLst/>
              <a:cxnLst>
                <a:cxn ang="0">
                  <a:pos x="965" y="975"/>
                </a:cxn>
                <a:cxn ang="0">
                  <a:pos x="541" y="1076"/>
                </a:cxn>
                <a:cxn ang="0">
                  <a:pos x="0" y="543"/>
                </a:cxn>
                <a:cxn ang="0">
                  <a:pos x="541" y="0"/>
                </a:cxn>
                <a:cxn ang="0">
                  <a:pos x="944" y="129"/>
                </a:cxn>
                <a:cxn ang="0">
                  <a:pos x="810" y="265"/>
                </a:cxn>
                <a:cxn ang="0">
                  <a:pos x="542" y="165"/>
                </a:cxn>
                <a:cxn ang="0">
                  <a:pos x="191" y="531"/>
                </a:cxn>
                <a:cxn ang="0">
                  <a:pos x="542" y="911"/>
                </a:cxn>
                <a:cxn ang="0">
                  <a:pos x="782" y="858"/>
                </a:cxn>
                <a:cxn ang="0">
                  <a:pos x="782" y="616"/>
                </a:cxn>
                <a:cxn ang="0">
                  <a:pos x="573" y="616"/>
                </a:cxn>
                <a:cxn ang="0">
                  <a:pos x="573" y="452"/>
                </a:cxn>
                <a:cxn ang="0">
                  <a:pos x="965" y="452"/>
                </a:cxn>
                <a:cxn ang="0">
                  <a:pos x="965" y="975"/>
                </a:cxn>
              </a:cxnLst>
              <a:rect l="0" t="0" r="r" b="b"/>
              <a:pathLst>
                <a:path w="965" h="1076">
                  <a:moveTo>
                    <a:pt x="965" y="975"/>
                  </a:moveTo>
                  <a:cubicBezTo>
                    <a:pt x="840" y="1042"/>
                    <a:pt x="699" y="1076"/>
                    <a:pt x="541" y="1076"/>
                  </a:cubicBezTo>
                  <a:cubicBezTo>
                    <a:pt x="226" y="1076"/>
                    <a:pt x="0" y="862"/>
                    <a:pt x="0" y="543"/>
                  </a:cubicBezTo>
                  <a:cubicBezTo>
                    <a:pt x="0" y="214"/>
                    <a:pt x="226" y="0"/>
                    <a:pt x="541" y="0"/>
                  </a:cubicBezTo>
                  <a:cubicBezTo>
                    <a:pt x="697" y="0"/>
                    <a:pt x="837" y="34"/>
                    <a:pt x="944" y="129"/>
                  </a:cubicBezTo>
                  <a:cubicBezTo>
                    <a:pt x="810" y="265"/>
                    <a:pt x="810" y="265"/>
                    <a:pt x="810" y="265"/>
                  </a:cubicBezTo>
                  <a:cubicBezTo>
                    <a:pt x="745" y="201"/>
                    <a:pt x="645" y="165"/>
                    <a:pt x="542" y="165"/>
                  </a:cubicBezTo>
                  <a:cubicBezTo>
                    <a:pt x="331" y="165"/>
                    <a:pt x="191" y="327"/>
                    <a:pt x="191" y="531"/>
                  </a:cubicBezTo>
                  <a:cubicBezTo>
                    <a:pt x="191" y="749"/>
                    <a:pt x="331" y="911"/>
                    <a:pt x="542" y="911"/>
                  </a:cubicBezTo>
                  <a:cubicBezTo>
                    <a:pt x="635" y="911"/>
                    <a:pt x="719" y="894"/>
                    <a:pt x="782" y="858"/>
                  </a:cubicBezTo>
                  <a:cubicBezTo>
                    <a:pt x="782" y="616"/>
                    <a:pt x="782" y="616"/>
                    <a:pt x="782" y="616"/>
                  </a:cubicBezTo>
                  <a:cubicBezTo>
                    <a:pt x="573" y="616"/>
                    <a:pt x="573" y="616"/>
                    <a:pt x="573" y="616"/>
                  </a:cubicBezTo>
                  <a:cubicBezTo>
                    <a:pt x="573" y="452"/>
                    <a:pt x="573" y="452"/>
                    <a:pt x="573" y="452"/>
                  </a:cubicBezTo>
                  <a:cubicBezTo>
                    <a:pt x="965" y="452"/>
                    <a:pt x="965" y="452"/>
                    <a:pt x="965" y="452"/>
                  </a:cubicBezTo>
                  <a:lnTo>
                    <a:pt x="965" y="975"/>
                  </a:lnTo>
                  <a:close/>
                </a:path>
              </a:pathLst>
            </a:custGeom>
            <a:solidFill>
              <a:srgbClr val="222221"/>
            </a:solidFill>
            <a:ln w="9525">
              <a:noFill/>
              <a:round/>
              <a:headEnd/>
              <a:tailEnd/>
            </a:ln>
          </p:spPr>
          <p:txBody>
            <a:bodyPr/>
            <a:lstStyle/>
            <a:p>
              <a:pPr fontAlgn="auto">
                <a:spcBef>
                  <a:spcPts val="0"/>
                </a:spcBef>
                <a:spcAft>
                  <a:spcPts val="0"/>
                </a:spcAft>
                <a:defRPr/>
              </a:pPr>
              <a:endParaRPr lang="nl-NL">
                <a:latin typeface="+mn-lt"/>
                <a:cs typeface="+mn-cs"/>
              </a:endParaRPr>
            </a:p>
          </p:txBody>
        </p:sp>
      </p:grpSp>
      <p:sp>
        <p:nvSpPr>
          <p:cNvPr id="2" name="Titel 1"/>
          <p:cNvSpPr>
            <a:spLocks noGrp="1"/>
          </p:cNvSpPr>
          <p:nvPr>
            <p:ph type="ctrTitle"/>
          </p:nvPr>
        </p:nvSpPr>
        <p:spPr>
          <a:xfrm>
            <a:off x="981045" y="1758949"/>
            <a:ext cx="7344000" cy="1039967"/>
          </a:xfrm>
        </p:spPr>
        <p:txBody>
          <a:bodyPr/>
          <a:lstStyle>
            <a:lvl1pPr algn="l">
              <a:defRPr sz="5500">
                <a:solidFill>
                  <a:schemeClr val="bg1"/>
                </a:solidFill>
              </a:defRPr>
            </a:lvl1pPr>
          </a:lstStyle>
          <a:p>
            <a:r>
              <a:rPr lang="nl-NL" noProof="1"/>
              <a:t>Klik om de stijl te bewerken</a:t>
            </a:r>
          </a:p>
        </p:txBody>
      </p:sp>
      <p:sp>
        <p:nvSpPr>
          <p:cNvPr id="3" name="Ondertitel 2"/>
          <p:cNvSpPr>
            <a:spLocks noGrp="1"/>
          </p:cNvSpPr>
          <p:nvPr>
            <p:ph type="subTitle" idx="1"/>
          </p:nvPr>
        </p:nvSpPr>
        <p:spPr>
          <a:xfrm>
            <a:off x="981045" y="2752261"/>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Klik om het opmaakprofiel van de modelondertitel te bewerken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37934" y="2053441"/>
            <a:ext cx="4428000" cy="460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p:cNvSpPr>
          <p:nvPr>
            <p:ph type="pic" sz="quarter" idx="10"/>
          </p:nvPr>
        </p:nvSpPr>
        <p:spPr>
          <a:xfrm>
            <a:off x="820800" y="2124000"/>
            <a:ext cx="3268800" cy="4248000"/>
          </a:xfrm>
        </p:spPr>
        <p:txBody>
          <a:bodyPr/>
          <a:lstStyle>
            <a:lvl1pPr marL="0" indent="0">
              <a:buNone/>
              <a:defRPr b="0" baseline="0"/>
            </a:lvl1pPr>
          </a:lstStyle>
          <a:p>
            <a:pPr lvl="0"/>
            <a:r>
              <a:rPr lang="nl-NL" noProof="0" dirty="0"/>
              <a:t>Klik op het pictogram als u een afbeelding wilt toevoegen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89901" y="2053441"/>
            <a:ext cx="2052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p:cNvSpPr>
          <p:nvPr>
            <p:ph type="pic" sz="quarter" idx="10"/>
          </p:nvPr>
        </p:nvSpPr>
        <p:spPr>
          <a:xfrm>
            <a:off x="766800" y="2124000"/>
            <a:ext cx="5720400" cy="3812400"/>
          </a:xfrm>
        </p:spPr>
        <p:txBody>
          <a:bodyPr/>
          <a:lstStyle>
            <a:lvl1pPr marL="0" indent="0">
              <a:buNone/>
              <a:defRPr b="0" baseline="0"/>
            </a:lvl1pPr>
          </a:lstStyle>
          <a:p>
            <a:pPr lvl="0"/>
            <a:r>
              <a:rPr lang="nl-NL" noProof="0" dirty="0"/>
              <a:t>Klik op het pictogram als u een afbeelding wilt toevoegen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40767" y="2053441"/>
            <a:ext cx="2753742" cy="460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p:cNvSpPr>
          <p:nvPr>
            <p:ph type="pic" sz="quarter" idx="10"/>
          </p:nvPr>
        </p:nvSpPr>
        <p:spPr>
          <a:xfrm>
            <a:off x="792000" y="0"/>
            <a:ext cx="4950000" cy="6858000"/>
          </a:xfrm>
        </p:spPr>
        <p:txBody>
          <a:bodyPr/>
          <a:lstStyle>
            <a:lvl1pPr marL="0" indent="0">
              <a:buNone/>
              <a:defRPr b="0" baseline="0"/>
            </a:lvl1pPr>
          </a:lstStyle>
          <a:p>
            <a:pPr lvl="0"/>
            <a:r>
              <a:rPr lang="nl-NL" noProof="0" dirty="0"/>
              <a:t>Klik op het pictogram als u een afbeelding wilt toevoegen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p:cNvSpPr>
          <p:nvPr>
            <p:ph sz="quarter" idx="13"/>
          </p:nvPr>
        </p:nvSpPr>
        <p:spPr>
          <a:xfrm>
            <a:off x="4705971" y="3366000"/>
            <a:ext cx="3672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p:cNvSpPr>
          <p:nvPr>
            <p:ph sz="quarter" idx="14"/>
          </p:nvPr>
        </p:nvSpPr>
        <p:spPr>
          <a:xfrm>
            <a:off x="781971" y="3366000"/>
            <a:ext cx="3672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8" name="Titel 7"/>
          <p:cNvSpPr>
            <a:spLocks noGrp="1"/>
          </p:cNvSpPr>
          <p:nvPr>
            <p:ph type="title"/>
          </p:nvPr>
        </p:nvSpPr>
        <p:spPr>
          <a:xfrm>
            <a:off x="781971" y="1998333"/>
            <a:ext cx="7596000" cy="1143000"/>
          </a:xfrm>
        </p:spPr>
        <p:txBody>
          <a:bodyPr/>
          <a:lstStyle/>
          <a:p>
            <a:r>
              <a:rPr lang="nl-NL"/>
              <a:t>Klik om de stijl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to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Afgeronde rechthoek 31"/>
          <p:cNvSpPr>
            <a:spLocks noSelect="1"/>
          </p:cNvSpPr>
          <p:nvPr userDrawn="1"/>
        </p:nvSpPr>
        <p:spPr>
          <a:xfrm>
            <a:off x="-1731963" y="98425"/>
            <a:ext cx="1609725" cy="4321175"/>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nl-NL" sz="900" dirty="0">
                <a:solidFill>
                  <a:schemeClr val="tx1"/>
                </a:solidFill>
              </a:rPr>
              <a:t>Deze dia-indeling is zo gemaakt dat zelf een afbeelding kan worden geplaatst.</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Klik met de rechtermuisknop in de achtergrond en kies Achtergrond opmaken.</a:t>
            </a:r>
          </a:p>
          <a:p>
            <a:pPr fontAlgn="auto">
              <a:spcBef>
                <a:spcPts val="0"/>
              </a:spcBef>
              <a:spcAft>
                <a:spcPts val="0"/>
              </a:spcAft>
              <a:defRPr/>
            </a:pPr>
            <a:r>
              <a:rPr lang="nl-NL" sz="900" dirty="0">
                <a:solidFill>
                  <a:schemeClr val="tx1"/>
                </a:solidFill>
              </a:rPr>
              <a:t>Klik op Opvulling met figuur of </a:t>
            </a:r>
            <a:r>
              <a:rPr lang="nl-NL" sz="900" dirty="0" err="1">
                <a:solidFill>
                  <a:schemeClr val="tx1"/>
                </a:solidFill>
              </a:rPr>
              <a:t>bitmappatroon</a:t>
            </a:r>
            <a:r>
              <a:rPr lang="nl-NL" sz="900" dirty="0">
                <a:solidFill>
                  <a:schemeClr val="tx1"/>
                </a:solidFill>
              </a:rPr>
              <a:t> en dan op Bestand.</a:t>
            </a:r>
          </a:p>
          <a:p>
            <a:pPr fontAlgn="auto">
              <a:spcBef>
                <a:spcPts val="0"/>
              </a:spcBef>
              <a:spcAft>
                <a:spcPts val="0"/>
              </a:spcAft>
              <a:defRPr/>
            </a:pPr>
            <a:r>
              <a:rPr lang="nl-NL" sz="900" dirty="0">
                <a:solidFill>
                  <a:schemeClr val="tx1"/>
                </a:solidFill>
              </a:rPr>
              <a:t>Kies de afbeelding en klik op Invoegen, daarna op Sluiten.</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Klik niet op overal toepassen, omdat dan de achtergrond van alle dia’s wordt aangepast.</a:t>
            </a:r>
          </a:p>
          <a:p>
            <a:pPr fontAlgn="auto">
              <a:spcBef>
                <a:spcPts val="0"/>
              </a:spcBef>
              <a:spcAft>
                <a:spcPts val="0"/>
              </a:spcAft>
              <a:defRPr/>
            </a:pPr>
            <a:r>
              <a:rPr lang="nl-NL" sz="900" dirty="0">
                <a:solidFill>
                  <a:schemeClr val="tx1"/>
                </a:solidFill>
              </a:rPr>
              <a:t>Met </a:t>
            </a:r>
            <a:r>
              <a:rPr lang="nl-NL" sz="900" dirty="0" err="1">
                <a:solidFill>
                  <a:schemeClr val="tx1"/>
                </a:solidFill>
              </a:rPr>
              <a:t>Ctrl</a:t>
            </a:r>
            <a:r>
              <a:rPr lang="nl-NL" sz="900" dirty="0">
                <a:solidFill>
                  <a:schemeClr val="tx1"/>
                </a:solidFill>
              </a:rPr>
              <a:t>+Z kan dit hersteld worden. </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Voor het mooiste resultaat is de verhouding 1024 x 768 pixels.  Dit zorgt ervoor dat de foto in de achtergrond scherp wordt, en niet vervormt.</a:t>
            </a:r>
          </a:p>
        </p:txBody>
      </p:sp>
      <p:grpSp>
        <p:nvGrpSpPr>
          <p:cNvPr id="3" name="Groep 35"/>
          <p:cNvGrpSpPr>
            <a:grpSpLocks/>
          </p:cNvGrpSpPr>
          <p:nvPr userDrawn="1"/>
        </p:nvGrpSpPr>
        <p:grpSpPr bwMode="auto">
          <a:xfrm>
            <a:off x="0" y="0"/>
            <a:ext cx="701675" cy="6858000"/>
            <a:chOff x="0" y="0"/>
            <a:chExt cx="701484" cy="6858000"/>
          </a:xfrm>
        </p:grpSpPr>
        <p:sp>
          <p:nvSpPr>
            <p:cNvPr id="4" name="Rechthoek 29"/>
            <p:cNvSpPr>
              <a:spLocks noSelect="1"/>
            </p:cNvSpPr>
            <p:nvPr userDrawn="1"/>
          </p:nvSpPr>
          <p:spPr>
            <a:xfrm>
              <a:off x="0" y="0"/>
              <a:ext cx="7014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nvGrpSpPr>
            <p:cNvPr id="5" name="Groep 30"/>
            <p:cNvGrpSpPr/>
            <p:nvPr userDrawn="1"/>
          </p:nvGrpSpPr>
          <p:grpSpPr>
            <a:xfrm>
              <a:off x="182563" y="163513"/>
              <a:ext cx="425450" cy="1447800"/>
              <a:chOff x="182563" y="163513"/>
              <a:chExt cx="425450" cy="1447800"/>
            </a:xfrm>
            <a:solidFill>
              <a:srgbClr val="FF0000"/>
            </a:solidFill>
          </p:grpSpPr>
          <p:sp>
            <p:nvSpPr>
              <p:cNvPr id="6" name="Freeform 7"/>
              <p:cNvSpPr>
                <a:spLocks noSelect="1"/>
              </p:cNvSpPr>
              <p:nvPr/>
            </p:nvSpPr>
            <p:spPr bwMode="auto">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7" name="Freeform 8"/>
              <p:cNvSpPr>
                <a:spLocks noSelect="1"/>
              </p:cNvSpPr>
              <p:nvPr/>
            </p:nvSpPr>
            <p:spPr bwMode="auto">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8" name="Freeform 9"/>
              <p:cNvSpPr>
                <a:spLocks noSelect="1"/>
              </p:cNvSpPr>
              <p:nvPr/>
            </p:nvSpPr>
            <p:spPr bwMode="auto">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a:lstStyle/>
              <a:p>
                <a:pPr fontAlgn="auto">
                  <a:spcBef>
                    <a:spcPts val="0"/>
                  </a:spcBef>
                  <a:spcAft>
                    <a:spcPts val="0"/>
                  </a:spcAft>
                  <a:defRPr/>
                </a:pPr>
                <a:endParaRPr lang="nl-NL">
                  <a:latin typeface="+mn-lt"/>
                  <a:cs typeface="+mn-c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p:nvPr/>
        </p:nvGrpSpPr>
        <p:grpSpPr>
          <a:xfrm>
            <a:off x="182563" y="163513"/>
            <a:ext cx="425450" cy="1447800"/>
            <a:chOff x="182563" y="163513"/>
            <a:chExt cx="425450" cy="1447800"/>
          </a:xfrm>
          <a:solidFill>
            <a:srgbClr val="FF0000"/>
          </a:solidFill>
        </p:grpSpPr>
        <p:sp>
          <p:nvSpPr>
            <p:cNvPr id="13" name="Freeform 7"/>
            <p:cNvSpPr>
              <a:spLocks noSelect="1"/>
            </p:cNvSpPr>
            <p:nvPr/>
          </p:nvSpPr>
          <p:spPr bwMode="auto">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4" name="Freeform 8"/>
            <p:cNvSpPr>
              <a:spLocks noSelect="1"/>
            </p:cNvSpPr>
            <p:nvPr/>
          </p:nvSpPr>
          <p:spPr bwMode="auto">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a:lstStyle/>
            <a:p>
              <a:pPr fontAlgn="auto">
                <a:spcBef>
                  <a:spcPts val="0"/>
                </a:spcBef>
                <a:spcAft>
                  <a:spcPts val="0"/>
                </a:spcAft>
                <a:defRPr/>
              </a:pPr>
              <a:endParaRPr lang="nl-NL">
                <a:latin typeface="+mn-lt"/>
                <a:cs typeface="+mn-cs"/>
              </a:endParaRPr>
            </a:p>
          </p:txBody>
        </p:sp>
        <p:sp>
          <p:nvSpPr>
            <p:cNvPr id="15" name="Freeform 9"/>
            <p:cNvSpPr>
              <a:spLocks noSelect="1"/>
            </p:cNvSpPr>
            <p:nvPr/>
          </p:nvSpPr>
          <p:spPr bwMode="auto">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a:lstStyle/>
            <a:p>
              <a:pPr fontAlgn="auto">
                <a:spcBef>
                  <a:spcPts val="0"/>
                </a:spcBef>
                <a:spcAft>
                  <a:spcPts val="0"/>
                </a:spcAft>
                <a:defRPr/>
              </a:pPr>
              <a:endParaRPr lang="nl-NL">
                <a:latin typeface="+mn-lt"/>
                <a:cs typeface="+mn-cs"/>
              </a:endParaRPr>
            </a:p>
          </p:txBody>
        </p:sp>
      </p:grpSp>
      <p:sp>
        <p:nvSpPr>
          <p:cNvPr id="1027" name="Tijdelijke aanduiding voor titel 1"/>
          <p:cNvSpPr>
            <a:spLocks noGrp="1"/>
          </p:cNvSpPr>
          <p:nvPr>
            <p:ph type="title"/>
          </p:nvPr>
        </p:nvSpPr>
        <p:spPr bwMode="auto">
          <a:xfrm>
            <a:off x="782638" y="1998663"/>
            <a:ext cx="75946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noProof="1"/>
              <a:t>Klik om de stijl te bewerken</a:t>
            </a:r>
          </a:p>
        </p:txBody>
      </p:sp>
      <p:sp>
        <p:nvSpPr>
          <p:cNvPr id="3" name="Tijdelijke aanduiding voor tekst 2"/>
          <p:cNvSpPr>
            <a:spLocks noGrp="1"/>
          </p:cNvSpPr>
          <p:nvPr>
            <p:ph type="body" idx="1"/>
          </p:nvPr>
        </p:nvSpPr>
        <p:spPr>
          <a:xfrm>
            <a:off x="781050" y="3367088"/>
            <a:ext cx="7596188" cy="2787650"/>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1029" name="Groep 19"/>
          <p:cNvGrpSpPr>
            <a:grpSpLocks/>
          </p:cNvGrpSpPr>
          <p:nvPr/>
        </p:nvGrpSpPr>
        <p:grpSpPr bwMode="auto">
          <a:xfrm>
            <a:off x="9251950" y="-47625"/>
            <a:ext cx="1609725" cy="6948488"/>
            <a:chOff x="9252624" y="-47626"/>
            <a:chExt cx="1609522" cy="6948000"/>
          </a:xfrm>
        </p:grpSpPr>
        <p:sp>
          <p:nvSpPr>
            <p:cNvPr id="16" name="Afgeronde rechthoek 15"/>
            <p:cNvSpPr>
              <a:spLocks noSelect="1"/>
            </p:cNvSpPr>
            <p:nvPr userDrawn="1"/>
          </p:nvSpPr>
          <p:spPr>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nl-NL" sz="900" dirty="0">
                  <a:solidFill>
                    <a:schemeClr val="tx1"/>
                  </a:solidFill>
                </a:rPr>
                <a:t>Klik op het pijltje naast Nieuwe dia om een nieuwe dia aan te maken. Kies een van de indelingen.</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Klik op Indeling als de dia opnieuw moet worden aangepast aan de huidige indeling, of om een andere indeling toe te passen.</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De tekstvakken van de dia’s hebben allen 9 niveaus.</a:t>
              </a:r>
            </a:p>
            <a:p>
              <a:pPr fontAlgn="auto">
                <a:spcBef>
                  <a:spcPts val="0"/>
                </a:spcBef>
                <a:spcAft>
                  <a:spcPts val="0"/>
                </a:spcAft>
                <a:defRPr/>
              </a:pPr>
              <a:r>
                <a:rPr lang="nl-NL" sz="900" dirty="0">
                  <a:solidFill>
                    <a:schemeClr val="tx1"/>
                  </a:solidFill>
                </a:rPr>
                <a:t>Eerste, tweede en derde niveau hebben een opsomming. Het vierde niveau is </a:t>
              </a:r>
              <a:r>
                <a:rPr lang="nl-NL" sz="900" dirty="0" err="1">
                  <a:solidFill>
                    <a:schemeClr val="tx1"/>
                  </a:solidFill>
                </a:rPr>
                <a:t>bold</a:t>
              </a:r>
              <a:r>
                <a:rPr lang="nl-NL" sz="900" dirty="0">
                  <a:solidFill>
                    <a:schemeClr val="tx1"/>
                  </a:solidFill>
                </a:rPr>
                <a:t> en geschikt voor een kopje.</a:t>
              </a:r>
            </a:p>
            <a:p>
              <a:pPr fontAlgn="auto">
                <a:spcBef>
                  <a:spcPts val="0"/>
                </a:spcBef>
                <a:spcAft>
                  <a:spcPts val="0"/>
                </a:spcAft>
                <a:defRPr/>
              </a:pPr>
              <a:r>
                <a:rPr lang="nl-NL" sz="900" dirty="0">
                  <a:solidFill>
                    <a:schemeClr val="tx1"/>
                  </a:solidFill>
                </a:rPr>
                <a:t>Het vijfde niveau is voor de basistekst. Zowel niveau  vier als vijf lijnen automatisch uit aan de linkerkantlijn.</a:t>
              </a:r>
            </a:p>
            <a:p>
              <a:pPr fontAlgn="auto">
                <a:spcBef>
                  <a:spcPts val="0"/>
                </a:spcBef>
                <a:spcAft>
                  <a:spcPts val="0"/>
                </a:spcAft>
                <a:defRPr/>
              </a:pPr>
              <a:r>
                <a:rPr lang="nl-NL" sz="900" dirty="0">
                  <a:solidFill>
                    <a:schemeClr val="tx1"/>
                  </a:solidFill>
                </a:rPr>
                <a:t>Het zesde, zevende en achtste niveau lijnen uit onder resp. eerste, tweede en derde opsomming.</a:t>
              </a:r>
            </a:p>
            <a:p>
              <a:pPr fontAlgn="auto">
                <a:spcBef>
                  <a:spcPts val="0"/>
                </a:spcBef>
                <a:spcAft>
                  <a:spcPts val="0"/>
                </a:spcAft>
                <a:defRPr/>
              </a:pPr>
              <a:r>
                <a:rPr lang="nl-NL" sz="900" dirty="0">
                  <a:solidFill>
                    <a:schemeClr val="tx1"/>
                  </a:solidFill>
                </a:rPr>
                <a:t>Het negende niveau is een kleiner lettertype dat uitlijnt aan de linkermarge. Deze is geschikt voor bijvoorbeeld een bijschrift.</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b="1" dirty="0">
                  <a:solidFill>
                    <a:schemeClr val="tx1"/>
                  </a:solidFill>
                </a:rPr>
                <a:t>Let op:</a:t>
              </a:r>
              <a:r>
                <a:rPr lang="nl-NL" sz="900" dirty="0">
                  <a:solidFill>
                    <a:schemeClr val="tx1"/>
                  </a:solidFill>
                </a:rPr>
                <a:t>  Let op: wissel van stijl met de knoppen              voor lijstniveau verhogen of verlagen, of in MS Office met verkorte toetscombinatie Alt+Shift+← of Alt+Shift+→</a:t>
              </a:r>
            </a:p>
            <a:p>
              <a:pPr fontAlgn="auto">
                <a:spcBef>
                  <a:spcPts val="0"/>
                </a:spcBef>
                <a:spcAft>
                  <a:spcPts val="0"/>
                </a:spcAft>
                <a:defRPr/>
              </a:pPr>
              <a:endParaRPr lang="nl-NL" sz="900" dirty="0">
                <a:solidFill>
                  <a:schemeClr val="tx1"/>
                </a:solidFill>
              </a:endParaRPr>
            </a:p>
            <a:p>
              <a:pPr fontAlgn="auto">
                <a:spcBef>
                  <a:spcPts val="0"/>
                </a:spcBef>
                <a:spcAft>
                  <a:spcPts val="0"/>
                </a:spcAft>
                <a:defRPr/>
              </a:pPr>
              <a:endParaRPr lang="nl-NL" sz="900" dirty="0">
                <a:solidFill>
                  <a:schemeClr val="tx1"/>
                </a:solidFill>
              </a:endParaRPr>
            </a:p>
            <a:p>
              <a:pPr fontAlgn="auto">
                <a:spcBef>
                  <a:spcPts val="0"/>
                </a:spcBef>
                <a:spcAft>
                  <a:spcPts val="0"/>
                </a:spcAft>
                <a:defRPr/>
              </a:pPr>
              <a:r>
                <a:rPr lang="nl-NL" sz="900" dirty="0">
                  <a:solidFill>
                    <a:schemeClr val="tx1"/>
                  </a:solidFill>
                </a:rPr>
                <a:t>Gebruik dus niet de standaard opsomming- knoppen van MS Office om de stijl te veranderen!</a:t>
              </a:r>
              <a:endParaRPr lang="nl-NL" sz="900" b="1" dirty="0">
                <a:solidFill>
                  <a:schemeClr val="tx1"/>
                </a:solidFill>
              </a:endParaRPr>
            </a:p>
          </p:txBody>
        </p:sp>
        <p:pic>
          <p:nvPicPr>
            <p:cNvPr id="1031" name="Afbeelding 16" descr="knoppen inspringen.png"/>
            <p:cNvPicPr>
              <a:picLocks noChangeAspect="1"/>
            </p:cNvPicPr>
            <p:nvPr userDrawn="1"/>
          </p:nvPicPr>
          <p:blipFill>
            <a:blip r:embed="rId14"/>
            <a:srcRect/>
            <a:stretch>
              <a:fillRect/>
            </a:stretch>
          </p:blipFill>
          <p:spPr bwMode="auto">
            <a:xfrm>
              <a:off x="9664584" y="5669775"/>
              <a:ext cx="419100" cy="228600"/>
            </a:xfrm>
            <a:prstGeom prst="rect">
              <a:avLst/>
            </a:prstGeom>
            <a:noFill/>
            <a:ln w="9525">
              <a:noFill/>
              <a:miter lim="800000"/>
              <a:headEnd/>
              <a:tailEnd/>
            </a:ln>
          </p:spPr>
        </p:pic>
        <p:grpSp>
          <p:nvGrpSpPr>
            <p:cNvPr id="1032" name="Groep 18"/>
            <p:cNvGrpSpPr>
              <a:grpSpLocks/>
            </p:cNvGrpSpPr>
            <p:nvPr userDrawn="1"/>
          </p:nvGrpSpPr>
          <p:grpSpPr bwMode="auto">
            <a:xfrm>
              <a:off x="9632100" y="6521279"/>
              <a:ext cx="752580" cy="285790"/>
              <a:chOff x="9670200" y="6559379"/>
              <a:chExt cx="752580" cy="285790"/>
            </a:xfrm>
          </p:grpSpPr>
          <p:pic>
            <p:nvPicPr>
              <p:cNvPr id="1033" name="Afbeelding 17" descr="knoppen ms office niet gebruiken.png"/>
              <p:cNvPicPr>
                <a:picLocks noChangeAspect="1"/>
              </p:cNvPicPr>
              <p:nvPr userDrawn="1"/>
            </p:nvPicPr>
            <p:blipFill>
              <a:blip r:embed="rId15"/>
              <a:srcRect/>
              <a:stretch>
                <a:fillRect/>
              </a:stretch>
            </p:blipFill>
            <p:spPr bwMode="auto">
              <a:xfrm>
                <a:off x="9670200" y="6559379"/>
                <a:ext cx="752580" cy="285790"/>
              </a:xfrm>
              <a:prstGeom prst="rect">
                <a:avLst/>
              </a:prstGeom>
              <a:noFill/>
              <a:ln w="9525">
                <a:noFill/>
                <a:miter lim="800000"/>
                <a:headEnd/>
                <a:tailEnd/>
              </a:ln>
            </p:spPr>
          </p:pic>
          <p:cxnSp>
            <p:nvCxnSpPr>
              <p:cNvPr id="22" name="Rechte verbindingslijn 21"/>
              <p:cNvCxnSpPr/>
              <p:nvPr userDrawn="1"/>
            </p:nvCxnSpPr>
            <p:spPr>
              <a:xfrm flipH="1">
                <a:off x="9701835" y="6565438"/>
                <a:ext cx="677776" cy="2793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flipH="1" flipV="1">
                <a:off x="9701835" y="6565438"/>
                <a:ext cx="677776" cy="2793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 bg1="lt1" tx1="dk1" bg2="lt2" tx2="dk2" accent1="accent1" accent2="accent2" accent3="accent3" accent4="accent4" accent5="accent5" accent6="accent6" hlink="hlink" folHlink="folHlink"/>
  <p:sldLayoutIdLst>
    <p:sldLayoutId id="2147483730" r:id="rId1"/>
    <p:sldLayoutId id="2147483729" r:id="rId2"/>
    <p:sldLayoutId id="2147483731" r:id="rId3"/>
    <p:sldLayoutId id="2147483732" r:id="rId4"/>
    <p:sldLayoutId id="2147483728" r:id="rId5"/>
    <p:sldLayoutId id="2147483727" r:id="rId6"/>
    <p:sldLayoutId id="2147483726" r:id="rId7"/>
    <p:sldLayoutId id="2147483725" r:id="rId8"/>
    <p:sldLayoutId id="2147483733" r:id="rId9"/>
    <p:sldLayoutId id="2147483724" r:id="rId10"/>
    <p:sldLayoutId id="2147483723" r:id="rId11"/>
    <p:sldLayoutId id="2147483734" r:id="rId12"/>
  </p:sldLayoutIdLst>
  <p:hf hdr="0"/>
  <p:txStyles>
    <p:titleStyle>
      <a:lvl1pPr algn="l" rtl="0" fontAlgn="base">
        <a:spcBef>
          <a:spcPct val="0"/>
        </a:spcBef>
        <a:spcAft>
          <a:spcPct val="0"/>
        </a:spcAft>
        <a:defRPr sz="3500" b="1" kern="1200">
          <a:solidFill>
            <a:schemeClr val="accent1"/>
          </a:solidFill>
          <a:latin typeface="+mj-lt"/>
          <a:ea typeface="+mj-ea"/>
          <a:cs typeface="+mj-cs"/>
        </a:defRPr>
      </a:lvl1pPr>
      <a:lvl2pPr algn="l" rtl="0" fontAlgn="base">
        <a:spcBef>
          <a:spcPct val="0"/>
        </a:spcBef>
        <a:spcAft>
          <a:spcPct val="0"/>
        </a:spcAft>
        <a:defRPr sz="3500" b="1">
          <a:solidFill>
            <a:schemeClr val="accent1"/>
          </a:solidFill>
          <a:latin typeface="Corbel" pitchFamily="34" charset="0"/>
        </a:defRPr>
      </a:lvl2pPr>
      <a:lvl3pPr algn="l" rtl="0" fontAlgn="base">
        <a:spcBef>
          <a:spcPct val="0"/>
        </a:spcBef>
        <a:spcAft>
          <a:spcPct val="0"/>
        </a:spcAft>
        <a:defRPr sz="3500" b="1">
          <a:solidFill>
            <a:schemeClr val="accent1"/>
          </a:solidFill>
          <a:latin typeface="Corbel" pitchFamily="34" charset="0"/>
        </a:defRPr>
      </a:lvl3pPr>
      <a:lvl4pPr algn="l" rtl="0" fontAlgn="base">
        <a:spcBef>
          <a:spcPct val="0"/>
        </a:spcBef>
        <a:spcAft>
          <a:spcPct val="0"/>
        </a:spcAft>
        <a:defRPr sz="3500" b="1">
          <a:solidFill>
            <a:schemeClr val="accent1"/>
          </a:solidFill>
          <a:latin typeface="Corbel" pitchFamily="34" charset="0"/>
        </a:defRPr>
      </a:lvl4pPr>
      <a:lvl5pPr algn="l" rtl="0" fontAlgn="base">
        <a:spcBef>
          <a:spcPct val="0"/>
        </a:spcBef>
        <a:spcAft>
          <a:spcPct val="0"/>
        </a:spcAft>
        <a:defRPr sz="3500" b="1">
          <a:solidFill>
            <a:schemeClr val="accent1"/>
          </a:solidFill>
          <a:latin typeface="Corbel" pitchFamily="34" charset="0"/>
        </a:defRPr>
      </a:lvl5pPr>
      <a:lvl6pPr marL="457200" algn="l" rtl="0" fontAlgn="base">
        <a:spcBef>
          <a:spcPct val="0"/>
        </a:spcBef>
        <a:spcAft>
          <a:spcPct val="0"/>
        </a:spcAft>
        <a:defRPr sz="3500" b="1">
          <a:solidFill>
            <a:schemeClr val="accent1"/>
          </a:solidFill>
          <a:latin typeface="Corbel" pitchFamily="34" charset="0"/>
        </a:defRPr>
      </a:lvl6pPr>
      <a:lvl7pPr marL="914400" algn="l" rtl="0" fontAlgn="base">
        <a:spcBef>
          <a:spcPct val="0"/>
        </a:spcBef>
        <a:spcAft>
          <a:spcPct val="0"/>
        </a:spcAft>
        <a:defRPr sz="3500" b="1">
          <a:solidFill>
            <a:schemeClr val="accent1"/>
          </a:solidFill>
          <a:latin typeface="Corbel" pitchFamily="34" charset="0"/>
        </a:defRPr>
      </a:lvl7pPr>
      <a:lvl8pPr marL="1371600" algn="l" rtl="0" fontAlgn="base">
        <a:spcBef>
          <a:spcPct val="0"/>
        </a:spcBef>
        <a:spcAft>
          <a:spcPct val="0"/>
        </a:spcAft>
        <a:defRPr sz="3500" b="1">
          <a:solidFill>
            <a:schemeClr val="accent1"/>
          </a:solidFill>
          <a:latin typeface="Corbel" pitchFamily="34" charset="0"/>
        </a:defRPr>
      </a:lvl8pPr>
      <a:lvl9pPr marL="1828800" algn="l" rtl="0" fontAlgn="base">
        <a:spcBef>
          <a:spcPct val="0"/>
        </a:spcBef>
        <a:spcAft>
          <a:spcPct val="0"/>
        </a:spcAft>
        <a:defRPr sz="3500" b="1">
          <a:solidFill>
            <a:schemeClr val="accent1"/>
          </a:solidFill>
          <a:latin typeface="Corbel" pitchFamily="34" charset="0"/>
        </a:defRPr>
      </a:lvl9pPr>
    </p:titleStyle>
    <p:bodyStyle>
      <a:lvl1pPr marL="215900" indent="-215900" algn="l" rtl="0" fontAlgn="base">
        <a:spcBef>
          <a:spcPct val="0"/>
        </a:spcBef>
        <a:spcAft>
          <a:spcPct val="0"/>
        </a:spcAft>
        <a:buClr>
          <a:schemeClr val="accent1"/>
        </a:buClr>
        <a:buSzPct val="65000"/>
        <a:buFont typeface="Wingdings" pitchFamily="2" charset="2"/>
        <a:buChar char=""/>
        <a:defRPr sz="2200" kern="1200">
          <a:solidFill>
            <a:schemeClr val="tx1"/>
          </a:solidFill>
          <a:latin typeface="+mn-lt"/>
          <a:ea typeface="+mn-ea"/>
          <a:cs typeface="+mn-cs"/>
        </a:defRPr>
      </a:lvl1pPr>
      <a:lvl2pPr marL="431800" indent="-215900" algn="l" rtl="0" fontAlgn="base">
        <a:spcBef>
          <a:spcPct val="0"/>
        </a:spcBef>
        <a:spcAft>
          <a:spcPct val="0"/>
        </a:spcAft>
        <a:buFont typeface="Corbel" pitchFamily="34" charset="0"/>
        <a:buChar char="–"/>
        <a:defRPr sz="2200" kern="1200">
          <a:solidFill>
            <a:schemeClr val="tx1"/>
          </a:solidFill>
          <a:latin typeface="+mn-lt"/>
          <a:ea typeface="+mn-ea"/>
          <a:cs typeface="+mn-cs"/>
        </a:defRPr>
      </a:lvl2pPr>
      <a:lvl3pPr marL="647700" indent="-215900" algn="l" rtl="0" fontAlgn="base">
        <a:spcBef>
          <a:spcPct val="0"/>
        </a:spcBef>
        <a:spcAft>
          <a:spcPct val="0"/>
        </a:spcAft>
        <a:buSzPct val="100000"/>
        <a:buFont typeface="Corbel" pitchFamily="34" charset="0"/>
        <a:buChar char="-"/>
        <a:defRPr kern="1200">
          <a:solidFill>
            <a:schemeClr val="tx1"/>
          </a:solidFill>
          <a:latin typeface="+mn-lt"/>
          <a:ea typeface="+mn-ea"/>
          <a:cs typeface="+mn-cs"/>
        </a:defRPr>
      </a:lvl3pPr>
      <a:lvl4pPr algn="l" rtl="0" fontAlgn="base">
        <a:spcBef>
          <a:spcPct val="0"/>
        </a:spcBef>
        <a:spcAft>
          <a:spcPct val="0"/>
        </a:spcAft>
        <a:buFont typeface="Corbel" pitchFamily="34" charset="0"/>
        <a:defRPr sz="2200" b="1" kern="1200">
          <a:solidFill>
            <a:schemeClr val="tx1"/>
          </a:solidFill>
          <a:latin typeface="+mn-lt"/>
          <a:ea typeface="+mn-ea"/>
          <a:cs typeface="+mn-cs"/>
        </a:defRPr>
      </a:lvl4pPr>
      <a:lvl5pPr algn="l" rtl="0" fontAlgn="base">
        <a:spcBef>
          <a:spcPct val="0"/>
        </a:spcBef>
        <a:spcAft>
          <a:spcPct val="0"/>
        </a:spcAft>
        <a:buFont typeface="Corbel" pitchFamily="34" charset="0"/>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hartenziel@ggd.amsterdam.nl" TargetMode="External"/><Relationship Id="rId4" Type="http://schemas.openxmlformats.org/officeDocument/2006/relationships/hyperlink" Target="http://www.hartenzielmonitor.n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hartenziel@ggd.amsterdam.nl" TargetMode="External"/><Relationship Id="rId2" Type="http://schemas.openxmlformats.org/officeDocument/2006/relationships/hyperlink" Target="http://www.hartenzielmonitor.nl/" TargetMode="Externa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postart.nl/klassen/21-12-2020/VPWON_130470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42988" y="1628775"/>
            <a:ext cx="7345362" cy="1836738"/>
          </a:xfrm>
        </p:spPr>
        <p:txBody>
          <a:bodyPr rtlCol="0">
            <a:noAutofit/>
          </a:bodyPr>
          <a:lstStyle/>
          <a:p>
            <a:pPr fontAlgn="auto">
              <a:spcAft>
                <a:spcPts val="0"/>
              </a:spcAft>
              <a:defRPr/>
            </a:pPr>
            <a:r>
              <a:rPr lang="nl-NL" sz="7200" i="1" spc="300" dirty="0">
                <a:solidFill>
                  <a:schemeClr val="accent1"/>
                </a:solidFill>
              </a:rPr>
              <a:t>Hart &amp; Ziel</a:t>
            </a:r>
          </a:p>
        </p:txBody>
      </p:sp>
      <p:sp>
        <p:nvSpPr>
          <p:cNvPr id="5" name="Ondertitel 4"/>
          <p:cNvSpPr>
            <a:spLocks noGrp="1"/>
          </p:cNvSpPr>
          <p:nvPr>
            <p:ph type="subTitle" idx="1"/>
          </p:nvPr>
        </p:nvSpPr>
        <p:spPr>
          <a:xfrm>
            <a:off x="709613" y="5373688"/>
            <a:ext cx="8353425" cy="1871662"/>
          </a:xfrm>
        </p:spPr>
        <p:txBody>
          <a:bodyPr/>
          <a:lstStyle/>
          <a:p>
            <a:pPr algn="ctr" fontAlgn="auto">
              <a:spcBef>
                <a:spcPts val="0"/>
              </a:spcBef>
              <a:spcAft>
                <a:spcPts val="0"/>
              </a:spcAft>
              <a:defRPr/>
            </a:pPr>
            <a:r>
              <a:rPr lang="nl-NL" b="1" spc="300" dirty="0">
                <a:solidFill>
                  <a:schemeClr val="tx1"/>
                </a:solidFill>
              </a:rPr>
              <a:t>Dé brug tussen onderwijs en zorg</a:t>
            </a:r>
          </a:p>
          <a:p>
            <a:pPr algn="ctr" fontAlgn="auto">
              <a:spcBef>
                <a:spcPts val="0"/>
              </a:spcBef>
              <a:spcAft>
                <a:spcPts val="0"/>
              </a:spcAft>
              <a:defRPr/>
            </a:pPr>
            <a:endParaRPr lang="nl-NL" sz="1400" b="1" spc="300" dirty="0">
              <a:solidFill>
                <a:schemeClr val="tx1"/>
              </a:solidFill>
            </a:endParaRPr>
          </a:p>
          <a:p>
            <a:pPr algn="ctr" fontAlgn="auto">
              <a:spcBef>
                <a:spcPts val="0"/>
              </a:spcBef>
              <a:spcAft>
                <a:spcPts val="0"/>
              </a:spcAft>
              <a:defRPr/>
            </a:pPr>
            <a:endParaRPr lang="nl-NL" sz="1400" b="1" spc="300" dirty="0">
              <a:solidFill>
                <a:schemeClr val="tx1"/>
              </a:solidFill>
            </a:endParaRPr>
          </a:p>
          <a:p>
            <a:pPr algn="ctr" fontAlgn="auto">
              <a:spcBef>
                <a:spcPts val="0"/>
              </a:spcBef>
              <a:spcAft>
                <a:spcPts val="0"/>
              </a:spcAft>
              <a:defRPr/>
            </a:pPr>
            <a:r>
              <a:rPr lang="nl-NL" sz="1400" b="1" spc="300" dirty="0">
                <a:solidFill>
                  <a:schemeClr val="tx1"/>
                </a:solidFill>
                <a:hlinkClick r:id="rId4"/>
              </a:rPr>
              <a:t>www.hartenzielmonitor.nl</a:t>
            </a:r>
            <a:r>
              <a:rPr lang="nl-NL" sz="1400" b="1" spc="300" dirty="0">
                <a:solidFill>
                  <a:schemeClr val="tx1"/>
                </a:solidFill>
              </a:rPr>
              <a:t> | </a:t>
            </a:r>
            <a:r>
              <a:rPr lang="nl-NL" sz="1400" b="1" spc="300" dirty="0">
                <a:solidFill>
                  <a:schemeClr val="tx1"/>
                </a:solidFill>
                <a:hlinkClick r:id="rId5"/>
              </a:rPr>
              <a:t>hartenziel@ggd.amsterdam.nl</a:t>
            </a:r>
            <a:r>
              <a:rPr lang="nl-NL" sz="1400" b="1" spc="300" dirty="0">
                <a:solidFill>
                  <a:schemeClr val="tx1"/>
                </a:solidFill>
              </a:rPr>
              <a:t> | 020 555 5495</a:t>
            </a:r>
          </a:p>
        </p:txBody>
      </p:sp>
      <p:sp>
        <p:nvSpPr>
          <p:cNvPr id="3" name="Tekstvak 2"/>
          <p:cNvSpPr txBox="1"/>
          <p:nvPr/>
        </p:nvSpPr>
        <p:spPr>
          <a:xfrm>
            <a:off x="1042988" y="476250"/>
            <a:ext cx="1944687" cy="307975"/>
          </a:xfrm>
          <a:prstGeom prst="rect">
            <a:avLst/>
          </a:prstGeom>
          <a:noFill/>
        </p:spPr>
        <p:txBody>
          <a:bodyPr lIns="0" tIns="0" rIns="0" bIns="0">
            <a:spAutoFit/>
          </a:bodyPr>
          <a:lstStyle/>
          <a:p>
            <a:pPr fontAlgn="auto">
              <a:spcBef>
                <a:spcPts val="0"/>
              </a:spcBef>
              <a:spcAft>
                <a:spcPts val="0"/>
              </a:spcAft>
              <a:defRPr/>
            </a:pPr>
            <a:r>
              <a:rPr lang="nl-NL" sz="2000" b="1" spc="300" dirty="0">
                <a:latin typeface="Avenir LT 55 Roman" pitchFamily="2" charset="0"/>
                <a:cs typeface="+mn-cs"/>
              </a:rPr>
              <a:t>Amsterdam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816" y="620688"/>
            <a:ext cx="7594600" cy="1143000"/>
          </a:xfrm>
        </p:spPr>
        <p:txBody>
          <a:bodyPr rtlCol="0">
            <a:noAutofit/>
          </a:bodyPr>
          <a:lstStyle/>
          <a:p>
            <a:pPr fontAlgn="auto">
              <a:spcAft>
                <a:spcPts val="0"/>
              </a:spcAft>
              <a:defRPr/>
            </a:pPr>
            <a:r>
              <a:rPr lang="nl-NL" sz="3600" dirty="0">
                <a:ea typeface="+mn-ea"/>
                <a:cs typeface="+mn-cs"/>
              </a:rPr>
              <a:t>CHEXI</a:t>
            </a:r>
            <a:br>
              <a:rPr lang="nl-NL" sz="3600" dirty="0">
                <a:ea typeface="+mn-ea"/>
                <a:cs typeface="+mn-cs"/>
              </a:rPr>
            </a:br>
            <a:r>
              <a:rPr lang="nl-NL" sz="3200" b="0" i="1" dirty="0" err="1">
                <a:ea typeface="+mn-ea"/>
                <a:cs typeface="+mn-cs"/>
              </a:rPr>
              <a:t>Childhood</a:t>
            </a:r>
            <a:r>
              <a:rPr lang="nl-NL" sz="3200" b="0" i="1" dirty="0">
                <a:ea typeface="+mn-ea"/>
                <a:cs typeface="+mn-cs"/>
              </a:rPr>
              <a:t> Executive </a:t>
            </a:r>
            <a:r>
              <a:rPr lang="nl-NL" sz="3200" b="0" i="1" dirty="0" err="1">
                <a:ea typeface="+mn-ea"/>
                <a:cs typeface="+mn-cs"/>
              </a:rPr>
              <a:t>Functioning</a:t>
            </a:r>
            <a:r>
              <a:rPr lang="nl-NL" sz="3200" b="0" i="1" dirty="0">
                <a:ea typeface="+mn-ea"/>
                <a:cs typeface="+mn-cs"/>
              </a:rPr>
              <a:t> Inventory</a:t>
            </a:r>
            <a:endParaRPr lang="nl-NL" sz="3200" b="0" dirty="0">
              <a:ea typeface="+mn-ea"/>
              <a:cs typeface="+mn-cs"/>
            </a:endParaRPr>
          </a:p>
        </p:txBody>
      </p:sp>
      <p:sp>
        <p:nvSpPr>
          <p:cNvPr id="25604" name="Rectangle 3"/>
          <p:cNvSpPr>
            <a:spLocks noChangeArrowheads="1"/>
          </p:cNvSpPr>
          <p:nvPr/>
        </p:nvSpPr>
        <p:spPr bwMode="auto">
          <a:xfrm>
            <a:off x="6732588" y="2060575"/>
            <a:ext cx="1152525" cy="144463"/>
          </a:xfrm>
          <a:prstGeom prst="rect">
            <a:avLst/>
          </a:prstGeom>
          <a:solidFill>
            <a:schemeClr val="bg1"/>
          </a:solidFill>
          <a:ln w="9525">
            <a:noFill/>
            <a:miter lim="800000"/>
            <a:headEnd/>
            <a:tailEnd/>
          </a:ln>
        </p:spPr>
        <p:txBody>
          <a:bodyPr wrap="none" lIns="0" tIns="0" rIns="0" bIns="0" anchor="ctr"/>
          <a:lstStyle/>
          <a:p>
            <a:pPr>
              <a:buClr>
                <a:srgbClr val="FF0000"/>
              </a:buClr>
            </a:pPr>
            <a:endParaRPr lang="nl-NL">
              <a:solidFill>
                <a:srgbClr val="000000"/>
              </a:solidFill>
              <a:latin typeface="Corbel"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373029100"/>
              </p:ext>
            </p:extLst>
          </p:nvPr>
        </p:nvGraphicFramePr>
        <p:xfrm>
          <a:off x="1285166" y="1916832"/>
          <a:ext cx="6600056" cy="4189674"/>
        </p:xfrm>
        <a:graphic>
          <a:graphicData uri="http://schemas.openxmlformats.org/drawingml/2006/table">
            <a:tbl>
              <a:tblPr firstRow="1" bandRow="1">
                <a:tableStyleId>{3B4B98B0-60AC-42C2-AFA5-B58CD77FA1E5}</a:tableStyleId>
              </a:tblPr>
              <a:tblGrid>
                <a:gridCol w="3300028">
                  <a:extLst>
                    <a:ext uri="{9D8B030D-6E8A-4147-A177-3AD203B41FA5}">
                      <a16:colId xmlns:a16="http://schemas.microsoft.com/office/drawing/2014/main" val="20000"/>
                    </a:ext>
                  </a:extLst>
                </a:gridCol>
                <a:gridCol w="3300028">
                  <a:extLst>
                    <a:ext uri="{9D8B030D-6E8A-4147-A177-3AD203B41FA5}">
                      <a16:colId xmlns:a16="http://schemas.microsoft.com/office/drawing/2014/main" val="20001"/>
                    </a:ext>
                  </a:extLst>
                </a:gridCol>
              </a:tblGrid>
              <a:tr h="1062426">
                <a:tc>
                  <a:txBody>
                    <a:bodyPr/>
                    <a:lstStyle/>
                    <a:p>
                      <a:r>
                        <a:rPr lang="nl-NL" b="0" dirty="0"/>
                        <a:t>Invullen bij </a:t>
                      </a:r>
                    </a:p>
                  </a:txBody>
                  <a:tcPr/>
                </a:tc>
                <a:tc>
                  <a:txBody>
                    <a:bodyPr/>
                    <a:lstStyle/>
                    <a:p>
                      <a:r>
                        <a:rPr lang="nl-NL" b="0" dirty="0"/>
                        <a:t>(Licht) verhoogde</a:t>
                      </a:r>
                      <a:r>
                        <a:rPr lang="nl-NL" b="0" baseline="0" dirty="0"/>
                        <a:t> score op de schaal concentratieproblemen van de  SDQ</a:t>
                      </a:r>
                      <a:endParaRPr lang="nl-NL" b="0" dirty="0"/>
                    </a:p>
                  </a:txBody>
                  <a:tcPr/>
                </a:tc>
                <a:extLst>
                  <a:ext uri="{0D108BD9-81ED-4DB2-BD59-A6C34878D82A}">
                    <a16:rowId xmlns:a16="http://schemas.microsoft.com/office/drawing/2014/main" val="10000"/>
                  </a:ext>
                </a:extLst>
              </a:tr>
              <a:tr h="1601870">
                <a:tc>
                  <a:txBody>
                    <a:bodyPr/>
                    <a:lstStyle/>
                    <a:p>
                      <a:r>
                        <a:rPr lang="nl-NL" dirty="0"/>
                        <a:t>Meet</a:t>
                      </a:r>
                    </a:p>
                  </a:txBody>
                  <a:tcPr/>
                </a:tc>
                <a:tc>
                  <a:txBody>
                    <a:bodyPr/>
                    <a:lstStyle/>
                    <a:p>
                      <a:pPr marL="0" indent="0">
                        <a:buFont typeface="Arial" charset="0"/>
                        <a:buNone/>
                      </a:pPr>
                      <a:r>
                        <a:rPr lang="nl-NL" dirty="0"/>
                        <a:t>Executieve</a:t>
                      </a:r>
                      <a:r>
                        <a:rPr lang="nl-NL" baseline="0" dirty="0"/>
                        <a:t> functies: </a:t>
                      </a:r>
                    </a:p>
                    <a:p>
                      <a:pPr marL="285750" indent="-285750">
                        <a:buFont typeface="Arial" charset="0"/>
                        <a:buChar char="•"/>
                      </a:pPr>
                      <a:r>
                        <a:rPr lang="nl-NL" baseline="0" dirty="0"/>
                        <a:t>Werkgeheugen </a:t>
                      </a:r>
                    </a:p>
                    <a:p>
                      <a:pPr marL="285750" indent="-285750">
                        <a:buFont typeface="Arial" charset="0"/>
                        <a:buChar char="•"/>
                      </a:pPr>
                      <a:r>
                        <a:rPr lang="nl-NL" baseline="0" dirty="0"/>
                        <a:t>Planning </a:t>
                      </a:r>
                    </a:p>
                    <a:p>
                      <a:pPr marL="285750" indent="-285750">
                        <a:buFont typeface="Arial" charset="0"/>
                        <a:buChar char="•"/>
                      </a:pPr>
                      <a:r>
                        <a:rPr lang="nl-NL" baseline="0" dirty="0"/>
                        <a:t>Regulatie </a:t>
                      </a:r>
                    </a:p>
                    <a:p>
                      <a:pPr marL="285750" indent="-285750">
                        <a:buFont typeface="Arial" charset="0"/>
                        <a:buChar char="•"/>
                      </a:pPr>
                      <a:r>
                        <a:rPr lang="nl-NL" baseline="0" dirty="0"/>
                        <a:t>Inhibitie </a:t>
                      </a:r>
                      <a:endParaRPr lang="nl-NL" dirty="0"/>
                    </a:p>
                  </a:txBody>
                  <a:tcPr/>
                </a:tc>
                <a:extLst>
                  <a:ext uri="{0D108BD9-81ED-4DB2-BD59-A6C34878D82A}">
                    <a16:rowId xmlns:a16="http://schemas.microsoft.com/office/drawing/2014/main" val="10001"/>
                  </a:ext>
                </a:extLst>
              </a:tr>
              <a:tr h="442649">
                <a:tc>
                  <a:txBody>
                    <a:bodyPr/>
                    <a:lstStyle/>
                    <a:p>
                      <a:r>
                        <a:rPr lang="nl-NL" dirty="0"/>
                        <a:t>Ingevuld door</a:t>
                      </a:r>
                    </a:p>
                  </a:txBody>
                  <a:tcPr/>
                </a:tc>
                <a:tc>
                  <a:txBody>
                    <a:bodyPr/>
                    <a:lstStyle/>
                    <a:p>
                      <a:r>
                        <a:rPr lang="nl-NL" dirty="0"/>
                        <a:t>Leerkracht</a:t>
                      </a:r>
                    </a:p>
                  </a:txBody>
                  <a:tcPr/>
                </a:tc>
                <a:extLst>
                  <a:ext uri="{0D108BD9-81ED-4DB2-BD59-A6C34878D82A}">
                    <a16:rowId xmlns:a16="http://schemas.microsoft.com/office/drawing/2014/main" val="10002"/>
                  </a:ext>
                </a:extLst>
              </a:tr>
              <a:tr h="442649">
                <a:tc>
                  <a:txBody>
                    <a:bodyPr/>
                    <a:lstStyle/>
                    <a:p>
                      <a:r>
                        <a:rPr lang="nl-NL" dirty="0"/>
                        <a:t>Geschikt voor</a:t>
                      </a:r>
                    </a:p>
                  </a:txBody>
                  <a:tcPr/>
                </a:tc>
                <a:tc>
                  <a:txBody>
                    <a:bodyPr/>
                    <a:lstStyle/>
                    <a:p>
                      <a:r>
                        <a:rPr lang="nl-NL" dirty="0"/>
                        <a:t>Alle groepen</a:t>
                      </a:r>
                    </a:p>
                  </a:txBody>
                  <a:tcPr/>
                </a:tc>
                <a:extLst>
                  <a:ext uri="{0D108BD9-81ED-4DB2-BD59-A6C34878D82A}">
                    <a16:rowId xmlns:a16="http://schemas.microsoft.com/office/drawing/2014/main" val="10003"/>
                  </a:ext>
                </a:extLst>
              </a:tr>
              <a:tr h="442649">
                <a:tc>
                  <a:txBody>
                    <a:bodyPr/>
                    <a:lstStyle/>
                    <a:p>
                      <a:r>
                        <a:rPr lang="nl-NL" dirty="0"/>
                        <a:t>Toeleiding</a:t>
                      </a:r>
                    </a:p>
                  </a:txBody>
                  <a:tcPr/>
                </a:tc>
                <a:tc>
                  <a:txBody>
                    <a:bodyPr/>
                    <a:lstStyle/>
                    <a:p>
                      <a:r>
                        <a:rPr lang="nl-NL" dirty="0"/>
                        <a:t>Beter Bij</a:t>
                      </a:r>
                      <a:r>
                        <a:rPr lang="nl-NL" baseline="0" dirty="0"/>
                        <a:t> de Les, Braingame Brian, Jungle Memory, </a:t>
                      </a:r>
                      <a:r>
                        <a:rPr lang="nl-NL" baseline="0" dirty="0" err="1"/>
                        <a:t>Cogmed</a:t>
                      </a:r>
                      <a:endParaRPr lang="nl-NL"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985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816" y="620688"/>
            <a:ext cx="7594600" cy="1143000"/>
          </a:xfrm>
        </p:spPr>
        <p:txBody>
          <a:bodyPr rtlCol="0">
            <a:noAutofit/>
          </a:bodyPr>
          <a:lstStyle/>
          <a:p>
            <a:pPr fontAlgn="auto">
              <a:spcAft>
                <a:spcPts val="0"/>
              </a:spcAft>
              <a:defRPr/>
            </a:pPr>
            <a:r>
              <a:rPr lang="nl-NL" sz="3600" dirty="0">
                <a:ea typeface="+mn-ea"/>
                <a:cs typeface="+mn-cs"/>
              </a:rPr>
              <a:t>SAF</a:t>
            </a:r>
            <a:br>
              <a:rPr lang="nl-NL" sz="3600" dirty="0">
                <a:ea typeface="+mn-ea"/>
                <a:cs typeface="+mn-cs"/>
              </a:rPr>
            </a:br>
            <a:r>
              <a:rPr lang="nl-NL" sz="3200" b="0" i="1" dirty="0">
                <a:ea typeface="+mn-ea"/>
                <a:cs typeface="+mn-cs"/>
              </a:rPr>
              <a:t>Schaal Adaptief Functioneren</a:t>
            </a:r>
          </a:p>
        </p:txBody>
      </p:sp>
      <p:sp>
        <p:nvSpPr>
          <p:cNvPr id="25604" name="Rectangle 3"/>
          <p:cNvSpPr>
            <a:spLocks noChangeArrowheads="1"/>
          </p:cNvSpPr>
          <p:nvPr/>
        </p:nvSpPr>
        <p:spPr bwMode="auto">
          <a:xfrm>
            <a:off x="6732588" y="2060575"/>
            <a:ext cx="1152525" cy="144463"/>
          </a:xfrm>
          <a:prstGeom prst="rect">
            <a:avLst/>
          </a:prstGeom>
          <a:solidFill>
            <a:schemeClr val="bg1"/>
          </a:solidFill>
          <a:ln w="9525">
            <a:noFill/>
            <a:miter lim="800000"/>
            <a:headEnd/>
            <a:tailEnd/>
          </a:ln>
        </p:spPr>
        <p:txBody>
          <a:bodyPr wrap="none" lIns="0" tIns="0" rIns="0" bIns="0" anchor="ctr"/>
          <a:lstStyle/>
          <a:p>
            <a:pPr>
              <a:buClr>
                <a:srgbClr val="FF0000"/>
              </a:buClr>
            </a:pPr>
            <a:endParaRPr lang="nl-NL">
              <a:solidFill>
                <a:srgbClr val="000000"/>
              </a:solidFill>
              <a:latin typeface="Corbel" pitchFamily="34" charset="0"/>
            </a:endParaRPr>
          </a:p>
        </p:txBody>
      </p:sp>
      <p:graphicFrame>
        <p:nvGraphicFramePr>
          <p:cNvPr id="7" name="Tabel 6"/>
          <p:cNvGraphicFramePr>
            <a:graphicFrameLocks noGrp="1"/>
          </p:cNvGraphicFramePr>
          <p:nvPr>
            <p:extLst/>
          </p:nvPr>
        </p:nvGraphicFramePr>
        <p:xfrm>
          <a:off x="1286223" y="2225651"/>
          <a:ext cx="6600056" cy="3106443"/>
        </p:xfrm>
        <a:graphic>
          <a:graphicData uri="http://schemas.openxmlformats.org/drawingml/2006/table">
            <a:tbl>
              <a:tblPr firstRow="1" bandRow="1">
                <a:tableStyleId>{3B4B98B0-60AC-42C2-AFA5-B58CD77FA1E5}</a:tableStyleId>
              </a:tblPr>
              <a:tblGrid>
                <a:gridCol w="3300028">
                  <a:extLst>
                    <a:ext uri="{9D8B030D-6E8A-4147-A177-3AD203B41FA5}">
                      <a16:colId xmlns:a16="http://schemas.microsoft.com/office/drawing/2014/main" val="20000"/>
                    </a:ext>
                  </a:extLst>
                </a:gridCol>
                <a:gridCol w="3300028">
                  <a:extLst>
                    <a:ext uri="{9D8B030D-6E8A-4147-A177-3AD203B41FA5}">
                      <a16:colId xmlns:a16="http://schemas.microsoft.com/office/drawing/2014/main" val="20001"/>
                    </a:ext>
                  </a:extLst>
                </a:gridCol>
              </a:tblGrid>
              <a:tr h="331440">
                <a:tc>
                  <a:txBody>
                    <a:bodyPr/>
                    <a:lstStyle/>
                    <a:p>
                      <a:r>
                        <a:rPr lang="nl-NL" b="0" dirty="0"/>
                        <a:t>Invullen bij </a:t>
                      </a:r>
                    </a:p>
                  </a:txBody>
                  <a:tcPr/>
                </a:tc>
                <a:tc>
                  <a:txBody>
                    <a:bodyPr/>
                    <a:lstStyle/>
                    <a:p>
                      <a:r>
                        <a:rPr lang="nl-NL" b="0" dirty="0"/>
                        <a:t>Moeilijk</a:t>
                      </a:r>
                      <a:r>
                        <a:rPr lang="nl-NL" b="0" baseline="0" dirty="0"/>
                        <a:t> leren en zwakke schoolresultaten. </a:t>
                      </a:r>
                    </a:p>
                    <a:p>
                      <a:endParaRPr lang="nl-NL" b="0" dirty="0"/>
                    </a:p>
                  </a:txBody>
                  <a:tcPr/>
                </a:tc>
                <a:extLst>
                  <a:ext uri="{0D108BD9-81ED-4DB2-BD59-A6C34878D82A}">
                    <a16:rowId xmlns:a16="http://schemas.microsoft.com/office/drawing/2014/main" val="10000"/>
                  </a:ext>
                </a:extLst>
              </a:tr>
              <a:tr h="864096">
                <a:tc>
                  <a:txBody>
                    <a:bodyPr/>
                    <a:lstStyle/>
                    <a:p>
                      <a:r>
                        <a:rPr lang="nl-NL" dirty="0"/>
                        <a:t>Meet</a:t>
                      </a:r>
                    </a:p>
                  </a:txBody>
                  <a:tcPr/>
                </a:tc>
                <a:tc>
                  <a:txBody>
                    <a:bodyPr/>
                    <a:lstStyle/>
                    <a:p>
                      <a:pPr marL="0" indent="0">
                        <a:buFont typeface="Arial" charset="0"/>
                        <a:buNone/>
                      </a:pPr>
                      <a:r>
                        <a:rPr lang="nl-NL" dirty="0"/>
                        <a:t>Kenmerken</a:t>
                      </a:r>
                      <a:r>
                        <a:rPr lang="nl-NL" baseline="0" dirty="0"/>
                        <a:t> van een licht verstandelijke beperking (LVB)</a:t>
                      </a:r>
                      <a:endParaRPr lang="nl-NL" dirty="0"/>
                    </a:p>
                  </a:txBody>
                  <a:tcPr/>
                </a:tc>
                <a:extLst>
                  <a:ext uri="{0D108BD9-81ED-4DB2-BD59-A6C34878D82A}">
                    <a16:rowId xmlns:a16="http://schemas.microsoft.com/office/drawing/2014/main" val="10001"/>
                  </a:ext>
                </a:extLst>
              </a:tr>
              <a:tr h="442649">
                <a:tc>
                  <a:txBody>
                    <a:bodyPr/>
                    <a:lstStyle/>
                    <a:p>
                      <a:r>
                        <a:rPr lang="nl-NL" dirty="0"/>
                        <a:t>Ingevuld door</a:t>
                      </a:r>
                    </a:p>
                  </a:txBody>
                  <a:tcPr/>
                </a:tc>
                <a:tc>
                  <a:txBody>
                    <a:bodyPr/>
                    <a:lstStyle/>
                    <a:p>
                      <a:r>
                        <a:rPr lang="nl-NL" dirty="0"/>
                        <a:t>Leerkracht</a:t>
                      </a:r>
                    </a:p>
                  </a:txBody>
                  <a:tcPr/>
                </a:tc>
                <a:extLst>
                  <a:ext uri="{0D108BD9-81ED-4DB2-BD59-A6C34878D82A}">
                    <a16:rowId xmlns:a16="http://schemas.microsoft.com/office/drawing/2014/main" val="10002"/>
                  </a:ext>
                </a:extLst>
              </a:tr>
              <a:tr h="442649">
                <a:tc>
                  <a:txBody>
                    <a:bodyPr/>
                    <a:lstStyle/>
                    <a:p>
                      <a:r>
                        <a:rPr lang="nl-NL" dirty="0"/>
                        <a:t>Geschikt voor</a:t>
                      </a:r>
                    </a:p>
                  </a:txBody>
                  <a:tcPr/>
                </a:tc>
                <a:tc>
                  <a:txBody>
                    <a:bodyPr/>
                    <a:lstStyle/>
                    <a:p>
                      <a:r>
                        <a:rPr lang="nl-NL" dirty="0"/>
                        <a:t>Groep</a:t>
                      </a:r>
                      <a:r>
                        <a:rPr lang="nl-NL" baseline="0" dirty="0"/>
                        <a:t> 5 t/m 8 </a:t>
                      </a:r>
                      <a:endParaRPr lang="nl-NL" dirty="0"/>
                    </a:p>
                  </a:txBody>
                  <a:tcPr/>
                </a:tc>
                <a:extLst>
                  <a:ext uri="{0D108BD9-81ED-4DB2-BD59-A6C34878D82A}">
                    <a16:rowId xmlns:a16="http://schemas.microsoft.com/office/drawing/2014/main" val="10003"/>
                  </a:ext>
                </a:extLst>
              </a:tr>
              <a:tr h="442649">
                <a:tc>
                  <a:txBody>
                    <a:bodyPr/>
                    <a:lstStyle/>
                    <a:p>
                      <a:r>
                        <a:rPr lang="nl-NL" dirty="0"/>
                        <a:t>Toeleiding</a:t>
                      </a:r>
                    </a:p>
                  </a:txBody>
                  <a:tcPr/>
                </a:tc>
                <a:tc>
                  <a:txBody>
                    <a:bodyPr/>
                    <a:lstStyle/>
                    <a:p>
                      <a:r>
                        <a:rPr lang="nl-NL" dirty="0"/>
                        <a:t>Sterkte-zwakte</a:t>
                      </a:r>
                      <a:r>
                        <a:rPr lang="nl-NL" baseline="0" dirty="0"/>
                        <a:t> onderzoek</a:t>
                      </a:r>
                      <a:endParaRPr lang="nl-NL"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447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9492" name="Group 4"/>
          <p:cNvGraphicFramePr>
            <a:graphicFrameLocks noGrp="1"/>
          </p:cNvGraphicFramePr>
          <p:nvPr>
            <p:extLst>
              <p:ext uri="{D42A27DB-BD31-4B8C-83A1-F6EECF244321}">
                <p14:modId xmlns:p14="http://schemas.microsoft.com/office/powerpoint/2010/main" val="331922489"/>
              </p:ext>
            </p:extLst>
          </p:nvPr>
        </p:nvGraphicFramePr>
        <p:xfrm>
          <a:off x="294791" y="3284984"/>
          <a:ext cx="1814998" cy="1204027"/>
        </p:xfrm>
        <a:graphic>
          <a:graphicData uri="http://schemas.openxmlformats.org/drawingml/2006/table">
            <a:tbl>
              <a:tblPr>
                <a:tableStyleId>{775DCB02-9BB8-47FD-8907-85C794F793BA}</a:tableStyleId>
              </a:tblPr>
              <a:tblGrid>
                <a:gridCol w="1814998">
                  <a:extLst>
                    <a:ext uri="{9D8B030D-6E8A-4147-A177-3AD203B41FA5}">
                      <a16:colId xmlns:a16="http://schemas.microsoft.com/office/drawing/2014/main" val="20000"/>
                    </a:ext>
                  </a:extLst>
                </a:gridCol>
              </a:tblGrid>
              <a:tr h="446882">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600" b="1" u="none" strike="noStrike" cap="none" normalizeH="0" baseline="0" dirty="0">
                          <a:ln>
                            <a:noFill/>
                          </a:ln>
                          <a:effectLst/>
                        </a:rPr>
                        <a:t>Signaleren</a:t>
                      </a:r>
                      <a:endParaRPr kumimoji="0" lang="nl-NL" sz="1600" b="1"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T="45642" marB="45642" horzOverflow="overflow">
                    <a:solidFill>
                      <a:schemeClr val="accent4"/>
                    </a:solidFill>
                  </a:tcPr>
                </a:tc>
                <a:extLst>
                  <a:ext uri="{0D108BD9-81ED-4DB2-BD59-A6C34878D82A}">
                    <a16:rowId xmlns:a16="http://schemas.microsoft.com/office/drawing/2014/main" val="10000"/>
                  </a:ext>
                </a:extLst>
              </a:tr>
              <a:tr h="446882">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300" u="none" strike="noStrike" cap="none" normalizeH="0" baseline="0" dirty="0">
                          <a:ln>
                            <a:noFill/>
                          </a:ln>
                          <a:effectLst/>
                        </a:rPr>
                        <a:t>Welbevinden (SDQ)</a:t>
                      </a:r>
                    </a:p>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300" u="none" strike="noStrike" cap="none" normalizeH="0" baseline="0" dirty="0">
                          <a:ln>
                            <a:noFill/>
                          </a:ln>
                          <a:effectLst/>
                        </a:rPr>
                        <a:t>Sociale veiligheid (VSV) </a:t>
                      </a:r>
                      <a:endParaRPr kumimoji="0" lang="nl-NL" sz="1300" b="0"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T="45642" marB="45642" horzOverflow="overflow"/>
                </a:tc>
                <a:extLst>
                  <a:ext uri="{0D108BD9-81ED-4DB2-BD59-A6C34878D82A}">
                    <a16:rowId xmlns:a16="http://schemas.microsoft.com/office/drawing/2014/main" val="10001"/>
                  </a:ext>
                </a:extLst>
              </a:tr>
            </a:tbl>
          </a:graphicData>
        </a:graphic>
      </p:graphicFrame>
      <p:graphicFrame>
        <p:nvGraphicFramePr>
          <p:cNvPr id="319500" name="Group 12"/>
          <p:cNvGraphicFramePr>
            <a:graphicFrameLocks noGrp="1"/>
          </p:cNvGraphicFramePr>
          <p:nvPr>
            <p:extLst>
              <p:ext uri="{D42A27DB-BD31-4B8C-83A1-F6EECF244321}">
                <p14:modId xmlns:p14="http://schemas.microsoft.com/office/powerpoint/2010/main" val="1809914680"/>
              </p:ext>
            </p:extLst>
          </p:nvPr>
        </p:nvGraphicFramePr>
        <p:xfrm>
          <a:off x="2483768" y="3284984"/>
          <a:ext cx="1948401" cy="896803"/>
        </p:xfrm>
        <a:graphic>
          <a:graphicData uri="http://schemas.openxmlformats.org/drawingml/2006/table">
            <a:tbl>
              <a:tblPr>
                <a:tableStyleId>{775DCB02-9BB8-47FD-8907-85C794F793BA}</a:tableStyleId>
              </a:tblPr>
              <a:tblGrid>
                <a:gridCol w="1948401">
                  <a:extLst>
                    <a:ext uri="{9D8B030D-6E8A-4147-A177-3AD203B41FA5}">
                      <a16:colId xmlns:a16="http://schemas.microsoft.com/office/drawing/2014/main" val="20000"/>
                    </a:ext>
                  </a:extLst>
                </a:gridCol>
              </a:tblGrid>
              <a:tr h="408568">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600" b="1" u="none" strike="noStrike" kern="1200" cap="none" normalizeH="0" baseline="0" dirty="0">
                          <a:ln>
                            <a:noFill/>
                          </a:ln>
                          <a:effectLst/>
                        </a:rPr>
                        <a:t>Beoordelen</a:t>
                      </a:r>
                      <a:endParaRPr kumimoji="0" lang="nl-NL" sz="1600" b="1" i="0" u="none" strike="noStrike" kern="1200" cap="none" normalizeH="0" baseline="0" dirty="0">
                        <a:ln>
                          <a:noFill/>
                        </a:ln>
                        <a:solidFill>
                          <a:schemeClr val="accent1">
                            <a:lumMod val="50000"/>
                          </a:schemeClr>
                        </a:solidFill>
                        <a:effectLst/>
                        <a:latin typeface="Calibri" pitchFamily="34" charset="0"/>
                        <a:ea typeface="+mn-ea"/>
                        <a:cs typeface="Calibri" pitchFamily="34" charset="0"/>
                      </a:endParaRPr>
                    </a:p>
                  </a:txBody>
                  <a:tcPr marT="45657" marB="45657" horzOverflow="overflow">
                    <a:solidFill>
                      <a:schemeClr val="accent4"/>
                    </a:solidFill>
                  </a:tcPr>
                </a:tc>
                <a:extLst>
                  <a:ext uri="{0D108BD9-81ED-4DB2-BD59-A6C34878D82A}">
                    <a16:rowId xmlns:a16="http://schemas.microsoft.com/office/drawing/2014/main" val="10000"/>
                  </a:ext>
                </a:extLst>
              </a:tr>
              <a:tr h="485195">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400" u="none" strike="noStrike" cap="none" normalizeH="0" baseline="0" dirty="0">
                          <a:ln>
                            <a:noFill/>
                          </a:ln>
                          <a:effectLst/>
                        </a:rPr>
                        <a:t>Leerkracht-IB-OKT/JGZ</a:t>
                      </a:r>
                      <a:endParaRPr kumimoji="0" lang="nl-NL" sz="1400" b="0"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T="45657" marB="45657" horzOverflow="overflow"/>
                </a:tc>
                <a:extLst>
                  <a:ext uri="{0D108BD9-81ED-4DB2-BD59-A6C34878D82A}">
                    <a16:rowId xmlns:a16="http://schemas.microsoft.com/office/drawing/2014/main" val="10001"/>
                  </a:ext>
                </a:extLst>
              </a:tr>
            </a:tbl>
          </a:graphicData>
        </a:graphic>
      </p:graphicFrame>
      <p:graphicFrame>
        <p:nvGraphicFramePr>
          <p:cNvPr id="319508" name="Group 20"/>
          <p:cNvGraphicFramePr>
            <a:graphicFrameLocks noGrp="1"/>
          </p:cNvGraphicFramePr>
          <p:nvPr>
            <p:extLst>
              <p:ext uri="{D42A27DB-BD31-4B8C-83A1-F6EECF244321}">
                <p14:modId xmlns:p14="http://schemas.microsoft.com/office/powerpoint/2010/main" val="3751239523"/>
              </p:ext>
            </p:extLst>
          </p:nvPr>
        </p:nvGraphicFramePr>
        <p:xfrm>
          <a:off x="4820108" y="3284984"/>
          <a:ext cx="2089150" cy="893764"/>
        </p:xfrm>
        <a:graphic>
          <a:graphicData uri="http://schemas.openxmlformats.org/drawingml/2006/table">
            <a:tbl>
              <a:tblPr>
                <a:tableStyleId>{775DCB02-9BB8-47FD-8907-85C794F793BA}</a:tableStyleId>
              </a:tblPr>
              <a:tblGrid>
                <a:gridCol w="2089150">
                  <a:extLst>
                    <a:ext uri="{9D8B030D-6E8A-4147-A177-3AD203B41FA5}">
                      <a16:colId xmlns:a16="http://schemas.microsoft.com/office/drawing/2014/main" val="20000"/>
                    </a:ext>
                  </a:extLst>
                </a:gridCol>
              </a:tblGrid>
              <a:tr h="446882">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600" b="1" u="none" strike="noStrike" cap="none" normalizeH="0" baseline="0" dirty="0" err="1">
                          <a:ln>
                            <a:noFill/>
                          </a:ln>
                          <a:effectLst/>
                        </a:rPr>
                        <a:t>Toeleiden</a:t>
                      </a:r>
                      <a:endParaRPr kumimoji="0" lang="nl-NL" sz="1600" b="1" i="0" u="none" strike="noStrike" cap="none" normalizeH="0" baseline="0" dirty="0">
                        <a:ln>
                          <a:noFill/>
                        </a:ln>
                        <a:solidFill>
                          <a:schemeClr val="tx1"/>
                        </a:solidFill>
                        <a:effectLst/>
                        <a:latin typeface="Calibri" pitchFamily="34" charset="0"/>
                        <a:cs typeface="Calibri" pitchFamily="34" charset="0"/>
                      </a:endParaRPr>
                    </a:p>
                  </a:txBody>
                  <a:tcPr marT="45642" marB="45642" horzOverflow="overflow">
                    <a:solidFill>
                      <a:schemeClr val="accent4"/>
                    </a:solidFill>
                  </a:tcPr>
                </a:tc>
                <a:extLst>
                  <a:ext uri="{0D108BD9-81ED-4DB2-BD59-A6C34878D82A}">
                    <a16:rowId xmlns:a16="http://schemas.microsoft.com/office/drawing/2014/main" val="10000"/>
                  </a:ext>
                </a:extLst>
              </a:tr>
              <a:tr h="446882">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400" u="none" strike="noStrike" cap="none" normalizeH="0" baseline="0" dirty="0">
                          <a:ln>
                            <a:noFill/>
                          </a:ln>
                          <a:effectLst/>
                        </a:rPr>
                        <a:t>Jeugdpreventiewijzer</a:t>
                      </a:r>
                      <a:endParaRPr kumimoji="0" lang="nl-NL" sz="1400" b="0"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T="45642" marB="45642" horzOverflow="overflow"/>
                </a:tc>
                <a:extLst>
                  <a:ext uri="{0D108BD9-81ED-4DB2-BD59-A6C34878D82A}">
                    <a16:rowId xmlns:a16="http://schemas.microsoft.com/office/drawing/2014/main" val="10001"/>
                  </a:ext>
                </a:extLst>
              </a:tr>
            </a:tbl>
          </a:graphicData>
        </a:graphic>
      </p:graphicFrame>
      <p:graphicFrame>
        <p:nvGraphicFramePr>
          <p:cNvPr id="319516" name="Group 28"/>
          <p:cNvGraphicFramePr>
            <a:graphicFrameLocks noGrp="1"/>
          </p:cNvGraphicFramePr>
          <p:nvPr>
            <p:extLst>
              <p:ext uri="{D42A27DB-BD31-4B8C-83A1-F6EECF244321}">
                <p14:modId xmlns:p14="http://schemas.microsoft.com/office/powerpoint/2010/main" val="712143780"/>
              </p:ext>
            </p:extLst>
          </p:nvPr>
        </p:nvGraphicFramePr>
        <p:xfrm>
          <a:off x="7308304" y="3284984"/>
          <a:ext cx="1728192" cy="1654981"/>
        </p:xfrm>
        <a:graphic>
          <a:graphicData uri="http://schemas.openxmlformats.org/drawingml/2006/table">
            <a:tbl>
              <a:tblPr>
                <a:tableStyleId>{775DCB02-9BB8-47FD-8907-85C794F793BA}</a:tableStyleId>
              </a:tblPr>
              <a:tblGrid>
                <a:gridCol w="1728192">
                  <a:extLst>
                    <a:ext uri="{9D8B030D-6E8A-4147-A177-3AD203B41FA5}">
                      <a16:colId xmlns:a16="http://schemas.microsoft.com/office/drawing/2014/main" val="20000"/>
                    </a:ext>
                  </a:extLst>
                </a:gridCol>
              </a:tblGrid>
              <a:tr h="447146">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600" b="1" u="none" strike="noStrike" cap="none" normalizeH="0" baseline="0" dirty="0">
                          <a:ln>
                            <a:noFill/>
                          </a:ln>
                          <a:effectLst/>
                        </a:rPr>
                        <a:t>Interveniëren</a:t>
                      </a:r>
                      <a:endParaRPr kumimoji="0" lang="nl-NL" sz="1600" b="1"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T="45731" marB="45731" horzOverflow="overflow">
                    <a:solidFill>
                      <a:schemeClr val="accent4"/>
                    </a:solidFill>
                  </a:tcPr>
                </a:tc>
                <a:extLst>
                  <a:ext uri="{0D108BD9-81ED-4DB2-BD59-A6C34878D82A}">
                    <a16:rowId xmlns:a16="http://schemas.microsoft.com/office/drawing/2014/main" val="10000"/>
                  </a:ext>
                </a:extLst>
              </a:tr>
              <a:tr h="447146">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400" b="0" i="0" u="none" strike="noStrike" cap="none" normalizeH="0" baseline="0" dirty="0">
                          <a:ln>
                            <a:noFill/>
                          </a:ln>
                          <a:solidFill>
                            <a:schemeClr val="tx1"/>
                          </a:solidFill>
                          <a:effectLst/>
                          <a:latin typeface="Calibri" pitchFamily="34" charset="0"/>
                          <a:cs typeface="Calibri" pitchFamily="34" charset="0"/>
                        </a:rPr>
                        <a:t>OKT/JGZ</a:t>
                      </a:r>
                    </a:p>
                  </a:txBody>
                  <a:tcPr marT="45731" marB="45731" horzOverflow="overflow"/>
                </a:tc>
                <a:extLst>
                  <a:ext uri="{0D108BD9-81ED-4DB2-BD59-A6C34878D82A}">
                    <a16:rowId xmlns:a16="http://schemas.microsoft.com/office/drawing/2014/main" val="10001"/>
                  </a:ext>
                </a:extLst>
              </a:tr>
              <a:tr h="561478">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400" u="none" strike="noStrike" cap="none" normalizeH="0" baseline="0" dirty="0">
                          <a:ln>
                            <a:noFill/>
                          </a:ln>
                          <a:effectLst/>
                        </a:rPr>
                        <a:t>Gespecialiseerde voorzieningen </a:t>
                      </a:r>
                      <a:endParaRPr kumimoji="0" lang="nl-NL" sz="1400" b="0"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T="45731" marB="45731" horzOverflow="overflow"/>
                </a:tc>
                <a:extLst>
                  <a:ext uri="{0D108BD9-81ED-4DB2-BD59-A6C34878D82A}">
                    <a16:rowId xmlns:a16="http://schemas.microsoft.com/office/drawing/2014/main" val="10002"/>
                  </a:ext>
                </a:extLst>
              </a:tr>
            </a:tbl>
          </a:graphicData>
        </a:graphic>
      </p:graphicFrame>
      <p:graphicFrame>
        <p:nvGraphicFramePr>
          <p:cNvPr id="319526" name="Group 38"/>
          <p:cNvGraphicFramePr>
            <a:graphicFrameLocks noGrp="1"/>
          </p:cNvGraphicFramePr>
          <p:nvPr>
            <p:extLst>
              <p:ext uri="{D42A27DB-BD31-4B8C-83A1-F6EECF244321}">
                <p14:modId xmlns:p14="http://schemas.microsoft.com/office/powerpoint/2010/main" val="4120520995"/>
              </p:ext>
            </p:extLst>
          </p:nvPr>
        </p:nvGraphicFramePr>
        <p:xfrm>
          <a:off x="348439" y="4941168"/>
          <a:ext cx="3139413" cy="1776702"/>
        </p:xfrm>
        <a:graphic>
          <a:graphicData uri="http://schemas.openxmlformats.org/drawingml/2006/table">
            <a:tbl>
              <a:tblPr>
                <a:tableStyleId>{775DCB02-9BB8-47FD-8907-85C794F793BA}</a:tableStyleId>
              </a:tblPr>
              <a:tblGrid>
                <a:gridCol w="3139413">
                  <a:extLst>
                    <a:ext uri="{9D8B030D-6E8A-4147-A177-3AD203B41FA5}">
                      <a16:colId xmlns:a16="http://schemas.microsoft.com/office/drawing/2014/main" val="20000"/>
                    </a:ext>
                  </a:extLst>
                </a:gridCol>
              </a:tblGrid>
              <a:tr h="527583">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600" b="1" u="none" strike="noStrike" cap="none" normalizeH="0" baseline="0" dirty="0">
                          <a:ln>
                            <a:noFill/>
                          </a:ln>
                          <a:effectLst/>
                        </a:rPr>
                        <a:t>Aanvullende vragenlijsten</a:t>
                      </a:r>
                      <a:endParaRPr kumimoji="0" lang="nl-NL" sz="1600" b="1"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L="91441" marR="91441" marT="45630" marB="45630" horzOverflow="overflow">
                    <a:solidFill>
                      <a:schemeClr val="accent4"/>
                    </a:solidFill>
                  </a:tcPr>
                </a:tc>
                <a:extLst>
                  <a:ext uri="{0D108BD9-81ED-4DB2-BD59-A6C34878D82A}">
                    <a16:rowId xmlns:a16="http://schemas.microsoft.com/office/drawing/2014/main" val="10000"/>
                  </a:ext>
                </a:extLst>
              </a:tr>
              <a:tr h="1158342">
                <a:tc>
                  <a:txBody>
                    <a:bodyPr/>
                    <a:lstStyle/>
                    <a:p>
                      <a:pPr marL="0" marR="0" lvl="0" indent="0" algn="l" defTabSz="914400" rtl="0" eaLnBrk="0" fontAlgn="base" latinLnBrk="0" hangingPunct="0">
                        <a:lnSpc>
                          <a:spcPts val="2200"/>
                        </a:lnSpc>
                        <a:spcBef>
                          <a:spcPct val="0"/>
                        </a:spcBef>
                        <a:spcAft>
                          <a:spcPct val="0"/>
                        </a:spcAft>
                        <a:buClr>
                          <a:schemeClr val="tx2"/>
                        </a:buClr>
                        <a:buSzTx/>
                        <a:buFont typeface="Wingdings" pitchFamily="2" charset="2"/>
                        <a:buNone/>
                        <a:tabLst/>
                      </a:pPr>
                      <a:r>
                        <a:rPr kumimoji="0" lang="nl-NL" sz="1200" u="none" strike="noStrike" cap="none" normalizeH="0" baseline="0" dirty="0">
                          <a:ln>
                            <a:noFill/>
                          </a:ln>
                          <a:effectLst/>
                        </a:rPr>
                        <a:t>Gedragsproblemen (ABSQ)</a:t>
                      </a:r>
                    </a:p>
                    <a:p>
                      <a:pPr marL="0" marR="0" lvl="0" indent="0" algn="l" defTabSz="914400" rtl="0" eaLnBrk="0" fontAlgn="base" latinLnBrk="0" hangingPunct="0">
                        <a:lnSpc>
                          <a:spcPts val="2400"/>
                        </a:lnSpc>
                        <a:spcBef>
                          <a:spcPct val="0"/>
                        </a:spcBef>
                        <a:spcAft>
                          <a:spcPct val="0"/>
                        </a:spcAft>
                        <a:buClr>
                          <a:schemeClr val="tx2"/>
                        </a:buClr>
                        <a:buSzTx/>
                        <a:buFont typeface="Wingdings" pitchFamily="2" charset="2"/>
                        <a:buNone/>
                        <a:tabLst/>
                        <a:defRPr/>
                      </a:pPr>
                      <a:r>
                        <a:rPr kumimoji="0" lang="nl-NL" sz="1200" u="none" strike="noStrike" cap="none" normalizeH="0" baseline="0" dirty="0">
                          <a:ln>
                            <a:noFill/>
                          </a:ln>
                          <a:effectLst/>
                        </a:rPr>
                        <a:t>Emotionele problemen (RCADS)</a:t>
                      </a:r>
                    </a:p>
                    <a:p>
                      <a:pPr marL="0" marR="0" lvl="0" indent="0" algn="l" defTabSz="914400" rtl="0" eaLnBrk="0" fontAlgn="base" latinLnBrk="0" hangingPunct="0">
                        <a:lnSpc>
                          <a:spcPts val="2400"/>
                        </a:lnSpc>
                        <a:spcBef>
                          <a:spcPct val="0"/>
                        </a:spcBef>
                        <a:spcAft>
                          <a:spcPct val="0"/>
                        </a:spcAft>
                        <a:buClr>
                          <a:schemeClr val="tx2"/>
                        </a:buClr>
                        <a:buSzTx/>
                        <a:buFont typeface="Wingdings" pitchFamily="2" charset="2"/>
                        <a:buNone/>
                        <a:tabLst/>
                      </a:pPr>
                      <a:r>
                        <a:rPr kumimoji="0" lang="nl-NL" sz="1200" u="none" strike="noStrike" cap="none" normalizeH="0" baseline="0" dirty="0">
                          <a:ln>
                            <a:noFill/>
                          </a:ln>
                          <a:effectLst/>
                        </a:rPr>
                        <a:t>Executieve functies (CHEXI)</a:t>
                      </a:r>
                    </a:p>
                    <a:p>
                      <a:pPr marL="0" marR="0" lvl="0" indent="0" algn="l" defTabSz="914400" rtl="0" eaLnBrk="0" fontAlgn="base" latinLnBrk="0" hangingPunct="0">
                        <a:lnSpc>
                          <a:spcPts val="2400"/>
                        </a:lnSpc>
                        <a:spcBef>
                          <a:spcPct val="0"/>
                        </a:spcBef>
                        <a:spcAft>
                          <a:spcPct val="0"/>
                        </a:spcAft>
                        <a:buClr>
                          <a:schemeClr val="tx2"/>
                        </a:buClr>
                        <a:buSzTx/>
                        <a:buFont typeface="Wingdings" pitchFamily="2" charset="2"/>
                        <a:buNone/>
                        <a:tabLst/>
                      </a:pPr>
                      <a:r>
                        <a:rPr kumimoji="0" lang="nl-NL" sz="1200" u="none" strike="noStrike" cap="none" normalizeH="0" baseline="0" dirty="0">
                          <a:ln>
                            <a:noFill/>
                          </a:ln>
                          <a:effectLst/>
                        </a:rPr>
                        <a:t>Sociaal aanpassingsvermogen (SAF)</a:t>
                      </a:r>
                      <a:endParaRPr kumimoji="0" lang="nl-NL" sz="1200" b="0"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L="91441" marR="91441" marT="45630" marB="45630" horzOverflow="overflow"/>
                </a:tc>
                <a:extLst>
                  <a:ext uri="{0D108BD9-81ED-4DB2-BD59-A6C34878D82A}">
                    <a16:rowId xmlns:a16="http://schemas.microsoft.com/office/drawing/2014/main" val="10001"/>
                  </a:ext>
                </a:extLst>
              </a:tr>
            </a:tbl>
          </a:graphicData>
        </a:graphic>
      </p:graphicFrame>
      <p:sp>
        <p:nvSpPr>
          <p:cNvPr id="9261" name="AutoShape 46"/>
          <p:cNvSpPr>
            <a:spLocks noChangeArrowheads="1"/>
          </p:cNvSpPr>
          <p:nvPr/>
        </p:nvSpPr>
        <p:spPr bwMode="auto">
          <a:xfrm>
            <a:off x="2148305" y="3851275"/>
            <a:ext cx="287337" cy="288925"/>
          </a:xfrm>
          <a:prstGeom prst="homePlate">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buClr>
                <a:srgbClr val="FF0000"/>
              </a:buClr>
              <a:defRPr/>
            </a:pPr>
            <a:endParaRPr lang="nl-NL">
              <a:solidFill>
                <a:srgbClr val="000000"/>
              </a:solidFill>
            </a:endParaRPr>
          </a:p>
        </p:txBody>
      </p:sp>
      <p:sp>
        <p:nvSpPr>
          <p:cNvPr id="9262" name="AutoShape 47"/>
          <p:cNvSpPr>
            <a:spLocks noChangeArrowheads="1"/>
          </p:cNvSpPr>
          <p:nvPr/>
        </p:nvSpPr>
        <p:spPr bwMode="auto">
          <a:xfrm>
            <a:off x="4476110" y="3851275"/>
            <a:ext cx="287338" cy="288925"/>
          </a:xfrm>
          <a:prstGeom prst="homePlate">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buClr>
                <a:srgbClr val="FF0000"/>
              </a:buClr>
              <a:defRPr/>
            </a:pPr>
            <a:endParaRPr lang="nl-NL">
              <a:solidFill>
                <a:srgbClr val="000000"/>
              </a:solidFill>
            </a:endParaRPr>
          </a:p>
        </p:txBody>
      </p:sp>
      <p:sp>
        <p:nvSpPr>
          <p:cNvPr id="9263" name="AutoShape 48"/>
          <p:cNvSpPr>
            <a:spLocks noChangeArrowheads="1"/>
          </p:cNvSpPr>
          <p:nvPr/>
        </p:nvSpPr>
        <p:spPr bwMode="auto">
          <a:xfrm>
            <a:off x="6948264" y="3849688"/>
            <a:ext cx="287338" cy="288925"/>
          </a:xfrm>
          <a:prstGeom prst="homePlate">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buClr>
                <a:srgbClr val="FF0000"/>
              </a:buClr>
              <a:defRPr/>
            </a:pPr>
            <a:endParaRPr lang="nl-NL">
              <a:solidFill>
                <a:srgbClr val="000000"/>
              </a:solidFill>
            </a:endParaRPr>
          </a:p>
        </p:txBody>
      </p:sp>
      <p:sp>
        <p:nvSpPr>
          <p:cNvPr id="6191" name="Rectangle 50"/>
          <p:cNvSpPr>
            <a:spLocks noChangeArrowheads="1"/>
          </p:cNvSpPr>
          <p:nvPr/>
        </p:nvSpPr>
        <p:spPr bwMode="auto">
          <a:xfrm>
            <a:off x="0" y="1631950"/>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buClr>
                <a:srgbClr val="FF0000"/>
              </a:buClr>
            </a:pPr>
            <a:endParaRPr lang="nl-NL" altLang="nl-NL">
              <a:solidFill>
                <a:srgbClr val="000000"/>
              </a:solidFill>
            </a:endParaRPr>
          </a:p>
        </p:txBody>
      </p:sp>
      <p:sp>
        <p:nvSpPr>
          <p:cNvPr id="6192" name="Rectangle 51"/>
          <p:cNvSpPr>
            <a:spLocks noChangeArrowheads="1"/>
          </p:cNvSpPr>
          <p:nvPr/>
        </p:nvSpPr>
        <p:spPr bwMode="auto">
          <a:xfrm>
            <a:off x="5940425" y="90805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buClr>
                <a:srgbClr val="FF0000"/>
              </a:buClr>
            </a:pPr>
            <a:endParaRPr lang="nl-NL" altLang="nl-NL">
              <a:solidFill>
                <a:srgbClr val="000000"/>
              </a:solidFill>
            </a:endParaRPr>
          </a:p>
        </p:txBody>
      </p:sp>
      <p:sp>
        <p:nvSpPr>
          <p:cNvPr id="6194" name="Titel 1"/>
          <p:cNvSpPr>
            <a:spLocks noGrp="1"/>
          </p:cNvSpPr>
          <p:nvPr>
            <p:ph type="title"/>
          </p:nvPr>
        </p:nvSpPr>
        <p:spPr>
          <a:xfrm>
            <a:off x="2455863" y="260350"/>
            <a:ext cx="4637087" cy="750888"/>
          </a:xfrm>
        </p:spPr>
        <p:txBody>
          <a:bodyPr/>
          <a:lstStyle/>
          <a:p>
            <a:r>
              <a:rPr lang="nl-NL" altLang="nl-NL" dirty="0">
                <a:solidFill>
                  <a:schemeClr val="bg1"/>
                </a:solidFill>
                <a:latin typeface="Calibri" pitchFamily="34" charset="0"/>
              </a:rPr>
              <a:t>Hart en Ziel Ketenaanpak</a:t>
            </a:r>
          </a:p>
        </p:txBody>
      </p:sp>
      <p:cxnSp>
        <p:nvCxnSpPr>
          <p:cNvPr id="6195" name="Gebogen verbindingslijn 3"/>
          <p:cNvCxnSpPr>
            <a:cxnSpLocks noChangeShapeType="1"/>
          </p:cNvCxnSpPr>
          <p:nvPr/>
        </p:nvCxnSpPr>
        <p:spPr bwMode="auto">
          <a:xfrm rot="10800000" flipV="1">
            <a:off x="6140450" y="6070600"/>
            <a:ext cx="2232025" cy="128588"/>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6" name="PIJL-OMLAAG 1"/>
          <p:cNvSpPr>
            <a:spLocks noChangeArrowheads="1"/>
          </p:cNvSpPr>
          <p:nvPr/>
        </p:nvSpPr>
        <p:spPr bwMode="auto">
          <a:xfrm>
            <a:off x="7993063" y="5219700"/>
            <a:ext cx="46037" cy="1008063"/>
          </a:xfrm>
          <a:prstGeom prst="downArrow">
            <a:avLst>
              <a:gd name="adj1" fmla="val 50000"/>
              <a:gd name="adj2" fmla="val 4967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0663" indent="-220663"/>
            <a:endParaRPr lang="nl-NL" altLang="nl-NL"/>
          </a:p>
        </p:txBody>
      </p:sp>
      <p:sp>
        <p:nvSpPr>
          <p:cNvPr id="6197" name="Afgeronde rechthoek 2"/>
          <p:cNvSpPr>
            <a:spLocks noChangeArrowheads="1"/>
          </p:cNvSpPr>
          <p:nvPr/>
        </p:nvSpPr>
        <p:spPr bwMode="auto">
          <a:xfrm>
            <a:off x="8388350" y="4581525"/>
            <a:ext cx="914400" cy="914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0663" indent="-220663"/>
            <a:endParaRPr lang="nl-NL" altLang="nl-NL"/>
          </a:p>
        </p:txBody>
      </p:sp>
      <p:sp>
        <p:nvSpPr>
          <p:cNvPr id="6198" name="Rechthoek 7"/>
          <p:cNvSpPr>
            <a:spLocks noChangeArrowheads="1"/>
          </p:cNvSpPr>
          <p:nvPr/>
        </p:nvSpPr>
        <p:spPr bwMode="auto">
          <a:xfrm>
            <a:off x="3995738" y="5722938"/>
            <a:ext cx="43180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0663" indent="-220663"/>
            <a:endParaRPr lang="nl-NL" altLang="nl-NL"/>
          </a:p>
        </p:txBody>
      </p:sp>
      <p:graphicFrame>
        <p:nvGraphicFramePr>
          <p:cNvPr id="37" name="Group 20"/>
          <p:cNvGraphicFramePr>
            <a:graphicFrameLocks noGrp="1"/>
          </p:cNvGraphicFramePr>
          <p:nvPr>
            <p:extLst>
              <p:ext uri="{D42A27DB-BD31-4B8C-83A1-F6EECF244321}">
                <p14:modId xmlns:p14="http://schemas.microsoft.com/office/powerpoint/2010/main" val="3747051716"/>
              </p:ext>
            </p:extLst>
          </p:nvPr>
        </p:nvGraphicFramePr>
        <p:xfrm>
          <a:off x="2627313" y="2132856"/>
          <a:ext cx="1800225" cy="893762"/>
        </p:xfrm>
        <a:graphic>
          <a:graphicData uri="http://schemas.openxmlformats.org/drawingml/2006/table">
            <a:tbl>
              <a:tblPr>
                <a:tableStyleId>{775DCB02-9BB8-47FD-8907-85C794F793BA}</a:tableStyleId>
              </a:tblPr>
              <a:tblGrid>
                <a:gridCol w="1800225">
                  <a:extLst>
                    <a:ext uri="{9D8B030D-6E8A-4147-A177-3AD203B41FA5}">
                      <a16:colId xmlns:a16="http://schemas.microsoft.com/office/drawing/2014/main" val="20000"/>
                    </a:ext>
                  </a:extLst>
                </a:gridCol>
              </a:tblGrid>
              <a:tr h="446881">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600" b="1" u="none" strike="noStrike" cap="none" normalizeH="0" baseline="0" dirty="0">
                          <a:ln>
                            <a:noFill/>
                          </a:ln>
                          <a:effectLst/>
                        </a:rPr>
                        <a:t>Handelen</a:t>
                      </a:r>
                      <a:endParaRPr kumimoji="0" lang="nl-NL" sz="1600" b="1"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L="91441" marR="91441" marT="45642" marB="45642" horzOverflow="overflow">
                    <a:solidFill>
                      <a:schemeClr val="accent4"/>
                    </a:solidFill>
                  </a:tcPr>
                </a:tc>
                <a:extLst>
                  <a:ext uri="{0D108BD9-81ED-4DB2-BD59-A6C34878D82A}">
                    <a16:rowId xmlns:a16="http://schemas.microsoft.com/office/drawing/2014/main" val="10000"/>
                  </a:ext>
                </a:extLst>
              </a:tr>
              <a:tr h="446881">
                <a:tc>
                  <a:txBody>
                    <a:bodyPr/>
                    <a:lstStyle/>
                    <a:p>
                      <a:pPr marL="0" marR="0" lvl="0" indent="0" algn="l" defTabSz="914400" rtl="0" eaLnBrk="0" fontAlgn="base" latinLnBrk="0" hangingPunct="0">
                        <a:lnSpc>
                          <a:spcPts val="2800"/>
                        </a:lnSpc>
                        <a:spcBef>
                          <a:spcPct val="0"/>
                        </a:spcBef>
                        <a:spcAft>
                          <a:spcPct val="0"/>
                        </a:spcAft>
                        <a:buClr>
                          <a:schemeClr val="tx2"/>
                        </a:buClr>
                        <a:buSzTx/>
                        <a:buFont typeface="Wingdings" pitchFamily="2" charset="2"/>
                        <a:buNone/>
                        <a:tabLst/>
                      </a:pPr>
                      <a:r>
                        <a:rPr kumimoji="0" lang="nl-NL" sz="1400" u="none" strike="noStrike" cap="none" normalizeH="0" baseline="0" dirty="0">
                          <a:ln>
                            <a:noFill/>
                          </a:ln>
                          <a:effectLst/>
                        </a:rPr>
                        <a:t>Aanpak in de klas</a:t>
                      </a:r>
                      <a:endParaRPr kumimoji="0" lang="nl-NL" sz="1400" b="0" i="0" u="none" strike="noStrike" cap="none" normalizeH="0" baseline="0" dirty="0">
                        <a:ln>
                          <a:noFill/>
                        </a:ln>
                        <a:solidFill>
                          <a:schemeClr val="accent1">
                            <a:lumMod val="50000"/>
                          </a:schemeClr>
                        </a:solidFill>
                        <a:effectLst/>
                        <a:latin typeface="Calibri" pitchFamily="34" charset="0"/>
                        <a:cs typeface="Calibri" pitchFamily="34" charset="0"/>
                      </a:endParaRPr>
                    </a:p>
                  </a:txBody>
                  <a:tcPr marL="91441" marR="91441" marT="45642" marB="45642" horzOverflow="overflow"/>
                </a:tc>
                <a:extLst>
                  <a:ext uri="{0D108BD9-81ED-4DB2-BD59-A6C34878D82A}">
                    <a16:rowId xmlns:a16="http://schemas.microsoft.com/office/drawing/2014/main" val="10001"/>
                  </a:ext>
                </a:extLst>
              </a:tr>
            </a:tbl>
          </a:graphicData>
        </a:graphic>
      </p:graphicFrame>
      <p:sp>
        <p:nvSpPr>
          <p:cNvPr id="2" name="U-vormige pijl 1"/>
          <p:cNvSpPr/>
          <p:nvPr/>
        </p:nvSpPr>
        <p:spPr bwMode="auto">
          <a:xfrm flipH="1">
            <a:off x="-6517232" y="1721757"/>
            <a:ext cx="5616576" cy="2027237"/>
          </a:xfrm>
          <a:prstGeom prst="utur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0663" indent="-220663">
              <a:defRPr/>
            </a:pPr>
            <a:endParaRPr lang="nl-NL"/>
          </a:p>
        </p:txBody>
      </p:sp>
      <p:cxnSp>
        <p:nvCxnSpPr>
          <p:cNvPr id="38" name="Rechte verbindingslijn met pijl 37"/>
          <p:cNvCxnSpPr>
            <a:cxnSpLocks/>
            <a:stCxn id="319492" idx="2"/>
          </p:cNvCxnSpPr>
          <p:nvPr/>
        </p:nvCxnSpPr>
        <p:spPr>
          <a:xfrm>
            <a:off x="1202290" y="4489011"/>
            <a:ext cx="4943" cy="4509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Rechte verbindingslijn met pijl 38"/>
          <p:cNvCxnSpPr/>
          <p:nvPr/>
        </p:nvCxnSpPr>
        <p:spPr>
          <a:xfrm flipV="1">
            <a:off x="3728553" y="3026794"/>
            <a:ext cx="4396" cy="258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0" name="Rechte verbindingslijn 39"/>
          <p:cNvCxnSpPr/>
          <p:nvPr/>
        </p:nvCxnSpPr>
        <p:spPr>
          <a:xfrm>
            <a:off x="3488600" y="6134894"/>
            <a:ext cx="2473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Rechte verbindingslijn met pijl 40"/>
          <p:cNvCxnSpPr>
            <a:cxnSpLocks/>
          </p:cNvCxnSpPr>
          <p:nvPr/>
        </p:nvCxnSpPr>
        <p:spPr>
          <a:xfrm flipV="1">
            <a:off x="3728553" y="4178748"/>
            <a:ext cx="7399" cy="19561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Rechte verbindingslijn 41"/>
          <p:cNvCxnSpPr/>
          <p:nvPr/>
        </p:nvCxnSpPr>
        <p:spPr>
          <a:xfrm>
            <a:off x="1207233" y="2868613"/>
            <a:ext cx="140579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Rechte verbindingslijn 44"/>
          <p:cNvCxnSpPr/>
          <p:nvPr/>
        </p:nvCxnSpPr>
        <p:spPr>
          <a:xfrm>
            <a:off x="1187450" y="1988840"/>
            <a:ext cx="67437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Rechte verbindingslijn met pijl 42"/>
          <p:cNvCxnSpPr/>
          <p:nvPr/>
        </p:nvCxnSpPr>
        <p:spPr>
          <a:xfrm flipH="1">
            <a:off x="1197341" y="1988840"/>
            <a:ext cx="9893" cy="12961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9" name="Rechte verbindingslijn 48"/>
          <p:cNvCxnSpPr/>
          <p:nvPr/>
        </p:nvCxnSpPr>
        <p:spPr>
          <a:xfrm flipV="1">
            <a:off x="7915275" y="1988841"/>
            <a:ext cx="0" cy="1296143"/>
          </a:xfrm>
          <a:prstGeom prst="line">
            <a:avLst/>
          </a:prstGeom>
        </p:spPr>
        <p:style>
          <a:lnRef idx="3">
            <a:schemeClr val="accent1"/>
          </a:lnRef>
          <a:fillRef idx="0">
            <a:schemeClr val="accent1"/>
          </a:fillRef>
          <a:effectRef idx="2">
            <a:schemeClr val="accent1"/>
          </a:effectRef>
          <a:fontRef idx="minor">
            <a:schemeClr val="tx1"/>
          </a:fontRef>
        </p:style>
      </p:cxnSp>
      <p:sp>
        <p:nvSpPr>
          <p:cNvPr id="5" name="Tekstvak 4"/>
          <p:cNvSpPr txBox="1"/>
          <p:nvPr/>
        </p:nvSpPr>
        <p:spPr>
          <a:xfrm>
            <a:off x="755576" y="620688"/>
            <a:ext cx="5472608" cy="553998"/>
          </a:xfrm>
          <a:prstGeom prst="rect">
            <a:avLst/>
          </a:prstGeom>
          <a:noFill/>
        </p:spPr>
        <p:txBody>
          <a:bodyPr wrap="square" lIns="0" tIns="0" rIns="0" bIns="0" rtlCol="0">
            <a:spAutoFit/>
          </a:bodyPr>
          <a:lstStyle/>
          <a:p>
            <a:r>
              <a:rPr lang="nl-NL" sz="3600" b="1" dirty="0">
                <a:solidFill>
                  <a:schemeClr val="accent1"/>
                </a:solidFill>
                <a:latin typeface="+mj-lt"/>
                <a:ea typeface="+mj-ea"/>
                <a:cs typeface="+mj-cs"/>
              </a:rPr>
              <a:t>Hart &amp; Ziel Ketenaanpak </a:t>
            </a:r>
          </a:p>
        </p:txBody>
      </p:sp>
      <p:sp>
        <p:nvSpPr>
          <p:cNvPr id="16" name="Rechthoek 15"/>
          <p:cNvSpPr/>
          <p:nvPr/>
        </p:nvSpPr>
        <p:spPr>
          <a:xfrm>
            <a:off x="251520" y="1822450"/>
            <a:ext cx="4307780" cy="4940984"/>
          </a:xfrm>
          <a:prstGeom prst="rect">
            <a:avLst/>
          </a:prstGeom>
          <a:noFill/>
          <a:ln w="7620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ln w="76200">
                <a:solidFill>
                  <a:schemeClr val="tx1"/>
                </a:solidFill>
              </a:ln>
            </a:endParaRPr>
          </a:p>
        </p:txBody>
      </p:sp>
    </p:spTree>
    <p:extLst>
      <p:ext uri="{BB962C8B-B14F-4D97-AF65-F5344CB8AC3E}">
        <p14:creationId xmlns:p14="http://schemas.microsoft.com/office/powerpoint/2010/main" val="961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2638" y="1149361"/>
            <a:ext cx="7594600" cy="792088"/>
          </a:xfrm>
        </p:spPr>
        <p:txBody>
          <a:bodyPr/>
          <a:lstStyle/>
          <a:p>
            <a:r>
              <a:rPr lang="nl-NL" dirty="0"/>
              <a:t>Uitkomst in het groepsoverzicht</a:t>
            </a:r>
          </a:p>
        </p:txBody>
      </p:sp>
      <p:sp>
        <p:nvSpPr>
          <p:cNvPr id="3" name="Tijdelijke aanduiding voor inhoud 2"/>
          <p:cNvSpPr>
            <a:spLocks noGrp="1"/>
          </p:cNvSpPr>
          <p:nvPr>
            <p:ph idx="1"/>
          </p:nvPr>
        </p:nvSpPr>
        <p:spPr/>
        <p:txBody>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37681"/>
            <a:ext cx="8409319" cy="282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988840"/>
            <a:ext cx="9001571" cy="416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77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2638" y="1124743"/>
            <a:ext cx="7594600" cy="708417"/>
          </a:xfrm>
        </p:spPr>
        <p:txBody>
          <a:bodyPr/>
          <a:lstStyle/>
          <a:p>
            <a:r>
              <a:rPr lang="nl-NL" dirty="0"/>
              <a:t>De zorgindicatie </a:t>
            </a:r>
          </a:p>
        </p:txBody>
      </p:sp>
      <p:cxnSp>
        <p:nvCxnSpPr>
          <p:cNvPr id="6" name="Rechte verbindingslijn met pijl 5"/>
          <p:cNvCxnSpPr/>
          <p:nvPr/>
        </p:nvCxnSpPr>
        <p:spPr>
          <a:xfrm flipV="1">
            <a:off x="4572000" y="4797152"/>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804" y="2060848"/>
            <a:ext cx="8535668" cy="394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Rechte verbindingslijn met pijl 9"/>
          <p:cNvCxnSpPr/>
          <p:nvPr/>
        </p:nvCxnSpPr>
        <p:spPr>
          <a:xfrm flipV="1">
            <a:off x="3923928" y="5445224"/>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3923928" y="5949280"/>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89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7" name="Titel 1"/>
          <p:cNvSpPr txBox="1">
            <a:spLocks/>
          </p:cNvSpPr>
          <p:nvPr/>
        </p:nvSpPr>
        <p:spPr bwMode="auto">
          <a:xfrm>
            <a:off x="782638" y="1124743"/>
            <a:ext cx="7594600" cy="7084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3500" b="1" kern="1200">
                <a:solidFill>
                  <a:schemeClr val="accent1"/>
                </a:solidFill>
                <a:latin typeface="+mj-lt"/>
                <a:ea typeface="+mj-ea"/>
                <a:cs typeface="+mj-cs"/>
              </a:defRPr>
            </a:lvl1pPr>
            <a:lvl2pPr algn="l" rtl="0" fontAlgn="base">
              <a:spcBef>
                <a:spcPct val="0"/>
              </a:spcBef>
              <a:spcAft>
                <a:spcPct val="0"/>
              </a:spcAft>
              <a:defRPr sz="3500" b="1">
                <a:solidFill>
                  <a:schemeClr val="accent1"/>
                </a:solidFill>
                <a:latin typeface="Corbel" pitchFamily="34" charset="0"/>
              </a:defRPr>
            </a:lvl2pPr>
            <a:lvl3pPr algn="l" rtl="0" fontAlgn="base">
              <a:spcBef>
                <a:spcPct val="0"/>
              </a:spcBef>
              <a:spcAft>
                <a:spcPct val="0"/>
              </a:spcAft>
              <a:defRPr sz="3500" b="1">
                <a:solidFill>
                  <a:schemeClr val="accent1"/>
                </a:solidFill>
                <a:latin typeface="Corbel" pitchFamily="34" charset="0"/>
              </a:defRPr>
            </a:lvl3pPr>
            <a:lvl4pPr algn="l" rtl="0" fontAlgn="base">
              <a:spcBef>
                <a:spcPct val="0"/>
              </a:spcBef>
              <a:spcAft>
                <a:spcPct val="0"/>
              </a:spcAft>
              <a:defRPr sz="3500" b="1">
                <a:solidFill>
                  <a:schemeClr val="accent1"/>
                </a:solidFill>
                <a:latin typeface="Corbel" pitchFamily="34" charset="0"/>
              </a:defRPr>
            </a:lvl4pPr>
            <a:lvl5pPr algn="l" rtl="0" fontAlgn="base">
              <a:spcBef>
                <a:spcPct val="0"/>
              </a:spcBef>
              <a:spcAft>
                <a:spcPct val="0"/>
              </a:spcAft>
              <a:defRPr sz="3500" b="1">
                <a:solidFill>
                  <a:schemeClr val="accent1"/>
                </a:solidFill>
                <a:latin typeface="Corbel" pitchFamily="34" charset="0"/>
              </a:defRPr>
            </a:lvl5pPr>
            <a:lvl6pPr marL="457200" algn="l" rtl="0" fontAlgn="base">
              <a:spcBef>
                <a:spcPct val="0"/>
              </a:spcBef>
              <a:spcAft>
                <a:spcPct val="0"/>
              </a:spcAft>
              <a:defRPr sz="3500" b="1">
                <a:solidFill>
                  <a:schemeClr val="accent1"/>
                </a:solidFill>
                <a:latin typeface="Corbel" pitchFamily="34" charset="0"/>
              </a:defRPr>
            </a:lvl6pPr>
            <a:lvl7pPr marL="914400" algn="l" rtl="0" fontAlgn="base">
              <a:spcBef>
                <a:spcPct val="0"/>
              </a:spcBef>
              <a:spcAft>
                <a:spcPct val="0"/>
              </a:spcAft>
              <a:defRPr sz="3500" b="1">
                <a:solidFill>
                  <a:schemeClr val="accent1"/>
                </a:solidFill>
                <a:latin typeface="Corbel" pitchFamily="34" charset="0"/>
              </a:defRPr>
            </a:lvl7pPr>
            <a:lvl8pPr marL="1371600" algn="l" rtl="0" fontAlgn="base">
              <a:spcBef>
                <a:spcPct val="0"/>
              </a:spcBef>
              <a:spcAft>
                <a:spcPct val="0"/>
              </a:spcAft>
              <a:defRPr sz="3500" b="1">
                <a:solidFill>
                  <a:schemeClr val="accent1"/>
                </a:solidFill>
                <a:latin typeface="Corbel" pitchFamily="34" charset="0"/>
              </a:defRPr>
            </a:lvl8pPr>
            <a:lvl9pPr marL="1828800" algn="l" rtl="0" fontAlgn="base">
              <a:spcBef>
                <a:spcPct val="0"/>
              </a:spcBef>
              <a:spcAft>
                <a:spcPct val="0"/>
              </a:spcAft>
              <a:defRPr sz="3500" b="1">
                <a:solidFill>
                  <a:schemeClr val="accent1"/>
                </a:solidFill>
                <a:latin typeface="Corbel" pitchFamily="34" charset="0"/>
              </a:defRPr>
            </a:lvl9pPr>
          </a:lstStyle>
          <a:p>
            <a:r>
              <a:rPr lang="nl-NL" dirty="0"/>
              <a:t>SDQ ontwikkelingsoverzicht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18" y="2060848"/>
            <a:ext cx="8593431" cy="294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97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551" y="1916832"/>
            <a:ext cx="6561220" cy="494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fgeronde rechthoek 5"/>
          <p:cNvSpPr/>
          <p:nvPr/>
        </p:nvSpPr>
        <p:spPr>
          <a:xfrm>
            <a:off x="4283968" y="2825004"/>
            <a:ext cx="2232248" cy="50442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nl-NL" sz="1400" dirty="0">
                <a:solidFill>
                  <a:schemeClr val="tx1"/>
                </a:solidFill>
              </a:rPr>
              <a:t>Hoog risicoleerlingen</a:t>
            </a:r>
          </a:p>
          <a:p>
            <a:pPr algn="ctr" fontAlgn="auto">
              <a:spcBef>
                <a:spcPts val="0"/>
              </a:spcBef>
              <a:spcAft>
                <a:spcPts val="0"/>
              </a:spcAft>
              <a:defRPr/>
            </a:pPr>
            <a:r>
              <a:rPr lang="nl-NL" sz="1400" dirty="0">
                <a:solidFill>
                  <a:schemeClr val="tx1"/>
                </a:solidFill>
              </a:rPr>
              <a:t>Bijv. Alleskidzzz</a:t>
            </a:r>
          </a:p>
        </p:txBody>
      </p:sp>
      <p:sp>
        <p:nvSpPr>
          <p:cNvPr id="7" name="Afgeronde rechthoek 6"/>
          <p:cNvSpPr/>
          <p:nvPr/>
        </p:nvSpPr>
        <p:spPr>
          <a:xfrm>
            <a:off x="4283968" y="3428999"/>
            <a:ext cx="2232248" cy="504057"/>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nl-NL" sz="1400" dirty="0">
                <a:solidFill>
                  <a:schemeClr val="tx1"/>
                </a:solidFill>
              </a:rPr>
              <a:t>Risicoleerlingen</a:t>
            </a:r>
          </a:p>
          <a:p>
            <a:pPr algn="ctr" fontAlgn="auto">
              <a:spcBef>
                <a:spcPts val="0"/>
              </a:spcBef>
              <a:spcAft>
                <a:spcPts val="0"/>
              </a:spcAft>
              <a:defRPr/>
            </a:pPr>
            <a:r>
              <a:rPr lang="nl-NL" sz="1400" dirty="0">
                <a:solidFill>
                  <a:schemeClr val="tx1"/>
                </a:solidFill>
              </a:rPr>
              <a:t>Bijv. </a:t>
            </a:r>
            <a:r>
              <a:rPr lang="nl-NL" sz="1400" dirty="0" err="1">
                <a:solidFill>
                  <a:schemeClr val="tx1"/>
                </a:solidFill>
              </a:rPr>
              <a:t>Sova</a:t>
            </a:r>
            <a:r>
              <a:rPr lang="nl-NL" sz="1400" dirty="0">
                <a:solidFill>
                  <a:schemeClr val="tx1"/>
                </a:solidFill>
              </a:rPr>
              <a:t> training</a:t>
            </a:r>
          </a:p>
        </p:txBody>
      </p:sp>
      <p:sp>
        <p:nvSpPr>
          <p:cNvPr id="8" name="Afgeronde rechthoek 7"/>
          <p:cNvSpPr/>
          <p:nvPr/>
        </p:nvSpPr>
        <p:spPr>
          <a:xfrm>
            <a:off x="4283968" y="4005064"/>
            <a:ext cx="2232248" cy="576064"/>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nl-NL" sz="1400" dirty="0">
                <a:solidFill>
                  <a:schemeClr val="tx1"/>
                </a:solidFill>
              </a:rPr>
              <a:t>Schoolklimaat</a:t>
            </a:r>
          </a:p>
          <a:p>
            <a:pPr algn="ctr" fontAlgn="auto">
              <a:spcBef>
                <a:spcPts val="0"/>
              </a:spcBef>
              <a:spcAft>
                <a:spcPts val="0"/>
              </a:spcAft>
              <a:defRPr/>
            </a:pPr>
            <a:r>
              <a:rPr lang="nl-NL" sz="1400" dirty="0">
                <a:solidFill>
                  <a:schemeClr val="tx1"/>
                </a:solidFill>
              </a:rPr>
              <a:t>Bijv. Vreedzame School</a:t>
            </a:r>
          </a:p>
        </p:txBody>
      </p:sp>
      <p:sp>
        <p:nvSpPr>
          <p:cNvPr id="9" name="Titel 1"/>
          <p:cNvSpPr>
            <a:spLocks noGrp="1"/>
          </p:cNvSpPr>
          <p:nvPr>
            <p:ph type="title"/>
          </p:nvPr>
        </p:nvSpPr>
        <p:spPr>
          <a:xfrm>
            <a:off x="827584" y="548680"/>
            <a:ext cx="7549654" cy="1296145"/>
          </a:xfrm>
        </p:spPr>
        <p:txBody>
          <a:bodyPr/>
          <a:lstStyle/>
          <a:p>
            <a:br>
              <a:rPr lang="nl-NL" dirty="0"/>
            </a:br>
            <a:r>
              <a:rPr lang="nl-NL" dirty="0"/>
              <a:t>Beoordelen op groepsniveau</a:t>
            </a:r>
          </a:p>
        </p:txBody>
      </p:sp>
    </p:spTree>
    <p:extLst>
      <p:ext uri="{BB962C8B-B14F-4D97-AF65-F5344CB8AC3E}">
        <p14:creationId xmlns:p14="http://schemas.microsoft.com/office/powerpoint/2010/main" val="324475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762000"/>
            <a:ext cx="72771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88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124744"/>
            <a:ext cx="7596000" cy="1143000"/>
          </a:xfrm>
        </p:spPr>
        <p:txBody>
          <a:bodyPr/>
          <a:lstStyle/>
          <a:p>
            <a:r>
              <a:rPr lang="nl-NL" altLang="nl-NL" dirty="0">
                <a:cs typeface="Calibri" pitchFamily="34" charset="0"/>
              </a:rPr>
              <a:t>Handelen</a:t>
            </a:r>
            <a:br>
              <a:rPr lang="nl-NL" altLang="nl-NL" dirty="0">
                <a:solidFill>
                  <a:schemeClr val="tx2"/>
                </a:solidFill>
                <a:cs typeface="Calibri" pitchFamily="34" charset="0"/>
              </a:rPr>
            </a:br>
            <a:endParaRPr lang="nl-NL" dirty="0"/>
          </a:p>
        </p:txBody>
      </p:sp>
      <p:pic>
        <p:nvPicPr>
          <p:cNvPr id="11" name="Picture 13" descr="Hart&amp;Zie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40160"/>
            <a:ext cx="1547664" cy="12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2"/>
          <p:cNvSpPr>
            <a:spLocks noGrp="1"/>
          </p:cNvSpPr>
          <p:nvPr>
            <p:ph idx="1"/>
          </p:nvPr>
        </p:nvSpPr>
        <p:spPr>
          <a:xfrm>
            <a:off x="968327" y="1844824"/>
            <a:ext cx="7966901" cy="648072"/>
          </a:xfrm>
        </p:spPr>
        <p:txBody>
          <a:bodyPr/>
          <a:lstStyle/>
          <a:p>
            <a:pPr marL="0" indent="0">
              <a:buNone/>
            </a:pPr>
            <a:r>
              <a:rPr lang="nl-NL" b="1" dirty="0">
                <a:latin typeface="Calibri" panose="020F0502020204030204" pitchFamily="34" charset="0"/>
                <a:cs typeface="Calibri" panose="020F0502020204030204" pitchFamily="34" charset="0"/>
              </a:rPr>
              <a:t>Voor wie:	</a:t>
            </a:r>
            <a:r>
              <a:rPr lang="nl-NL" dirty="0">
                <a:latin typeface="Calibri" panose="020F0502020204030204" pitchFamily="34" charset="0"/>
                <a:cs typeface="Calibri" panose="020F0502020204030204" pitchFamily="34" charset="0"/>
              </a:rPr>
              <a:t>Leerlingen met verhoogde score op SDQ</a:t>
            </a:r>
            <a:endParaRPr lang="nl-NL" b="1" dirty="0">
              <a:latin typeface="Calibri" panose="020F0502020204030204" pitchFamily="34" charset="0"/>
              <a:cs typeface="Calibri" panose="020F0502020204030204" pitchFamily="34" charset="0"/>
            </a:endParaRPr>
          </a:p>
          <a:p>
            <a:pPr marL="0" indent="0">
              <a:buNone/>
            </a:pPr>
            <a:r>
              <a:rPr lang="nl-NL" b="1" dirty="0">
                <a:latin typeface="Calibri" panose="020F0502020204030204" pitchFamily="34" charset="0"/>
                <a:cs typeface="Calibri" panose="020F0502020204030204" pitchFamily="34" charset="0"/>
              </a:rPr>
              <a:t>Door wie:</a:t>
            </a:r>
            <a:r>
              <a:rPr lang="nl-NL" dirty="0">
                <a:latin typeface="Calibri" panose="020F0502020204030204" pitchFamily="34" charset="0"/>
                <a:cs typeface="Calibri" panose="020F0502020204030204" pitchFamily="34" charset="0"/>
              </a:rPr>
              <a:t>	Leerkracht</a:t>
            </a:r>
          </a:p>
          <a:p>
            <a:pPr marL="0" indent="0">
              <a:buNone/>
            </a:pPr>
            <a:endParaRPr lang="nl-NL" dirty="0"/>
          </a:p>
          <a:p>
            <a:pPr marL="0" indent="0">
              <a:buNone/>
            </a:pPr>
            <a:r>
              <a:rPr lang="nl-NL" b="1" dirty="0"/>
              <a:t>	</a:t>
            </a:r>
            <a:endParaRPr lang="nl-NL"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766682"/>
            <a:ext cx="5975573" cy="476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7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493" y="620688"/>
            <a:ext cx="7596000" cy="1143000"/>
          </a:xfrm>
        </p:spPr>
        <p:txBody>
          <a:bodyPr/>
          <a:lstStyle/>
          <a:p>
            <a:r>
              <a:rPr lang="nl-NL" sz="3600" dirty="0" err="1"/>
              <a:t>Toeleiden</a:t>
            </a:r>
            <a:endParaRPr lang="nl-NL"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24943"/>
            <a:ext cx="5760640" cy="296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inhoud 2"/>
          <p:cNvSpPr txBox="1">
            <a:spLocks/>
          </p:cNvSpPr>
          <p:nvPr/>
        </p:nvSpPr>
        <p:spPr>
          <a:xfrm>
            <a:off x="968327" y="1844824"/>
            <a:ext cx="7966901" cy="648072"/>
          </a:xfrm>
          <a:prstGeom prst="rect">
            <a:avLst/>
          </a:prstGeom>
        </p:spPr>
        <p:txBody>
          <a:bodyPr vert="horz" lIns="0" tIns="0" rIns="0" bIns="0" rtlCol="0">
            <a:noAutofit/>
          </a:bodyPr>
          <a:lst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a:lstStyle>
          <a:p>
            <a:pPr marL="0" indent="0">
              <a:buFont typeface="Wingdings" pitchFamily="2" charset="2"/>
              <a:buNone/>
            </a:pPr>
            <a:r>
              <a:rPr lang="nl-NL" b="1" dirty="0">
                <a:latin typeface="Calibri" panose="020F0502020204030204" pitchFamily="34" charset="0"/>
                <a:cs typeface="Calibri" panose="020F0502020204030204" pitchFamily="34" charset="0"/>
              </a:rPr>
              <a:t>Voor wie:	</a:t>
            </a:r>
            <a:r>
              <a:rPr lang="nl-NL" dirty="0">
                <a:latin typeface="Calibri" panose="020F0502020204030204" pitchFamily="34" charset="0"/>
                <a:cs typeface="Calibri" panose="020F0502020204030204" pitchFamily="34" charset="0"/>
              </a:rPr>
              <a:t>Leerlingen met een zorgindicatie (2x verhoogde SDQ)</a:t>
            </a:r>
            <a:endParaRPr lang="nl-NL" b="1" dirty="0">
              <a:latin typeface="Calibri" panose="020F0502020204030204" pitchFamily="34" charset="0"/>
              <a:cs typeface="Calibri" panose="020F0502020204030204" pitchFamily="34" charset="0"/>
            </a:endParaRPr>
          </a:p>
          <a:p>
            <a:pPr marL="0" indent="0">
              <a:buFont typeface="Wingdings" pitchFamily="2" charset="2"/>
              <a:buNone/>
            </a:pPr>
            <a:r>
              <a:rPr lang="nl-NL" b="1" dirty="0">
                <a:latin typeface="Calibri" panose="020F0502020204030204" pitchFamily="34" charset="0"/>
                <a:cs typeface="Calibri" panose="020F0502020204030204" pitchFamily="34" charset="0"/>
              </a:rPr>
              <a:t>Door wie:</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IB’er</a:t>
            </a:r>
            <a:r>
              <a:rPr lang="nl-NL" dirty="0">
                <a:latin typeface="Calibri" panose="020F0502020204030204" pitchFamily="34" charset="0"/>
                <a:cs typeface="Calibri" panose="020F0502020204030204" pitchFamily="34" charset="0"/>
              </a:rPr>
              <a:t> en OKA</a:t>
            </a:r>
          </a:p>
          <a:p>
            <a:pPr marL="0" indent="0">
              <a:buFont typeface="Wingdings" pitchFamily="2" charset="2"/>
              <a:buNone/>
            </a:pPr>
            <a:endParaRPr lang="nl-NL" dirty="0"/>
          </a:p>
          <a:p>
            <a:pPr marL="0" indent="0">
              <a:buFont typeface="Wingdings" pitchFamily="2" charset="2"/>
              <a:buNone/>
            </a:pPr>
            <a:r>
              <a:rPr lang="nl-NL" b="1" dirty="0"/>
              <a:t>	</a:t>
            </a:r>
            <a:endParaRPr lang="nl-NL" dirty="0"/>
          </a:p>
        </p:txBody>
      </p:sp>
    </p:spTree>
    <p:extLst>
      <p:ext uri="{BB962C8B-B14F-4D97-AF65-F5344CB8AC3E}">
        <p14:creationId xmlns:p14="http://schemas.microsoft.com/office/powerpoint/2010/main" val="254405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2638" y="1052736"/>
            <a:ext cx="7594600" cy="648072"/>
          </a:xfrm>
        </p:spPr>
        <p:txBody>
          <a:bodyPr/>
          <a:lstStyle/>
          <a:p>
            <a:r>
              <a:rPr lang="nl-NL" dirty="0"/>
              <a:t>Wat is Hart &amp; Ziel? </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569490789"/>
              </p:ext>
            </p:extLst>
          </p:nvPr>
        </p:nvGraphicFramePr>
        <p:xfrm>
          <a:off x="827584" y="2212338"/>
          <a:ext cx="7128792" cy="2858990"/>
        </p:xfrm>
        <a:graphic>
          <a:graphicData uri="http://schemas.openxmlformats.org/drawingml/2006/table">
            <a:tbl>
              <a:tblPr firstRow="1" bandRow="1">
                <a:tableStyleId>{00A15C55-8517-42AA-B614-E9B94910E393}</a:tableStyleId>
              </a:tblPr>
              <a:tblGrid>
                <a:gridCol w="2016224">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20365">
                <a:tc gridSpan="2">
                  <a:txBody>
                    <a:bodyPr/>
                    <a:lstStyle/>
                    <a:p>
                      <a:r>
                        <a:rPr lang="nl-NL" sz="1600" dirty="0"/>
                        <a:t>Hart &amp; Ziel</a:t>
                      </a:r>
                    </a:p>
                  </a:txBody>
                  <a:tcPr/>
                </a:tc>
                <a:tc hMerge="1">
                  <a:txBody>
                    <a:bodyPr/>
                    <a:lstStyle/>
                    <a:p>
                      <a:endParaRPr lang="nl-NL" sz="1400" dirty="0"/>
                    </a:p>
                  </a:txBody>
                  <a:tcPr/>
                </a:tc>
                <a:extLst>
                  <a:ext uri="{0D108BD9-81ED-4DB2-BD59-A6C34878D82A}">
                    <a16:rowId xmlns:a16="http://schemas.microsoft.com/office/drawing/2014/main" val="10000"/>
                  </a:ext>
                </a:extLst>
              </a:tr>
              <a:tr h="320365">
                <a:tc>
                  <a:txBody>
                    <a:bodyPr/>
                    <a:lstStyle/>
                    <a:p>
                      <a:r>
                        <a:rPr lang="nl-NL" sz="1600" dirty="0"/>
                        <a:t>Wat</a:t>
                      </a:r>
                      <a:r>
                        <a:rPr lang="nl-NL" sz="1600" baseline="0" dirty="0"/>
                        <a:t> is het ?</a:t>
                      </a:r>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t>Leerlingvolgsysteem</a:t>
                      </a:r>
                      <a:r>
                        <a:rPr lang="nl-NL" sz="1600" baseline="0" dirty="0"/>
                        <a:t> </a:t>
                      </a:r>
                      <a:r>
                        <a:rPr lang="nl-NL" sz="1600" dirty="0"/>
                        <a:t>voor </a:t>
                      </a:r>
                      <a:r>
                        <a:rPr lang="nl-NL" sz="1600" dirty="0" err="1"/>
                        <a:t>vroegsignalering</a:t>
                      </a:r>
                      <a:r>
                        <a:rPr lang="nl-NL" sz="1600" baseline="0" dirty="0"/>
                        <a:t> en vroeghulp</a:t>
                      </a:r>
                      <a:endParaRPr lang="nl-NL" sz="1600" dirty="0"/>
                    </a:p>
                    <a:p>
                      <a:endParaRPr lang="nl-NL" sz="1600" dirty="0"/>
                    </a:p>
                  </a:txBody>
                  <a:tcPr/>
                </a:tc>
                <a:extLst>
                  <a:ext uri="{0D108BD9-81ED-4DB2-BD59-A6C34878D82A}">
                    <a16:rowId xmlns:a16="http://schemas.microsoft.com/office/drawing/2014/main" val="10001"/>
                  </a:ext>
                </a:extLst>
              </a:tr>
              <a:tr h="355467">
                <a:tc>
                  <a:txBody>
                    <a:bodyPr/>
                    <a:lstStyle/>
                    <a:p>
                      <a:r>
                        <a:rPr lang="nl-NL" sz="1600" dirty="0"/>
                        <a:t>Voor wie?</a:t>
                      </a:r>
                    </a:p>
                    <a:p>
                      <a:endParaRPr lang="nl-NL" sz="1600" dirty="0"/>
                    </a:p>
                  </a:txBody>
                  <a:tcPr/>
                </a:tc>
                <a:tc>
                  <a:txBody>
                    <a:bodyPr/>
                    <a:lstStyle/>
                    <a:p>
                      <a:r>
                        <a:rPr lang="nl-NL" sz="1600" dirty="0"/>
                        <a:t>Primair Onderwijs </a:t>
                      </a:r>
                      <a:r>
                        <a:rPr lang="nl-NL" sz="1600" baseline="0" dirty="0"/>
                        <a:t> </a:t>
                      </a:r>
                    </a:p>
                    <a:p>
                      <a:r>
                        <a:rPr lang="nl-NL" sz="1600" baseline="0" dirty="0">
                          <a:solidFill>
                            <a:schemeClr val="tx1">
                              <a:lumMod val="50000"/>
                              <a:lumOff val="50000"/>
                            </a:schemeClr>
                          </a:solidFill>
                        </a:rPr>
                        <a:t>Voortgezet Onderwijs (pilot)</a:t>
                      </a:r>
                      <a:endParaRPr lang="nl-NL" sz="1600" dirty="0">
                        <a:solidFill>
                          <a:schemeClr val="tx1">
                            <a:lumMod val="50000"/>
                            <a:lumOff val="50000"/>
                          </a:schemeClr>
                        </a:solidFill>
                      </a:endParaRPr>
                    </a:p>
                  </a:txBody>
                  <a:tcPr/>
                </a:tc>
                <a:extLst>
                  <a:ext uri="{0D108BD9-81ED-4DB2-BD59-A6C34878D82A}">
                    <a16:rowId xmlns:a16="http://schemas.microsoft.com/office/drawing/2014/main" val="10002"/>
                  </a:ext>
                </a:extLst>
              </a:tr>
              <a:tr h="553357">
                <a:tc>
                  <a:txBody>
                    <a:bodyPr/>
                    <a:lstStyle/>
                    <a:p>
                      <a:r>
                        <a:rPr lang="nl-NL" sz="1600" dirty="0"/>
                        <a:t>Door wie? </a:t>
                      </a:r>
                    </a:p>
                  </a:txBody>
                  <a:tcPr/>
                </a:tc>
                <a:tc>
                  <a:txBody>
                    <a:bodyPr/>
                    <a:lstStyle/>
                    <a:p>
                      <a:r>
                        <a:rPr lang="nl-NL" sz="1600" dirty="0"/>
                        <a:t>Leerkrachten (groep 1-8) en leerlingen (groep</a:t>
                      </a:r>
                      <a:r>
                        <a:rPr lang="nl-NL" sz="1600" baseline="0" dirty="0"/>
                        <a:t> 5-8)</a:t>
                      </a:r>
                    </a:p>
                    <a:p>
                      <a:r>
                        <a:rPr lang="nl-NL" sz="1600" baseline="0" dirty="0"/>
                        <a:t>2x per jaar </a:t>
                      </a:r>
                      <a:endParaRPr lang="nl-NL" sz="1600" dirty="0"/>
                    </a:p>
                  </a:txBody>
                  <a:tcPr/>
                </a:tc>
                <a:extLst>
                  <a:ext uri="{0D108BD9-81ED-4DB2-BD59-A6C34878D82A}">
                    <a16:rowId xmlns:a16="http://schemas.microsoft.com/office/drawing/2014/main" val="10003"/>
                  </a:ext>
                </a:extLst>
              </a:tr>
              <a:tr h="786350">
                <a:tc>
                  <a:txBody>
                    <a:bodyPr/>
                    <a:lstStyle/>
                    <a:p>
                      <a:r>
                        <a:rPr lang="nl-NL" sz="1600" dirty="0"/>
                        <a:t>Wat</a:t>
                      </a:r>
                      <a:r>
                        <a:rPr lang="nl-NL" sz="1600" baseline="0" dirty="0"/>
                        <a:t> meet het?</a:t>
                      </a:r>
                      <a:endParaRPr lang="nl-NL" sz="1600" dirty="0"/>
                    </a:p>
                  </a:txBody>
                  <a:tcPr/>
                </a:tc>
                <a:tc>
                  <a:txBody>
                    <a:bodyPr/>
                    <a:lstStyle/>
                    <a:p>
                      <a:r>
                        <a:rPr lang="nl-NL" sz="1600" dirty="0"/>
                        <a:t>- Sociaal</a:t>
                      </a:r>
                      <a:r>
                        <a:rPr lang="nl-NL" sz="1600" baseline="0" dirty="0"/>
                        <a:t> emotioneel welbevinden</a:t>
                      </a:r>
                    </a:p>
                    <a:p>
                      <a:r>
                        <a:rPr lang="nl-NL" sz="1600" baseline="0" dirty="0"/>
                        <a:t>- Sociale veiligheid</a:t>
                      </a:r>
                      <a:endParaRPr lang="nl-NL" sz="1600" dirty="0"/>
                    </a:p>
                  </a:txBody>
                  <a:tcPr/>
                </a:tc>
                <a:extLst>
                  <a:ext uri="{0D108BD9-81ED-4DB2-BD59-A6C34878D82A}">
                    <a16:rowId xmlns:a16="http://schemas.microsoft.com/office/drawing/2014/main" val="10004"/>
                  </a:ext>
                </a:extLst>
              </a:tr>
            </a:tbl>
          </a:graphicData>
        </a:graphic>
      </p:graphicFrame>
      <p:pic>
        <p:nvPicPr>
          <p:cNvPr id="5" name="Picture 13" descr="Hart&amp;Ziel2"/>
          <p:cNvPicPr>
            <a:picLocks noChangeAspect="1" noChangeArrowheads="1"/>
          </p:cNvPicPr>
          <p:nvPr/>
        </p:nvPicPr>
        <p:blipFill>
          <a:blip r:embed="rId2"/>
          <a:srcRect/>
          <a:stretch>
            <a:fillRect/>
          </a:stretch>
        </p:blipFill>
        <p:spPr bwMode="auto">
          <a:xfrm>
            <a:off x="7452320" y="188640"/>
            <a:ext cx="1483917" cy="1152129"/>
          </a:xfrm>
          <a:prstGeom prst="rect">
            <a:avLst/>
          </a:prstGeom>
          <a:noFill/>
          <a:ln w="9525">
            <a:noFill/>
            <a:miter lim="800000"/>
            <a:headEnd/>
            <a:tailEnd/>
          </a:ln>
        </p:spPr>
      </p:pic>
    </p:spTree>
    <p:extLst>
      <p:ext uri="{BB962C8B-B14F-4D97-AF65-F5344CB8AC3E}">
        <p14:creationId xmlns:p14="http://schemas.microsoft.com/office/powerpoint/2010/main" val="325246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3" descr="Hart&amp;Zie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40160"/>
            <a:ext cx="1547664" cy="12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05408" y="1133872"/>
            <a:ext cx="8182518" cy="1143000"/>
          </a:xfrm>
        </p:spPr>
        <p:txBody>
          <a:bodyPr/>
          <a:lstStyle/>
          <a:p>
            <a:r>
              <a:rPr lang="nl-NL" dirty="0" err="1"/>
              <a:t>Datagestuurd</a:t>
            </a:r>
            <a:r>
              <a:rPr lang="nl-NL" dirty="0"/>
              <a:t> adviesgesprek </a:t>
            </a:r>
          </a:p>
        </p:txBody>
      </p:sp>
      <p:sp>
        <p:nvSpPr>
          <p:cNvPr id="9" name="Tijdelijke aanduiding voor inhoud 2"/>
          <p:cNvSpPr>
            <a:spLocks noGrp="1"/>
          </p:cNvSpPr>
          <p:nvPr>
            <p:ph idx="1"/>
          </p:nvPr>
        </p:nvSpPr>
        <p:spPr>
          <a:xfrm>
            <a:off x="899592" y="2060848"/>
            <a:ext cx="7966901" cy="648072"/>
          </a:xfrm>
        </p:spPr>
        <p:txBody>
          <a:bodyPr/>
          <a:lstStyle/>
          <a:p>
            <a:pPr marL="0" indent="0">
              <a:buNone/>
            </a:pPr>
            <a:r>
              <a:rPr lang="nl-NL" b="1" dirty="0">
                <a:latin typeface="Calibri" panose="020F0502020204030204" pitchFamily="34" charset="0"/>
                <a:cs typeface="Calibri" panose="020F0502020204030204" pitchFamily="34" charset="0"/>
              </a:rPr>
              <a:t>Wanneer: (</a:t>
            </a:r>
            <a:r>
              <a:rPr lang="nl-NL" dirty="0">
                <a:latin typeface="Calibri" panose="020F0502020204030204" pitchFamily="34" charset="0"/>
                <a:cs typeface="Calibri" panose="020F0502020204030204" pitchFamily="34" charset="0"/>
              </a:rPr>
              <a:t>Minimaal)</a:t>
            </a:r>
            <a:r>
              <a:rPr lang="nl-NL" b="1" dirty="0">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rPr>
              <a:t>1x per jaar. Na de screening.</a:t>
            </a:r>
          </a:p>
          <a:p>
            <a:pPr marL="0" indent="0">
              <a:buNone/>
            </a:pPr>
            <a:r>
              <a:rPr lang="nl-NL" b="1" dirty="0">
                <a:latin typeface="Calibri" panose="020F0502020204030204" pitchFamily="34" charset="0"/>
                <a:cs typeface="Calibri" panose="020F0502020204030204" pitchFamily="34" charset="0"/>
              </a:rPr>
              <a:t>Wie:</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IB’er</a:t>
            </a:r>
            <a:r>
              <a:rPr lang="nl-NL" dirty="0">
                <a:latin typeface="Calibri" panose="020F0502020204030204" pitchFamily="34" charset="0"/>
                <a:cs typeface="Calibri" panose="020F0502020204030204" pitchFamily="34" charset="0"/>
              </a:rPr>
              <a:t>, Hart &amp; Ziel adviseur en OKA</a:t>
            </a:r>
            <a:endParaRPr lang="nl-NL" dirty="0"/>
          </a:p>
        </p:txBody>
      </p:sp>
      <p:graphicFrame>
        <p:nvGraphicFramePr>
          <p:cNvPr id="6" name="Tijdelijke aanduiding voor inhoud 3">
            <a:extLst>
              <a:ext uri="{FF2B5EF4-FFF2-40B4-BE49-F238E27FC236}">
                <a16:creationId xmlns:a16="http://schemas.microsoft.com/office/drawing/2014/main" id="{B327B7C1-EEBF-44FF-86EF-EA18F80B1F70}"/>
              </a:ext>
            </a:extLst>
          </p:cNvPr>
          <p:cNvGraphicFramePr>
            <a:graphicFrameLocks/>
          </p:cNvGraphicFramePr>
          <p:nvPr>
            <p:extLst>
              <p:ext uri="{D42A27DB-BD31-4B8C-83A1-F6EECF244321}">
                <p14:modId xmlns:p14="http://schemas.microsoft.com/office/powerpoint/2010/main" val="1295761703"/>
              </p:ext>
            </p:extLst>
          </p:nvPr>
        </p:nvGraphicFramePr>
        <p:xfrm>
          <a:off x="781050" y="3007518"/>
          <a:ext cx="7596188" cy="3445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266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3090C-5A9E-48A3-BCC7-9DE89477ECE6}"/>
              </a:ext>
            </a:extLst>
          </p:cNvPr>
          <p:cNvSpPr>
            <a:spLocks noGrp="1"/>
          </p:cNvSpPr>
          <p:nvPr>
            <p:ph type="title"/>
          </p:nvPr>
        </p:nvSpPr>
        <p:spPr>
          <a:xfrm>
            <a:off x="782638" y="908721"/>
            <a:ext cx="7594600" cy="720080"/>
          </a:xfrm>
        </p:spPr>
        <p:txBody>
          <a:bodyPr/>
          <a:lstStyle/>
          <a:p>
            <a:r>
              <a:rPr lang="nl-NL" dirty="0"/>
              <a:t>Adviesgesprek: Focus op de 4 Gezonde School Pijlers</a:t>
            </a:r>
          </a:p>
        </p:txBody>
      </p:sp>
      <p:sp>
        <p:nvSpPr>
          <p:cNvPr id="3" name="Tijdelijke aanduiding voor inhoud 2">
            <a:extLst>
              <a:ext uri="{FF2B5EF4-FFF2-40B4-BE49-F238E27FC236}">
                <a16:creationId xmlns:a16="http://schemas.microsoft.com/office/drawing/2014/main" id="{4BA481F9-05F4-4297-A778-B0A2B8F24B56}"/>
              </a:ext>
            </a:extLst>
          </p:cNvPr>
          <p:cNvSpPr>
            <a:spLocks noGrp="1"/>
          </p:cNvSpPr>
          <p:nvPr>
            <p:ph idx="1"/>
          </p:nvPr>
        </p:nvSpPr>
        <p:spPr>
          <a:xfrm>
            <a:off x="781050" y="2204864"/>
            <a:ext cx="7596188" cy="3949874"/>
          </a:xfrm>
        </p:spPr>
        <p:txBody>
          <a:bodyPr/>
          <a:lstStyle/>
          <a:p>
            <a:r>
              <a:rPr lang="nl-NL" dirty="0"/>
              <a:t>Signaleren: </a:t>
            </a:r>
            <a:r>
              <a:rPr lang="nl-NL" dirty="0" err="1"/>
              <a:t>Bijv</a:t>
            </a:r>
            <a:r>
              <a:rPr lang="nl-NL" dirty="0"/>
              <a:t> ook de samenwerking met zorgpartners rondom zorgleerlingen. </a:t>
            </a:r>
          </a:p>
          <a:p>
            <a:endParaRPr lang="nl-NL" dirty="0"/>
          </a:p>
          <a:p>
            <a:r>
              <a:rPr lang="nl-NL" dirty="0"/>
              <a:t>Educatie </a:t>
            </a:r>
            <a:r>
              <a:rPr lang="nl-NL" dirty="0" err="1"/>
              <a:t>bijv</a:t>
            </a:r>
            <a:r>
              <a:rPr lang="nl-NL" dirty="0"/>
              <a:t>: inzet en borging van een educatief programma zoals PBS, Vreedzame school, Kanjer</a:t>
            </a:r>
          </a:p>
          <a:p>
            <a:endParaRPr lang="nl-NL" dirty="0"/>
          </a:p>
          <a:p>
            <a:r>
              <a:rPr lang="nl-NL" dirty="0"/>
              <a:t>Beleid: bijv. Er zijn (zichtbare) afspraken over gedragsregels. Deze worden met personeel en ouders gedeeld o.a. in een schoolplan</a:t>
            </a:r>
          </a:p>
          <a:p>
            <a:endParaRPr lang="nl-NL" dirty="0"/>
          </a:p>
          <a:p>
            <a:r>
              <a:rPr lang="nl-NL" dirty="0"/>
              <a:t>Omgeving: bijv. Leerkrachten geven het goede voorbeeld. </a:t>
            </a:r>
          </a:p>
          <a:p>
            <a:endParaRPr lang="nl-NL" dirty="0"/>
          </a:p>
          <a:p>
            <a:endParaRPr lang="nl-NL" dirty="0"/>
          </a:p>
        </p:txBody>
      </p:sp>
    </p:spTree>
    <p:extLst>
      <p:ext uri="{BB962C8B-B14F-4D97-AF65-F5344CB8AC3E}">
        <p14:creationId xmlns:p14="http://schemas.microsoft.com/office/powerpoint/2010/main" val="82162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E0237-9892-4631-AE1D-145079EEF3B9}"/>
              </a:ext>
            </a:extLst>
          </p:cNvPr>
          <p:cNvSpPr>
            <a:spLocks noGrp="1"/>
          </p:cNvSpPr>
          <p:nvPr>
            <p:ph type="title"/>
          </p:nvPr>
        </p:nvSpPr>
        <p:spPr>
          <a:xfrm>
            <a:off x="782638" y="1135310"/>
            <a:ext cx="7821810" cy="997546"/>
          </a:xfrm>
        </p:spPr>
        <p:txBody>
          <a:bodyPr/>
          <a:lstStyle/>
          <a:p>
            <a:r>
              <a:rPr lang="nl-NL" dirty="0"/>
              <a:t>Wat wordt er gedaan met de resultaten?</a:t>
            </a:r>
          </a:p>
        </p:txBody>
      </p:sp>
      <p:pic>
        <p:nvPicPr>
          <p:cNvPr id="4" name="Tijdelijke aanduiding voor inhoud 3">
            <a:extLst>
              <a:ext uri="{FF2B5EF4-FFF2-40B4-BE49-F238E27FC236}">
                <a16:creationId xmlns:a16="http://schemas.microsoft.com/office/drawing/2014/main" id="{77ED1C43-B8C4-4B32-AA67-D249A663BDB8}"/>
              </a:ext>
            </a:extLst>
          </p:cNvPr>
          <p:cNvPicPr>
            <a:picLocks noGrp="1" noChangeAspect="1"/>
          </p:cNvPicPr>
          <p:nvPr>
            <p:ph idx="1"/>
          </p:nvPr>
        </p:nvPicPr>
        <p:blipFill>
          <a:blip r:embed="rId2"/>
          <a:stretch>
            <a:fillRect/>
          </a:stretch>
        </p:blipFill>
        <p:spPr>
          <a:xfrm>
            <a:off x="770871" y="2348880"/>
            <a:ext cx="7617553" cy="3391967"/>
          </a:xfrm>
          <a:prstGeom prst="rect">
            <a:avLst/>
          </a:prstGeom>
        </p:spPr>
      </p:pic>
    </p:spTree>
    <p:extLst>
      <p:ext uri="{BB962C8B-B14F-4D97-AF65-F5344CB8AC3E}">
        <p14:creationId xmlns:p14="http://schemas.microsoft.com/office/powerpoint/2010/main" val="3001892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inhoud 1"/>
          <p:cNvSpPr>
            <a:spLocks noGrp="1"/>
          </p:cNvSpPr>
          <p:nvPr>
            <p:ph sz="quarter" idx="13"/>
          </p:nvPr>
        </p:nvSpPr>
        <p:spPr bwMode="auto">
          <a:xfrm>
            <a:off x="4211638" y="2852738"/>
            <a:ext cx="4165600" cy="2786062"/>
          </a:xfrm>
        </p:spPr>
        <p:txBody>
          <a:bodyPr wrap="square" numCol="1" anchor="t" anchorCtr="0" compatLnSpc="1">
            <a:prstTxWarp prst="textNoShape">
              <a:avLst/>
            </a:prstTxWarp>
          </a:bodyPr>
          <a:lstStyle/>
          <a:p>
            <a:pPr marL="0" indent="0">
              <a:buFont typeface="Wingdings" pitchFamily="2" charset="2"/>
              <a:buNone/>
            </a:pPr>
            <a:endParaRPr lang="nl-NL" dirty="0"/>
          </a:p>
          <a:p>
            <a:pPr marL="0" indent="0">
              <a:buFont typeface="Wingdings" pitchFamily="2" charset="2"/>
              <a:buNone/>
            </a:pPr>
            <a:r>
              <a:rPr lang="nl-NL" sz="2400" dirty="0">
                <a:latin typeface="Calibri" pitchFamily="34" charset="0"/>
                <a:hlinkClick r:id="rId2"/>
              </a:rPr>
              <a:t>www.hartenzielmonitor.nl</a:t>
            </a:r>
            <a:endParaRPr lang="nl-NL" sz="2400" dirty="0">
              <a:latin typeface="Calibri" pitchFamily="34" charset="0"/>
            </a:endParaRPr>
          </a:p>
          <a:p>
            <a:pPr marL="0" indent="0">
              <a:buFont typeface="Wingdings" pitchFamily="2" charset="2"/>
              <a:buNone/>
            </a:pPr>
            <a:endParaRPr lang="nl-NL" sz="2400" dirty="0">
              <a:latin typeface="Calibri" pitchFamily="34" charset="0"/>
            </a:endParaRPr>
          </a:p>
          <a:p>
            <a:pPr marL="0" indent="0">
              <a:buFont typeface="Wingdings" pitchFamily="2" charset="2"/>
              <a:buNone/>
            </a:pPr>
            <a:r>
              <a:rPr lang="nl-NL" sz="2400" dirty="0">
                <a:latin typeface="Calibri" pitchFamily="34" charset="0"/>
                <a:hlinkClick r:id="rId3"/>
              </a:rPr>
              <a:t>hartenziel@ggd.amsterdam.nl</a:t>
            </a:r>
            <a:endParaRPr lang="nl-NL" sz="2400" dirty="0">
              <a:latin typeface="Calibri" pitchFamily="34" charset="0"/>
            </a:endParaRPr>
          </a:p>
          <a:p>
            <a:pPr marL="0" indent="0">
              <a:buFont typeface="Wingdings" pitchFamily="2" charset="2"/>
              <a:buNone/>
            </a:pPr>
            <a:endParaRPr lang="nl-NL" sz="2400" dirty="0">
              <a:latin typeface="Calibri" pitchFamily="34" charset="0"/>
            </a:endParaRPr>
          </a:p>
          <a:p>
            <a:pPr marL="0" indent="0">
              <a:buFont typeface="Wingdings" pitchFamily="2" charset="2"/>
              <a:buNone/>
            </a:pPr>
            <a:r>
              <a:rPr lang="nl-NL" sz="2400" dirty="0">
                <a:latin typeface="Calibri" pitchFamily="34" charset="0"/>
              </a:rPr>
              <a:t>020 555 5495</a:t>
            </a:r>
          </a:p>
          <a:p>
            <a:pPr marL="0" indent="0">
              <a:buFont typeface="Wingdings" pitchFamily="2" charset="2"/>
              <a:buNone/>
            </a:pPr>
            <a:endParaRPr lang="nl-NL" dirty="0"/>
          </a:p>
          <a:p>
            <a:pPr marL="0" indent="0">
              <a:buFont typeface="Wingdings" pitchFamily="2" charset="2"/>
              <a:buNone/>
            </a:pPr>
            <a:endParaRPr lang="nl-NL" dirty="0"/>
          </a:p>
        </p:txBody>
      </p:sp>
      <p:sp>
        <p:nvSpPr>
          <p:cNvPr id="27650" name="Titel 3"/>
          <p:cNvSpPr>
            <a:spLocks noGrp="1"/>
          </p:cNvSpPr>
          <p:nvPr>
            <p:ph type="title"/>
          </p:nvPr>
        </p:nvSpPr>
        <p:spPr>
          <a:xfrm>
            <a:off x="782638" y="620688"/>
            <a:ext cx="7594600" cy="1143000"/>
          </a:xfrm>
        </p:spPr>
        <p:txBody>
          <a:bodyPr/>
          <a:lstStyle/>
          <a:p>
            <a:r>
              <a:rPr lang="nl-NL" sz="3600" dirty="0"/>
              <a:t>Contactgegevens </a:t>
            </a:r>
            <a:r>
              <a:rPr lang="nl-NL" sz="3600" i="1" dirty="0"/>
              <a:t>Hart &amp; Ziel: </a:t>
            </a:r>
          </a:p>
        </p:txBody>
      </p:sp>
      <p:pic>
        <p:nvPicPr>
          <p:cNvPr id="27651" name="Picture 13" descr="Hart&amp;Ziel2"/>
          <p:cNvPicPr>
            <a:picLocks noGrp="1" noChangeAspect="1" noChangeArrowheads="1"/>
          </p:cNvPicPr>
          <p:nvPr>
            <p:ph sz="quarter" idx="14"/>
          </p:nvPr>
        </p:nvPicPr>
        <p:blipFill>
          <a:blip r:embed="rId4"/>
          <a:srcRect/>
          <a:stretch>
            <a:fillRect/>
          </a:stretch>
        </p:blipFill>
        <p:spPr bwMode="auto">
          <a:xfrm>
            <a:off x="971550" y="3074988"/>
            <a:ext cx="3252788" cy="2514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864368" y="1133872"/>
            <a:ext cx="7812088" cy="1143000"/>
          </a:xfrm>
        </p:spPr>
        <p:txBody>
          <a:bodyPr/>
          <a:lstStyle/>
          <a:p>
            <a:r>
              <a:rPr lang="nl-NL" altLang="nl-NL" sz="3600" dirty="0">
                <a:latin typeface="Arial" panose="020B0604020202020204" pitchFamily="34" charset="0"/>
                <a:cs typeface="Arial" panose="020B0604020202020204" pitchFamily="34" charset="0"/>
              </a:rPr>
              <a:t>Doel Hart &amp; Ziel</a:t>
            </a:r>
            <a:br>
              <a:rPr lang="nl-NL" altLang="nl-NL" sz="3600" i="1" dirty="0">
                <a:solidFill>
                  <a:srgbClr val="FF0000"/>
                </a:solidFill>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99939" y="1988840"/>
            <a:ext cx="8064549" cy="4049713"/>
          </a:xfrm>
        </p:spPr>
        <p:txBody>
          <a:bodyPr wrap="square" numCol="1" anchor="t" anchorCtr="0" compatLnSpc="1">
            <a:prstTxWarp prst="textNoShape">
              <a:avLst/>
            </a:prstTxWarp>
          </a:bodyPr>
          <a:lstStyle/>
          <a:p>
            <a:pPr>
              <a:lnSpc>
                <a:spcPct val="150000"/>
              </a:lnSpc>
              <a:buClr>
                <a:srgbClr val="FF0000"/>
              </a:buClr>
            </a:pPr>
            <a:r>
              <a:rPr lang="nl-NL" sz="3200" dirty="0">
                <a:latin typeface="+mj-lt"/>
                <a:cs typeface="Arial" panose="020B0604020202020204" pitchFamily="34" charset="0"/>
              </a:rPr>
              <a:t> Signalering</a:t>
            </a:r>
            <a:endParaRPr lang="nl-NL" sz="3200" dirty="0">
              <a:solidFill>
                <a:schemeClr val="bg2"/>
              </a:solidFill>
              <a:latin typeface="+mj-lt"/>
            </a:endParaRPr>
          </a:p>
          <a:p>
            <a:pPr>
              <a:lnSpc>
                <a:spcPct val="150000"/>
              </a:lnSpc>
              <a:buClr>
                <a:srgbClr val="FF0000"/>
              </a:buClr>
            </a:pPr>
            <a:r>
              <a:rPr lang="nl-NL" sz="3200" dirty="0">
                <a:latin typeface="+mj-lt"/>
              </a:rPr>
              <a:t> </a:t>
            </a:r>
            <a:r>
              <a:rPr lang="nl-NL" sz="3200" dirty="0" err="1">
                <a:latin typeface="+mj-lt"/>
              </a:rPr>
              <a:t>zonodig</a:t>
            </a:r>
            <a:r>
              <a:rPr lang="nl-NL" sz="3200" dirty="0">
                <a:latin typeface="+mj-lt"/>
              </a:rPr>
              <a:t>: Aanvullende onderzoek </a:t>
            </a:r>
          </a:p>
          <a:p>
            <a:pPr>
              <a:lnSpc>
                <a:spcPct val="150000"/>
              </a:lnSpc>
              <a:buClr>
                <a:srgbClr val="FF0000"/>
              </a:buClr>
            </a:pPr>
            <a:r>
              <a:rPr lang="nl-NL" sz="3200" dirty="0">
                <a:latin typeface="+mj-lt"/>
              </a:rPr>
              <a:t> Aanpak op school- klas en </a:t>
            </a:r>
            <a:r>
              <a:rPr lang="nl-NL" sz="3200" dirty="0" err="1">
                <a:latin typeface="+mj-lt"/>
              </a:rPr>
              <a:t>leerlingniveau</a:t>
            </a:r>
            <a:endParaRPr lang="nl-NL" sz="3200" dirty="0">
              <a:latin typeface="+mj-lt"/>
            </a:endParaRPr>
          </a:p>
          <a:p>
            <a:pPr>
              <a:lnSpc>
                <a:spcPct val="150000"/>
              </a:lnSpc>
              <a:buClr>
                <a:srgbClr val="FF0000"/>
              </a:buClr>
            </a:pPr>
            <a:r>
              <a:rPr lang="nl-NL" sz="3200" dirty="0">
                <a:latin typeface="+mj-lt"/>
              </a:rPr>
              <a:t> Toeleiding naar (preventieve) zorg</a:t>
            </a:r>
          </a:p>
          <a:p>
            <a:pPr lvl="1">
              <a:lnSpc>
                <a:spcPct val="150000"/>
              </a:lnSpc>
              <a:buClr>
                <a:srgbClr val="FF0000"/>
              </a:buClr>
              <a:buFont typeface="Corbel" pitchFamily="34" charset="0"/>
              <a:buNone/>
            </a:pPr>
            <a:endParaRPr lang="nl-NL" sz="3200" dirty="0">
              <a:latin typeface="+mj-lt"/>
            </a:endParaRPr>
          </a:p>
        </p:txBody>
      </p:sp>
    </p:spTree>
    <p:extLst>
      <p:ext uri="{BB962C8B-B14F-4D97-AF65-F5344CB8AC3E}">
        <p14:creationId xmlns:p14="http://schemas.microsoft.com/office/powerpoint/2010/main" val="251079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2638" y="1196975"/>
            <a:ext cx="7594600" cy="1143000"/>
          </a:xfrm>
        </p:spPr>
        <p:txBody>
          <a:bodyPr rtlCol="0">
            <a:noAutofit/>
          </a:bodyPr>
          <a:lstStyle/>
          <a:p>
            <a:pPr fontAlgn="auto">
              <a:spcAft>
                <a:spcPts val="0"/>
              </a:spcAft>
              <a:defRPr/>
            </a:pPr>
            <a:r>
              <a:rPr lang="nl-NL" dirty="0">
                <a:latin typeface="Calibri" pitchFamily="34" charset="0"/>
                <a:ea typeface="+mn-ea"/>
                <a:cs typeface="+mn-cs"/>
              </a:rPr>
              <a:t>De SDQ </a:t>
            </a:r>
            <a:r>
              <a:rPr lang="nl-NL" sz="2400" dirty="0">
                <a:latin typeface="Calibri" pitchFamily="34" charset="0"/>
                <a:ea typeface="+mn-ea"/>
                <a:cs typeface="+mn-cs"/>
              </a:rPr>
              <a:t>(</a:t>
            </a:r>
            <a:r>
              <a:rPr lang="nl-NL" sz="2400" dirty="0" err="1">
                <a:latin typeface="Calibri" pitchFamily="34" charset="0"/>
                <a:ea typeface="+mn-ea"/>
                <a:cs typeface="+mn-cs"/>
              </a:rPr>
              <a:t>Strengths</a:t>
            </a:r>
            <a:r>
              <a:rPr lang="nl-NL" sz="2400" dirty="0">
                <a:latin typeface="Calibri" pitchFamily="34" charset="0"/>
                <a:ea typeface="+mn-ea"/>
                <a:cs typeface="+mn-cs"/>
              </a:rPr>
              <a:t> </a:t>
            </a:r>
            <a:r>
              <a:rPr lang="nl-NL" sz="2400" dirty="0" err="1">
                <a:latin typeface="Calibri" pitchFamily="34" charset="0"/>
                <a:ea typeface="+mn-ea"/>
                <a:cs typeface="+mn-cs"/>
              </a:rPr>
              <a:t>and</a:t>
            </a:r>
            <a:r>
              <a:rPr lang="nl-NL" sz="2400" dirty="0">
                <a:latin typeface="Calibri" pitchFamily="34" charset="0"/>
                <a:ea typeface="+mn-ea"/>
                <a:cs typeface="+mn-cs"/>
              </a:rPr>
              <a:t> </a:t>
            </a:r>
            <a:r>
              <a:rPr lang="nl-NL" sz="2400" dirty="0" err="1">
                <a:latin typeface="Calibri" pitchFamily="34" charset="0"/>
                <a:ea typeface="+mn-ea"/>
                <a:cs typeface="+mn-cs"/>
              </a:rPr>
              <a:t>Difficulties</a:t>
            </a:r>
            <a:r>
              <a:rPr lang="nl-NL" sz="2400" dirty="0">
                <a:latin typeface="Calibri" pitchFamily="34" charset="0"/>
                <a:ea typeface="+mn-ea"/>
                <a:cs typeface="+mn-cs"/>
              </a:rPr>
              <a:t> Questionnaire)</a:t>
            </a:r>
          </a:p>
        </p:txBody>
      </p:sp>
      <p:pic>
        <p:nvPicPr>
          <p:cNvPr id="25602" name="Picture 4"/>
          <p:cNvPicPr>
            <a:picLocks noChangeAspect="1" noChangeArrowheads="1"/>
          </p:cNvPicPr>
          <p:nvPr/>
        </p:nvPicPr>
        <p:blipFill>
          <a:blip r:embed="rId2"/>
          <a:srcRect/>
          <a:stretch>
            <a:fillRect/>
          </a:stretch>
        </p:blipFill>
        <p:spPr bwMode="auto">
          <a:xfrm>
            <a:off x="6227763" y="4581525"/>
            <a:ext cx="2124075" cy="1414463"/>
          </a:xfrm>
          <a:prstGeom prst="rect">
            <a:avLst/>
          </a:prstGeom>
          <a:noFill/>
          <a:ln w="9525">
            <a:noFill/>
            <a:miter lim="800000"/>
            <a:headEnd/>
            <a:tailEnd/>
          </a:ln>
        </p:spPr>
      </p:pic>
      <p:pic>
        <p:nvPicPr>
          <p:cNvPr id="25603" name="Picture 4"/>
          <p:cNvPicPr>
            <a:picLocks noChangeAspect="1" noChangeArrowheads="1"/>
          </p:cNvPicPr>
          <p:nvPr/>
        </p:nvPicPr>
        <p:blipFill>
          <a:blip r:embed="rId3"/>
          <a:srcRect/>
          <a:stretch>
            <a:fillRect/>
          </a:stretch>
        </p:blipFill>
        <p:spPr bwMode="auto">
          <a:xfrm>
            <a:off x="782638" y="5013325"/>
            <a:ext cx="2419350" cy="909638"/>
          </a:xfrm>
          <a:prstGeom prst="rect">
            <a:avLst/>
          </a:prstGeom>
          <a:noFill/>
          <a:ln w="9525">
            <a:noFill/>
            <a:miter lim="800000"/>
            <a:headEnd/>
            <a:tailEnd/>
          </a:ln>
        </p:spPr>
      </p:pic>
      <p:sp>
        <p:nvSpPr>
          <p:cNvPr id="25604" name="Rectangle 3"/>
          <p:cNvSpPr>
            <a:spLocks noChangeArrowheads="1"/>
          </p:cNvSpPr>
          <p:nvPr/>
        </p:nvSpPr>
        <p:spPr bwMode="auto">
          <a:xfrm>
            <a:off x="6732588" y="2060575"/>
            <a:ext cx="1152525" cy="144463"/>
          </a:xfrm>
          <a:prstGeom prst="rect">
            <a:avLst/>
          </a:prstGeom>
          <a:solidFill>
            <a:schemeClr val="bg1"/>
          </a:solidFill>
          <a:ln w="9525">
            <a:noFill/>
            <a:miter lim="800000"/>
            <a:headEnd/>
            <a:tailEnd/>
          </a:ln>
        </p:spPr>
        <p:txBody>
          <a:bodyPr wrap="none" lIns="0" tIns="0" rIns="0" bIns="0" anchor="ctr"/>
          <a:lstStyle/>
          <a:p>
            <a:pPr>
              <a:buClr>
                <a:srgbClr val="FF0000"/>
              </a:buClr>
            </a:pPr>
            <a:endParaRPr lang="nl-NL">
              <a:solidFill>
                <a:srgbClr val="000000"/>
              </a:solidFill>
              <a:latin typeface="Corbel" pitchFamily="34" charset="0"/>
            </a:endParaRPr>
          </a:p>
        </p:txBody>
      </p:sp>
      <p:sp>
        <p:nvSpPr>
          <p:cNvPr id="10" name="Rechthoek 9"/>
          <p:cNvSpPr/>
          <p:nvPr/>
        </p:nvSpPr>
        <p:spPr>
          <a:xfrm>
            <a:off x="782638" y="5876925"/>
            <a:ext cx="2419350" cy="369888"/>
          </a:xfrm>
          <a:prstGeom prst="rect">
            <a:avLst/>
          </a:prstGeom>
          <a:solidFill>
            <a:schemeClr val="bg1"/>
          </a:solidFill>
        </p:spPr>
        <p:txBody>
          <a:bodyPr>
            <a:spAutoFit/>
          </a:bodyPr>
          <a:lstStyle/>
          <a:p>
            <a:pPr algn="ctr" fontAlgn="auto">
              <a:spcBef>
                <a:spcPts val="0"/>
              </a:spcBef>
              <a:spcAft>
                <a:spcPts val="0"/>
              </a:spcAft>
              <a:buFont typeface="Wingdings" pitchFamily="2" charset="2"/>
              <a:buNone/>
              <a:defRPr/>
            </a:pPr>
            <a:r>
              <a:rPr lang="nl-NL" i="1" dirty="0">
                <a:latin typeface="Calibri" pitchFamily="34" charset="0"/>
                <a:cs typeface="Calibri" pitchFamily="34" charset="0"/>
              </a:rPr>
              <a:t>Gedragsproblemen</a:t>
            </a:r>
            <a:endParaRPr lang="nl-NL" i="1" dirty="0">
              <a:latin typeface="+mn-lt"/>
              <a:cs typeface="+mn-cs"/>
            </a:endParaRPr>
          </a:p>
        </p:txBody>
      </p:sp>
      <p:sp>
        <p:nvSpPr>
          <p:cNvPr id="11" name="Rechthoek 10"/>
          <p:cNvSpPr/>
          <p:nvPr/>
        </p:nvSpPr>
        <p:spPr>
          <a:xfrm>
            <a:off x="5508625" y="5949950"/>
            <a:ext cx="3622675" cy="369332"/>
          </a:xfrm>
          <a:prstGeom prst="rect">
            <a:avLst/>
          </a:prstGeom>
          <a:solidFill>
            <a:schemeClr val="bg1"/>
          </a:solidFill>
        </p:spPr>
        <p:txBody>
          <a:bodyPr>
            <a:spAutoFit/>
          </a:bodyPr>
          <a:lstStyle/>
          <a:p>
            <a:pPr algn="ctr" fontAlgn="auto">
              <a:spcBef>
                <a:spcPct val="50000"/>
              </a:spcBef>
              <a:spcAft>
                <a:spcPts val="0"/>
              </a:spcAft>
              <a:buFont typeface="Wingdings" pitchFamily="2" charset="2"/>
              <a:buNone/>
              <a:defRPr/>
            </a:pPr>
            <a:r>
              <a:rPr lang="nl-NL" i="1" dirty="0">
                <a:latin typeface="Calibri" pitchFamily="34" charset="0"/>
                <a:cs typeface="Calibri" pitchFamily="34" charset="0"/>
              </a:rPr>
              <a:t>Concentratie/druk gedrag</a:t>
            </a:r>
          </a:p>
        </p:txBody>
      </p:sp>
      <p:pic>
        <p:nvPicPr>
          <p:cNvPr id="25607" name="Picture 4"/>
          <p:cNvPicPr>
            <a:picLocks noChangeAspect="1" noChangeArrowheads="1"/>
          </p:cNvPicPr>
          <p:nvPr/>
        </p:nvPicPr>
        <p:blipFill>
          <a:blip r:embed="rId4"/>
          <a:srcRect/>
          <a:stretch>
            <a:fillRect/>
          </a:stretch>
        </p:blipFill>
        <p:spPr bwMode="auto">
          <a:xfrm>
            <a:off x="831850" y="2420938"/>
            <a:ext cx="2155825" cy="1439862"/>
          </a:xfrm>
          <a:prstGeom prst="rect">
            <a:avLst/>
          </a:prstGeom>
          <a:noFill/>
          <a:ln w="9525">
            <a:noFill/>
            <a:miter lim="800000"/>
            <a:headEnd/>
            <a:tailEnd/>
          </a:ln>
        </p:spPr>
      </p:pic>
      <p:sp>
        <p:nvSpPr>
          <p:cNvPr id="13" name="Rechthoek 12"/>
          <p:cNvSpPr/>
          <p:nvPr/>
        </p:nvSpPr>
        <p:spPr>
          <a:xfrm>
            <a:off x="831850" y="3860800"/>
            <a:ext cx="2155825" cy="369888"/>
          </a:xfrm>
          <a:prstGeom prst="rect">
            <a:avLst/>
          </a:prstGeom>
          <a:solidFill>
            <a:schemeClr val="bg1"/>
          </a:solidFill>
        </p:spPr>
        <p:txBody>
          <a:bodyPr>
            <a:spAutoFit/>
          </a:bodyPr>
          <a:lstStyle/>
          <a:p>
            <a:pPr algn="ctr" fontAlgn="auto">
              <a:spcBef>
                <a:spcPct val="50000"/>
              </a:spcBef>
              <a:spcAft>
                <a:spcPts val="0"/>
              </a:spcAft>
              <a:buFont typeface="Wingdings" pitchFamily="2" charset="2"/>
              <a:buNone/>
              <a:defRPr/>
            </a:pPr>
            <a:r>
              <a:rPr lang="nl-NL" i="1" dirty="0">
                <a:latin typeface="Calibri" pitchFamily="34" charset="0"/>
                <a:cs typeface="Calibri" pitchFamily="34" charset="0"/>
              </a:rPr>
              <a:t>Pro-sociaal gedrag</a:t>
            </a:r>
          </a:p>
        </p:txBody>
      </p:sp>
      <p:pic>
        <p:nvPicPr>
          <p:cNvPr id="25609" name="Picture 4"/>
          <p:cNvPicPr>
            <a:picLocks noChangeAspect="1" noChangeArrowheads="1"/>
          </p:cNvPicPr>
          <p:nvPr/>
        </p:nvPicPr>
        <p:blipFill>
          <a:blip r:embed="rId5"/>
          <a:srcRect/>
          <a:stretch>
            <a:fillRect/>
          </a:stretch>
        </p:blipFill>
        <p:spPr bwMode="auto">
          <a:xfrm>
            <a:off x="6188075" y="2420938"/>
            <a:ext cx="2163763" cy="1439862"/>
          </a:xfrm>
          <a:prstGeom prst="rect">
            <a:avLst/>
          </a:prstGeom>
          <a:noFill/>
          <a:ln w="9525">
            <a:noFill/>
            <a:miter lim="800000"/>
            <a:headEnd/>
            <a:tailEnd/>
          </a:ln>
        </p:spPr>
      </p:pic>
      <p:sp>
        <p:nvSpPr>
          <p:cNvPr id="15" name="Rechthoek 14"/>
          <p:cNvSpPr/>
          <p:nvPr/>
        </p:nvSpPr>
        <p:spPr>
          <a:xfrm>
            <a:off x="5868144" y="3860800"/>
            <a:ext cx="2736304" cy="369332"/>
          </a:xfrm>
          <a:prstGeom prst="rect">
            <a:avLst/>
          </a:prstGeom>
          <a:solidFill>
            <a:schemeClr val="bg1"/>
          </a:solidFill>
        </p:spPr>
        <p:txBody>
          <a:bodyPr wrap="square">
            <a:spAutoFit/>
          </a:bodyPr>
          <a:lstStyle/>
          <a:p>
            <a:pPr algn="ctr" fontAlgn="auto">
              <a:spcBef>
                <a:spcPct val="50000"/>
              </a:spcBef>
              <a:spcAft>
                <a:spcPts val="0"/>
              </a:spcAft>
              <a:buFont typeface="Wingdings" pitchFamily="2" charset="2"/>
              <a:buNone/>
              <a:defRPr/>
            </a:pPr>
            <a:r>
              <a:rPr lang="nl-NL" i="1" dirty="0">
                <a:latin typeface="Calibri" pitchFamily="34" charset="0"/>
                <a:cs typeface="Calibri" pitchFamily="34" charset="0"/>
              </a:rPr>
              <a:t>Emotionele problemen</a:t>
            </a:r>
          </a:p>
        </p:txBody>
      </p:sp>
      <p:pic>
        <p:nvPicPr>
          <p:cNvPr id="25611" name="Picture 10"/>
          <p:cNvPicPr>
            <a:picLocks noChangeAspect="1" noChangeArrowheads="1"/>
          </p:cNvPicPr>
          <p:nvPr/>
        </p:nvPicPr>
        <p:blipFill>
          <a:blip r:embed="rId6"/>
          <a:srcRect/>
          <a:stretch>
            <a:fillRect/>
          </a:stretch>
        </p:blipFill>
        <p:spPr bwMode="auto">
          <a:xfrm>
            <a:off x="3563938" y="3284538"/>
            <a:ext cx="2033587" cy="1325562"/>
          </a:xfrm>
          <a:prstGeom prst="rect">
            <a:avLst/>
          </a:prstGeom>
          <a:noFill/>
          <a:ln w="9525">
            <a:noFill/>
            <a:miter lim="800000"/>
            <a:headEnd/>
            <a:tailEnd/>
          </a:ln>
        </p:spPr>
      </p:pic>
      <p:sp>
        <p:nvSpPr>
          <p:cNvPr id="17" name="Rechthoek 16"/>
          <p:cNvSpPr/>
          <p:nvPr/>
        </p:nvSpPr>
        <p:spPr>
          <a:xfrm>
            <a:off x="3059113" y="4581525"/>
            <a:ext cx="3168650" cy="368300"/>
          </a:xfrm>
          <a:prstGeom prst="rect">
            <a:avLst/>
          </a:prstGeom>
          <a:solidFill>
            <a:schemeClr val="bg1"/>
          </a:solidFill>
        </p:spPr>
        <p:txBody>
          <a:bodyPr>
            <a:spAutoFit/>
          </a:bodyPr>
          <a:lstStyle/>
          <a:p>
            <a:pPr algn="ctr" fontAlgn="auto">
              <a:spcBef>
                <a:spcPts val="0"/>
              </a:spcBef>
              <a:spcAft>
                <a:spcPts val="0"/>
              </a:spcAft>
              <a:buFont typeface="Wingdings" pitchFamily="2" charset="2"/>
              <a:buNone/>
              <a:defRPr/>
            </a:pPr>
            <a:r>
              <a:rPr lang="nl-NL" i="1" dirty="0">
                <a:latin typeface="Calibri" pitchFamily="34" charset="0"/>
                <a:cs typeface="Calibri" pitchFamily="34" charset="0"/>
              </a:rPr>
              <a:t>Omgang met leeftijdsgenoten </a:t>
            </a:r>
            <a:endParaRPr lang="nl-NL" i="1" dirty="0">
              <a:latin typeface="+mn-lt"/>
              <a:cs typeface="+mn-cs"/>
            </a:endParaRPr>
          </a:p>
        </p:txBody>
      </p:sp>
      <p:pic>
        <p:nvPicPr>
          <p:cNvPr id="25613" name="Picture 13" descr="Hart&amp;Ziel2"/>
          <p:cNvPicPr>
            <a:picLocks noChangeAspect="1" noChangeArrowheads="1"/>
          </p:cNvPicPr>
          <p:nvPr/>
        </p:nvPicPr>
        <p:blipFill>
          <a:blip r:embed="rId7"/>
          <a:srcRect/>
          <a:stretch>
            <a:fillRect/>
          </a:stretch>
        </p:blipFill>
        <p:spPr bwMode="auto">
          <a:xfrm>
            <a:off x="7451725" y="139700"/>
            <a:ext cx="1547813" cy="1201738"/>
          </a:xfrm>
          <a:prstGeom prst="rect">
            <a:avLst/>
          </a:prstGeom>
          <a:noFill/>
          <a:ln w="9525">
            <a:noFill/>
            <a:miter lim="800000"/>
            <a:headEnd/>
            <a:tailEnd/>
          </a:ln>
        </p:spPr>
      </p:pic>
    </p:spTree>
    <p:extLst>
      <p:ext uri="{BB962C8B-B14F-4D97-AF65-F5344CB8AC3E}">
        <p14:creationId xmlns:p14="http://schemas.microsoft.com/office/powerpoint/2010/main" val="160382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971" y="1124744"/>
            <a:ext cx="7596000" cy="1143000"/>
          </a:xfrm>
        </p:spPr>
        <p:txBody>
          <a:bodyPr/>
          <a:lstStyle/>
          <a:p>
            <a:r>
              <a:rPr lang="nl-NL" sz="3600" dirty="0"/>
              <a:t>Vragenlijst Sociale Veiligheid</a:t>
            </a:r>
          </a:p>
        </p:txBody>
      </p:sp>
      <p:sp>
        <p:nvSpPr>
          <p:cNvPr id="3" name="Tijdelijke aanduiding voor inhoud 2"/>
          <p:cNvSpPr>
            <a:spLocks noGrp="1"/>
          </p:cNvSpPr>
          <p:nvPr>
            <p:ph idx="1"/>
          </p:nvPr>
        </p:nvSpPr>
        <p:spPr>
          <a:xfrm>
            <a:off x="781563" y="1916832"/>
            <a:ext cx="7596000" cy="3312409"/>
          </a:xfrm>
        </p:spPr>
        <p:txBody>
          <a:bodyPr/>
          <a:lstStyle/>
          <a:p>
            <a:pPr marL="0" indent="0">
              <a:buNone/>
            </a:pPr>
            <a:endParaRPr lang="nl-NL" dirty="0">
              <a:latin typeface="+mj-lt"/>
            </a:endParaRPr>
          </a:p>
          <a:p>
            <a:pPr marL="0" lvl="0" indent="0">
              <a:buNone/>
            </a:pPr>
            <a:r>
              <a:rPr lang="nl-NL" sz="2400" b="1" dirty="0">
                <a:latin typeface="+mj-lt"/>
                <a:cs typeface="Calibri" panose="020F0502020204030204" pitchFamily="34" charset="0"/>
              </a:rPr>
              <a:t>Welbevinden op school </a:t>
            </a:r>
            <a:endParaRPr lang="nl-NL" sz="2400" dirty="0">
              <a:latin typeface="+mj-lt"/>
              <a:cs typeface="Calibri" panose="020F0502020204030204" pitchFamily="34" charset="0"/>
            </a:endParaRPr>
          </a:p>
          <a:p>
            <a:pPr marL="0" indent="0">
              <a:buNone/>
            </a:pPr>
            <a:endParaRPr lang="nl-NL" sz="2400" dirty="0">
              <a:latin typeface="+mj-lt"/>
              <a:cs typeface="Calibri" panose="020F0502020204030204" pitchFamily="34" charset="0"/>
            </a:endParaRPr>
          </a:p>
          <a:p>
            <a:pPr marL="0" indent="0">
              <a:buNone/>
            </a:pPr>
            <a:r>
              <a:rPr lang="nl-NL" sz="2400" b="1" dirty="0">
                <a:latin typeface="+mj-lt"/>
                <a:cs typeface="Calibri" panose="020F0502020204030204" pitchFamily="34" charset="0"/>
              </a:rPr>
              <a:t>Ervaren Veiligheid </a:t>
            </a:r>
          </a:p>
          <a:p>
            <a:pPr marL="0" indent="0">
              <a:buNone/>
            </a:pPr>
            <a:endParaRPr lang="nl-NL" sz="2400" b="1" dirty="0">
              <a:latin typeface="+mj-lt"/>
              <a:cs typeface="Calibri" panose="020F0502020204030204" pitchFamily="34" charset="0"/>
            </a:endParaRPr>
          </a:p>
          <a:p>
            <a:pPr marL="0" indent="0">
              <a:buNone/>
            </a:pPr>
            <a:r>
              <a:rPr lang="nl-NL" sz="2400" b="1" dirty="0">
                <a:latin typeface="+mj-lt"/>
                <a:cs typeface="Calibri" panose="020F0502020204030204" pitchFamily="34" charset="0"/>
              </a:rPr>
              <a:t>Feitelijke Veiligheid</a:t>
            </a:r>
          </a:p>
          <a:p>
            <a:pPr marL="0" indent="0">
              <a:buNone/>
            </a:pPr>
            <a:endParaRPr lang="nl-NL" sz="2400" b="1" dirty="0">
              <a:latin typeface="+mj-lt"/>
              <a:cs typeface="Calibri" panose="020F0502020204030204" pitchFamily="34" charset="0"/>
            </a:endParaRPr>
          </a:p>
          <a:p>
            <a:pPr marL="0" indent="0">
              <a:buNone/>
            </a:pPr>
            <a:r>
              <a:rPr lang="nl-NL" sz="2400" b="1" dirty="0">
                <a:solidFill>
                  <a:schemeClr val="bg1">
                    <a:lumMod val="65000"/>
                  </a:schemeClr>
                </a:solidFill>
                <a:latin typeface="+mj-lt"/>
                <a:cs typeface="Calibri" panose="020F0502020204030204" pitchFamily="34" charset="0"/>
              </a:rPr>
              <a:t>Vormen van Pesten</a:t>
            </a:r>
          </a:p>
          <a:p>
            <a:pPr marL="0" indent="0">
              <a:buNone/>
            </a:pPr>
            <a:endParaRPr lang="nl-NL" sz="2400" b="1" dirty="0">
              <a:solidFill>
                <a:schemeClr val="bg1">
                  <a:lumMod val="65000"/>
                </a:schemeClr>
              </a:solidFill>
              <a:latin typeface="+mj-lt"/>
              <a:cs typeface="Calibri" panose="020F0502020204030204" pitchFamily="34" charset="0"/>
            </a:endParaRPr>
          </a:p>
          <a:p>
            <a:pPr marL="0" indent="0">
              <a:buNone/>
            </a:pPr>
            <a:r>
              <a:rPr lang="nl-NL" sz="2400" b="1" dirty="0">
                <a:solidFill>
                  <a:schemeClr val="bg1">
                    <a:lumMod val="65000"/>
                  </a:schemeClr>
                </a:solidFill>
                <a:latin typeface="+mj-lt"/>
                <a:cs typeface="Calibri" panose="020F0502020204030204" pitchFamily="34" charset="0"/>
              </a:rPr>
              <a:t>Conflicten in de klas</a:t>
            </a:r>
          </a:p>
          <a:p>
            <a:pPr marL="0" indent="0">
              <a:buNone/>
            </a:pPr>
            <a:endParaRPr lang="nl-NL" dirty="0">
              <a:latin typeface="+mj-lt"/>
            </a:endParaRPr>
          </a:p>
          <a:p>
            <a:pPr marL="0" indent="0">
              <a:buNone/>
            </a:pPr>
            <a:endParaRPr lang="nl-NL"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081" y="3140968"/>
            <a:ext cx="1656183" cy="109545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081" y="4509120"/>
            <a:ext cx="1703135" cy="135265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081" y="1844824"/>
            <a:ext cx="1631127" cy="108376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14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827088" y="1124744"/>
            <a:ext cx="7596187" cy="2016125"/>
          </a:xfrm>
        </p:spPr>
        <p:txBody>
          <a:bodyPr/>
          <a:lstStyle/>
          <a:p>
            <a:r>
              <a:rPr lang="nl-NL" sz="3600" dirty="0"/>
              <a:t>Bereik alle kwetsbare leerlingen</a:t>
            </a:r>
          </a:p>
        </p:txBody>
      </p:sp>
      <p:sp>
        <p:nvSpPr>
          <p:cNvPr id="3" name="Ovaal 2"/>
          <p:cNvSpPr/>
          <p:nvPr/>
        </p:nvSpPr>
        <p:spPr>
          <a:xfrm>
            <a:off x="1115616" y="2060848"/>
            <a:ext cx="7056784" cy="4392488"/>
          </a:xfrm>
          <a:prstGeom prst="ellipse">
            <a:avLst/>
          </a:prstGeom>
          <a:solidFill>
            <a:schemeClr val="accent4">
              <a:lumMod val="40000"/>
              <a:lumOff val="60000"/>
            </a:schemeClr>
          </a:solidFill>
          <a:ln>
            <a:solidFill>
              <a:srgbClr val="D1F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Lachebekje 4"/>
          <p:cNvSpPr/>
          <p:nvPr/>
        </p:nvSpPr>
        <p:spPr>
          <a:xfrm>
            <a:off x="2483768" y="2492896"/>
            <a:ext cx="1944216" cy="1800200"/>
          </a:xfrm>
          <a:prstGeom prst="smileyFace">
            <a:avLst>
              <a:gd name="adj" fmla="val -4653"/>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3121981" y="3212976"/>
            <a:ext cx="1908212" cy="176419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Lachebekje 7"/>
          <p:cNvSpPr/>
          <p:nvPr/>
        </p:nvSpPr>
        <p:spPr>
          <a:xfrm>
            <a:off x="2498624" y="2507184"/>
            <a:ext cx="1944216" cy="1800200"/>
          </a:xfrm>
          <a:prstGeom prst="smileyFace">
            <a:avLst/>
          </a:prstGeom>
          <a:solidFill>
            <a:schemeClr val="accent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2483768" y="2492896"/>
            <a:ext cx="1944216" cy="18002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917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1" nodeType="after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57E56DE2-7F7D-441B-BBF0-1D7F2545CBE5}"/>
              </a:ext>
            </a:extLst>
          </p:cNvPr>
          <p:cNvSpPr>
            <a:spLocks noGrp="1"/>
          </p:cNvSpPr>
          <p:nvPr>
            <p:ph idx="1"/>
          </p:nvPr>
        </p:nvSpPr>
        <p:spPr/>
        <p:txBody>
          <a:bodyPr/>
          <a:lstStyle/>
          <a:p>
            <a:endParaRPr lang="nl-NL"/>
          </a:p>
        </p:txBody>
      </p:sp>
      <p:pic>
        <p:nvPicPr>
          <p:cNvPr id="7" name="Afbeelding 6">
            <a:hlinkClick r:id="rId3"/>
            <a:extLst>
              <a:ext uri="{FF2B5EF4-FFF2-40B4-BE49-F238E27FC236}">
                <a16:creationId xmlns:a16="http://schemas.microsoft.com/office/drawing/2014/main" id="{6B72AFD2-4214-4442-AB41-8A900F47AE56}"/>
              </a:ext>
            </a:extLst>
          </p:cNvPr>
          <p:cNvPicPr>
            <a:picLocks noChangeAspect="1"/>
          </p:cNvPicPr>
          <p:nvPr/>
        </p:nvPicPr>
        <p:blipFill>
          <a:blip r:embed="rId4"/>
          <a:stretch>
            <a:fillRect/>
          </a:stretch>
        </p:blipFill>
        <p:spPr>
          <a:xfrm>
            <a:off x="899592" y="1412776"/>
            <a:ext cx="7545364" cy="5089125"/>
          </a:xfrm>
          <a:prstGeom prst="rect">
            <a:avLst/>
          </a:prstGeom>
        </p:spPr>
      </p:pic>
      <p:sp>
        <p:nvSpPr>
          <p:cNvPr id="9" name="Titel 1">
            <a:extLst>
              <a:ext uri="{FF2B5EF4-FFF2-40B4-BE49-F238E27FC236}">
                <a16:creationId xmlns:a16="http://schemas.microsoft.com/office/drawing/2014/main" id="{14EA06B2-22CD-4D9C-BC6C-4533B49DA19A}"/>
              </a:ext>
            </a:extLst>
          </p:cNvPr>
          <p:cNvSpPr>
            <a:spLocks noGrp="1"/>
          </p:cNvSpPr>
          <p:nvPr>
            <p:ph type="title"/>
          </p:nvPr>
        </p:nvSpPr>
        <p:spPr>
          <a:xfrm>
            <a:off x="827088" y="620688"/>
            <a:ext cx="7596187" cy="2016125"/>
          </a:xfrm>
        </p:spPr>
        <p:txBody>
          <a:bodyPr/>
          <a:lstStyle/>
          <a:p>
            <a:r>
              <a:rPr lang="nl-NL" sz="3600" dirty="0"/>
              <a:t>Een voorbeeld</a:t>
            </a:r>
          </a:p>
        </p:txBody>
      </p:sp>
    </p:spTree>
    <p:extLst>
      <p:ext uri="{BB962C8B-B14F-4D97-AF65-F5344CB8AC3E}">
        <p14:creationId xmlns:p14="http://schemas.microsoft.com/office/powerpoint/2010/main" val="126156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816" y="620688"/>
            <a:ext cx="8422184" cy="1143000"/>
          </a:xfrm>
        </p:spPr>
        <p:txBody>
          <a:bodyPr rtlCol="0">
            <a:noAutofit/>
          </a:bodyPr>
          <a:lstStyle/>
          <a:p>
            <a:pPr fontAlgn="auto">
              <a:spcAft>
                <a:spcPts val="0"/>
              </a:spcAft>
              <a:defRPr/>
            </a:pPr>
            <a:r>
              <a:rPr lang="nl-NL" sz="3600" dirty="0">
                <a:ea typeface="+mn-ea"/>
                <a:cs typeface="+mn-cs"/>
              </a:rPr>
              <a:t>RCADS</a:t>
            </a:r>
            <a:br>
              <a:rPr lang="nl-NL" sz="2800" dirty="0">
                <a:ea typeface="+mn-ea"/>
                <a:cs typeface="+mn-cs"/>
              </a:rPr>
            </a:br>
            <a:r>
              <a:rPr lang="en-US" sz="3200" b="0" i="1" dirty="0"/>
              <a:t>Revised Child Anxiety and Depression Scale </a:t>
            </a:r>
            <a:br>
              <a:rPr lang="en-US" sz="3200" b="0" i="1" dirty="0"/>
            </a:br>
            <a:endParaRPr lang="nl-NL" sz="3200" i="1" dirty="0">
              <a:ea typeface="+mn-ea"/>
              <a:cs typeface="+mn-cs"/>
            </a:endParaRPr>
          </a:p>
        </p:txBody>
      </p:sp>
      <p:sp>
        <p:nvSpPr>
          <p:cNvPr id="25604" name="Rectangle 3"/>
          <p:cNvSpPr>
            <a:spLocks noChangeArrowheads="1"/>
          </p:cNvSpPr>
          <p:nvPr/>
        </p:nvSpPr>
        <p:spPr bwMode="auto">
          <a:xfrm>
            <a:off x="6732588" y="2060575"/>
            <a:ext cx="1152525" cy="144463"/>
          </a:xfrm>
          <a:prstGeom prst="rect">
            <a:avLst/>
          </a:prstGeom>
          <a:solidFill>
            <a:schemeClr val="bg1"/>
          </a:solidFill>
          <a:ln w="9525">
            <a:noFill/>
            <a:miter lim="800000"/>
            <a:headEnd/>
            <a:tailEnd/>
          </a:ln>
        </p:spPr>
        <p:txBody>
          <a:bodyPr wrap="none" lIns="0" tIns="0" rIns="0" bIns="0" anchor="ctr"/>
          <a:lstStyle/>
          <a:p>
            <a:pPr>
              <a:buClr>
                <a:srgbClr val="FF0000"/>
              </a:buClr>
            </a:pPr>
            <a:endParaRPr lang="nl-NL">
              <a:solidFill>
                <a:srgbClr val="000000"/>
              </a:solidFill>
              <a:latin typeface="Corbel"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2899709683"/>
              </p:ext>
            </p:extLst>
          </p:nvPr>
        </p:nvGraphicFramePr>
        <p:xfrm>
          <a:off x="1285057" y="2025799"/>
          <a:ext cx="6600056" cy="3379220"/>
        </p:xfrm>
        <a:graphic>
          <a:graphicData uri="http://schemas.openxmlformats.org/drawingml/2006/table">
            <a:tbl>
              <a:tblPr firstRow="1" bandRow="1">
                <a:tableStyleId>{3B4B98B0-60AC-42C2-AFA5-B58CD77FA1E5}</a:tableStyleId>
              </a:tblPr>
              <a:tblGrid>
                <a:gridCol w="3300028">
                  <a:extLst>
                    <a:ext uri="{9D8B030D-6E8A-4147-A177-3AD203B41FA5}">
                      <a16:colId xmlns:a16="http://schemas.microsoft.com/office/drawing/2014/main" val="20000"/>
                    </a:ext>
                  </a:extLst>
                </a:gridCol>
                <a:gridCol w="3300028">
                  <a:extLst>
                    <a:ext uri="{9D8B030D-6E8A-4147-A177-3AD203B41FA5}">
                      <a16:colId xmlns:a16="http://schemas.microsoft.com/office/drawing/2014/main" val="20001"/>
                    </a:ext>
                  </a:extLst>
                </a:gridCol>
              </a:tblGrid>
              <a:tr h="1080120">
                <a:tc>
                  <a:txBody>
                    <a:bodyPr/>
                    <a:lstStyle/>
                    <a:p>
                      <a:r>
                        <a:rPr lang="nl-NL" b="0" dirty="0"/>
                        <a:t>Invullen bij </a:t>
                      </a:r>
                    </a:p>
                  </a:txBody>
                  <a:tcPr/>
                </a:tc>
                <a:tc>
                  <a:txBody>
                    <a:bodyPr/>
                    <a:lstStyle/>
                    <a:p>
                      <a:r>
                        <a:rPr lang="nl-NL" b="0" dirty="0"/>
                        <a:t>(Licht) verhoogde</a:t>
                      </a:r>
                      <a:r>
                        <a:rPr lang="nl-NL" b="0" baseline="0" dirty="0"/>
                        <a:t> score op de schaal emotionele problemen van de  SDQ</a:t>
                      </a:r>
                      <a:endParaRPr lang="nl-NL" b="0" dirty="0"/>
                    </a:p>
                  </a:txBody>
                  <a:tcPr/>
                </a:tc>
                <a:extLst>
                  <a:ext uri="{0D108BD9-81ED-4DB2-BD59-A6C34878D82A}">
                    <a16:rowId xmlns:a16="http://schemas.microsoft.com/office/drawing/2014/main" val="10000"/>
                  </a:ext>
                </a:extLst>
              </a:tr>
              <a:tr h="971153">
                <a:tc>
                  <a:txBody>
                    <a:bodyPr/>
                    <a:lstStyle/>
                    <a:p>
                      <a:r>
                        <a:rPr lang="nl-NL" dirty="0"/>
                        <a:t>Meet</a:t>
                      </a:r>
                    </a:p>
                  </a:txBody>
                  <a:tcPr/>
                </a:tc>
                <a:tc>
                  <a:txBody>
                    <a:bodyPr/>
                    <a:lstStyle/>
                    <a:p>
                      <a:pPr marL="285750" indent="-285750">
                        <a:buFont typeface="Arial" charset="0"/>
                        <a:buChar char="•"/>
                      </a:pPr>
                      <a:r>
                        <a:rPr lang="nl-NL" dirty="0"/>
                        <a:t>Angst</a:t>
                      </a:r>
                    </a:p>
                    <a:p>
                      <a:pPr marL="285750" indent="-285750">
                        <a:buFont typeface="Arial" charset="0"/>
                        <a:buChar char="•"/>
                      </a:pPr>
                      <a:r>
                        <a:rPr lang="nl-NL" dirty="0"/>
                        <a:t>Depressie</a:t>
                      </a:r>
                    </a:p>
                  </a:txBody>
                  <a:tcPr/>
                </a:tc>
                <a:extLst>
                  <a:ext uri="{0D108BD9-81ED-4DB2-BD59-A6C34878D82A}">
                    <a16:rowId xmlns:a16="http://schemas.microsoft.com/office/drawing/2014/main" val="10001"/>
                  </a:ext>
                </a:extLst>
              </a:tr>
              <a:tr h="442649">
                <a:tc>
                  <a:txBody>
                    <a:bodyPr/>
                    <a:lstStyle/>
                    <a:p>
                      <a:r>
                        <a:rPr lang="nl-NL" dirty="0"/>
                        <a:t>Ingevuld door</a:t>
                      </a:r>
                    </a:p>
                  </a:txBody>
                  <a:tcPr/>
                </a:tc>
                <a:tc>
                  <a:txBody>
                    <a:bodyPr/>
                    <a:lstStyle/>
                    <a:p>
                      <a:r>
                        <a:rPr lang="nl-NL" dirty="0"/>
                        <a:t>Leerling</a:t>
                      </a:r>
                    </a:p>
                  </a:txBody>
                  <a:tcPr/>
                </a:tc>
                <a:extLst>
                  <a:ext uri="{0D108BD9-81ED-4DB2-BD59-A6C34878D82A}">
                    <a16:rowId xmlns:a16="http://schemas.microsoft.com/office/drawing/2014/main" val="10002"/>
                  </a:ext>
                </a:extLst>
              </a:tr>
              <a:tr h="442649">
                <a:tc>
                  <a:txBody>
                    <a:bodyPr/>
                    <a:lstStyle/>
                    <a:p>
                      <a:r>
                        <a:rPr lang="nl-NL" dirty="0"/>
                        <a:t>Geschikt voor</a:t>
                      </a:r>
                    </a:p>
                  </a:txBody>
                  <a:tcPr/>
                </a:tc>
                <a:tc>
                  <a:txBody>
                    <a:bodyPr/>
                    <a:lstStyle/>
                    <a:p>
                      <a:r>
                        <a:rPr lang="nl-NL" dirty="0"/>
                        <a:t>Groep  4 t/m 8</a:t>
                      </a:r>
                    </a:p>
                  </a:txBody>
                  <a:tcPr/>
                </a:tc>
                <a:extLst>
                  <a:ext uri="{0D108BD9-81ED-4DB2-BD59-A6C34878D82A}">
                    <a16:rowId xmlns:a16="http://schemas.microsoft.com/office/drawing/2014/main" val="10003"/>
                  </a:ext>
                </a:extLst>
              </a:tr>
              <a:tr h="442649">
                <a:tc>
                  <a:txBody>
                    <a:bodyPr/>
                    <a:lstStyle/>
                    <a:p>
                      <a:r>
                        <a:rPr lang="nl-NL" dirty="0"/>
                        <a:t>Toeleiding</a:t>
                      </a:r>
                    </a:p>
                  </a:txBody>
                  <a:tcPr/>
                </a:tc>
                <a:tc>
                  <a:txBody>
                    <a:bodyPr/>
                    <a:lstStyle/>
                    <a:p>
                      <a:r>
                        <a:rPr lang="nl-NL" dirty="0"/>
                        <a:t>Leer te durven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87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816" y="620688"/>
            <a:ext cx="8422184" cy="1143000"/>
          </a:xfrm>
        </p:spPr>
        <p:txBody>
          <a:bodyPr rtlCol="0">
            <a:noAutofit/>
          </a:bodyPr>
          <a:lstStyle/>
          <a:p>
            <a:pPr fontAlgn="auto">
              <a:spcAft>
                <a:spcPts val="0"/>
              </a:spcAft>
              <a:defRPr/>
            </a:pPr>
            <a:r>
              <a:rPr lang="nl-NL" sz="3600" dirty="0">
                <a:ea typeface="+mn-ea"/>
                <a:cs typeface="+mn-cs"/>
              </a:rPr>
              <a:t>ABSQ </a:t>
            </a:r>
            <a:br>
              <a:rPr lang="nl-NL" sz="2800" dirty="0">
                <a:ea typeface="+mn-ea"/>
                <a:cs typeface="+mn-cs"/>
              </a:rPr>
            </a:br>
            <a:r>
              <a:rPr lang="nl-NL" sz="3200" b="0" i="1" dirty="0" err="1">
                <a:ea typeface="+mn-ea"/>
                <a:cs typeface="+mn-cs"/>
              </a:rPr>
              <a:t>Antisocial</a:t>
            </a:r>
            <a:r>
              <a:rPr lang="nl-NL" sz="3200" b="0" i="1" dirty="0">
                <a:ea typeface="+mn-ea"/>
                <a:cs typeface="+mn-cs"/>
              </a:rPr>
              <a:t> </a:t>
            </a:r>
            <a:r>
              <a:rPr lang="nl-NL" sz="3200" b="0" i="1" dirty="0" err="1">
                <a:ea typeface="+mn-ea"/>
                <a:cs typeface="+mn-cs"/>
              </a:rPr>
              <a:t>Behaviour</a:t>
            </a:r>
            <a:r>
              <a:rPr lang="nl-NL" sz="3200" b="0" i="1" dirty="0">
                <a:ea typeface="+mn-ea"/>
                <a:cs typeface="+mn-cs"/>
              </a:rPr>
              <a:t> </a:t>
            </a:r>
            <a:r>
              <a:rPr lang="nl-NL" sz="3200" b="0" i="1" dirty="0" err="1">
                <a:ea typeface="+mn-ea"/>
                <a:cs typeface="+mn-cs"/>
              </a:rPr>
              <a:t>Symptoms</a:t>
            </a:r>
            <a:r>
              <a:rPr lang="nl-NL" sz="3200" b="0" i="1" dirty="0">
                <a:ea typeface="+mn-ea"/>
                <a:cs typeface="+mn-cs"/>
              </a:rPr>
              <a:t> Questionnaire </a:t>
            </a:r>
          </a:p>
        </p:txBody>
      </p:sp>
      <p:sp>
        <p:nvSpPr>
          <p:cNvPr id="25604" name="Rectangle 3"/>
          <p:cNvSpPr>
            <a:spLocks noChangeArrowheads="1"/>
          </p:cNvSpPr>
          <p:nvPr/>
        </p:nvSpPr>
        <p:spPr bwMode="auto">
          <a:xfrm>
            <a:off x="6732588" y="2060575"/>
            <a:ext cx="1152525" cy="144463"/>
          </a:xfrm>
          <a:prstGeom prst="rect">
            <a:avLst/>
          </a:prstGeom>
          <a:solidFill>
            <a:schemeClr val="bg1"/>
          </a:solidFill>
          <a:ln w="9525">
            <a:noFill/>
            <a:miter lim="800000"/>
            <a:headEnd/>
            <a:tailEnd/>
          </a:ln>
        </p:spPr>
        <p:txBody>
          <a:bodyPr wrap="none" lIns="0" tIns="0" rIns="0" bIns="0" anchor="ctr"/>
          <a:lstStyle/>
          <a:p>
            <a:pPr>
              <a:buClr>
                <a:srgbClr val="FF0000"/>
              </a:buClr>
            </a:pPr>
            <a:endParaRPr lang="nl-NL">
              <a:solidFill>
                <a:srgbClr val="000000"/>
              </a:solidFill>
              <a:latin typeface="Corbel"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1936718927"/>
              </p:ext>
            </p:extLst>
          </p:nvPr>
        </p:nvGraphicFramePr>
        <p:xfrm>
          <a:off x="1285057" y="2025799"/>
          <a:ext cx="6600056" cy="3811268"/>
        </p:xfrm>
        <a:graphic>
          <a:graphicData uri="http://schemas.openxmlformats.org/drawingml/2006/table">
            <a:tbl>
              <a:tblPr firstRow="1" bandRow="1">
                <a:tableStyleId>{3B4B98B0-60AC-42C2-AFA5-B58CD77FA1E5}</a:tableStyleId>
              </a:tblPr>
              <a:tblGrid>
                <a:gridCol w="3300028">
                  <a:extLst>
                    <a:ext uri="{9D8B030D-6E8A-4147-A177-3AD203B41FA5}">
                      <a16:colId xmlns:a16="http://schemas.microsoft.com/office/drawing/2014/main" val="20000"/>
                    </a:ext>
                  </a:extLst>
                </a:gridCol>
                <a:gridCol w="3300028">
                  <a:extLst>
                    <a:ext uri="{9D8B030D-6E8A-4147-A177-3AD203B41FA5}">
                      <a16:colId xmlns:a16="http://schemas.microsoft.com/office/drawing/2014/main" val="20001"/>
                    </a:ext>
                  </a:extLst>
                </a:gridCol>
              </a:tblGrid>
              <a:tr h="1080120">
                <a:tc>
                  <a:txBody>
                    <a:bodyPr/>
                    <a:lstStyle/>
                    <a:p>
                      <a:r>
                        <a:rPr lang="nl-NL" b="0" dirty="0"/>
                        <a:t>Invullen bij </a:t>
                      </a:r>
                    </a:p>
                  </a:txBody>
                  <a:tcPr/>
                </a:tc>
                <a:tc>
                  <a:txBody>
                    <a:bodyPr/>
                    <a:lstStyle/>
                    <a:p>
                      <a:r>
                        <a:rPr lang="nl-NL" b="0" dirty="0"/>
                        <a:t>(Licht) verhoogde</a:t>
                      </a:r>
                      <a:r>
                        <a:rPr lang="nl-NL" b="0" baseline="0" dirty="0"/>
                        <a:t> score op de schaal gedragsproblemen van de  SDQ</a:t>
                      </a:r>
                      <a:endParaRPr lang="nl-NL" b="0" dirty="0"/>
                    </a:p>
                  </a:txBody>
                  <a:tcPr/>
                </a:tc>
                <a:extLst>
                  <a:ext uri="{0D108BD9-81ED-4DB2-BD59-A6C34878D82A}">
                    <a16:rowId xmlns:a16="http://schemas.microsoft.com/office/drawing/2014/main" val="10000"/>
                  </a:ext>
                </a:extLst>
              </a:tr>
              <a:tr h="1403201">
                <a:tc>
                  <a:txBody>
                    <a:bodyPr/>
                    <a:lstStyle/>
                    <a:p>
                      <a:r>
                        <a:rPr lang="nl-NL" dirty="0"/>
                        <a:t>Meet</a:t>
                      </a:r>
                    </a:p>
                  </a:txBody>
                  <a:tcPr/>
                </a:tc>
                <a:tc>
                  <a:txBody>
                    <a:bodyPr/>
                    <a:lstStyle/>
                    <a:p>
                      <a:pPr marL="285750" indent="-285750">
                        <a:buFont typeface="Arial" charset="0"/>
                        <a:buChar char="•"/>
                      </a:pPr>
                      <a:r>
                        <a:rPr lang="nl-NL" dirty="0"/>
                        <a:t>Openlijke gedagsproblemen</a:t>
                      </a:r>
                    </a:p>
                    <a:p>
                      <a:pPr marL="285750" indent="-285750">
                        <a:buFont typeface="Arial" charset="0"/>
                        <a:buChar char="•"/>
                      </a:pPr>
                      <a:r>
                        <a:rPr lang="nl-NL" dirty="0"/>
                        <a:t>Heimelijke</a:t>
                      </a:r>
                      <a:r>
                        <a:rPr lang="nl-NL" baseline="0" dirty="0"/>
                        <a:t> gedragsproblemen</a:t>
                      </a:r>
                    </a:p>
                    <a:p>
                      <a:pPr marL="285750" indent="-285750">
                        <a:buFont typeface="Arial" charset="0"/>
                        <a:buChar char="•"/>
                      </a:pPr>
                      <a:r>
                        <a:rPr lang="nl-NL" baseline="0" dirty="0"/>
                        <a:t>Autoriteitsproblemen</a:t>
                      </a:r>
                      <a:endParaRPr lang="nl-NL" dirty="0"/>
                    </a:p>
                  </a:txBody>
                  <a:tcPr/>
                </a:tc>
                <a:extLst>
                  <a:ext uri="{0D108BD9-81ED-4DB2-BD59-A6C34878D82A}">
                    <a16:rowId xmlns:a16="http://schemas.microsoft.com/office/drawing/2014/main" val="10001"/>
                  </a:ext>
                </a:extLst>
              </a:tr>
              <a:tr h="442649">
                <a:tc>
                  <a:txBody>
                    <a:bodyPr/>
                    <a:lstStyle/>
                    <a:p>
                      <a:r>
                        <a:rPr lang="nl-NL" dirty="0"/>
                        <a:t>Ingevuld door</a:t>
                      </a:r>
                    </a:p>
                  </a:txBody>
                  <a:tcPr/>
                </a:tc>
                <a:tc>
                  <a:txBody>
                    <a:bodyPr/>
                    <a:lstStyle/>
                    <a:p>
                      <a:r>
                        <a:rPr lang="nl-NL" dirty="0"/>
                        <a:t>Leerkracht</a:t>
                      </a:r>
                    </a:p>
                  </a:txBody>
                  <a:tcPr/>
                </a:tc>
                <a:extLst>
                  <a:ext uri="{0D108BD9-81ED-4DB2-BD59-A6C34878D82A}">
                    <a16:rowId xmlns:a16="http://schemas.microsoft.com/office/drawing/2014/main" val="10002"/>
                  </a:ext>
                </a:extLst>
              </a:tr>
              <a:tr h="442649">
                <a:tc>
                  <a:txBody>
                    <a:bodyPr/>
                    <a:lstStyle/>
                    <a:p>
                      <a:r>
                        <a:rPr lang="nl-NL" dirty="0"/>
                        <a:t>Geschikt voor</a:t>
                      </a:r>
                    </a:p>
                  </a:txBody>
                  <a:tcPr/>
                </a:tc>
                <a:tc>
                  <a:txBody>
                    <a:bodyPr/>
                    <a:lstStyle/>
                    <a:p>
                      <a:r>
                        <a:rPr lang="nl-NL" dirty="0"/>
                        <a:t>Groep 4 t/m 8</a:t>
                      </a:r>
                    </a:p>
                  </a:txBody>
                  <a:tcPr/>
                </a:tc>
                <a:extLst>
                  <a:ext uri="{0D108BD9-81ED-4DB2-BD59-A6C34878D82A}">
                    <a16:rowId xmlns:a16="http://schemas.microsoft.com/office/drawing/2014/main" val="10003"/>
                  </a:ext>
                </a:extLst>
              </a:tr>
              <a:tr h="442649">
                <a:tc>
                  <a:txBody>
                    <a:bodyPr/>
                    <a:lstStyle/>
                    <a:p>
                      <a:r>
                        <a:rPr lang="nl-NL" dirty="0"/>
                        <a:t>Toeleiding</a:t>
                      </a:r>
                    </a:p>
                  </a:txBody>
                  <a:tcPr/>
                </a:tc>
                <a:tc>
                  <a:txBody>
                    <a:bodyPr/>
                    <a:lstStyle/>
                    <a:p>
                      <a:r>
                        <a:rPr lang="nl-NL" dirty="0"/>
                        <a:t>Alles</a:t>
                      </a:r>
                      <a:r>
                        <a:rPr lang="nl-NL" baseline="0" dirty="0"/>
                        <a:t> </a:t>
                      </a:r>
                      <a:r>
                        <a:rPr lang="nl-NL" baseline="0" dirty="0" err="1"/>
                        <a:t>Kidzzz</a:t>
                      </a:r>
                      <a:endParaRPr lang="nl-NL"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77621269"/>
      </p:ext>
    </p:extLst>
  </p:cSld>
  <p:clrMapOvr>
    <a:masterClrMapping/>
  </p:clrMapOvr>
</p:sld>
</file>

<file path=ppt/theme/theme1.xml><?xml version="1.0" encoding="utf-8"?>
<a:theme xmlns:a="http://schemas.openxmlformats.org/drawingml/2006/main" name="presentatie_gemeente_amsterdam_ggd">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theme>
</file>

<file path=ppt/theme/theme2.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6383</TotalTime>
  <Words>789</Words>
  <Application>Microsoft Office PowerPoint</Application>
  <PresentationFormat>Diavoorstelling (4:3)</PresentationFormat>
  <Paragraphs>172</Paragraphs>
  <Slides>23</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Avenir LT 55 Roman</vt:lpstr>
      <vt:lpstr>Calibri</vt:lpstr>
      <vt:lpstr>Corbel</vt:lpstr>
      <vt:lpstr>Times New Roman</vt:lpstr>
      <vt:lpstr>Wingdings</vt:lpstr>
      <vt:lpstr>presentatie_gemeente_amsterdam_ggd</vt:lpstr>
      <vt:lpstr>Hart &amp; Ziel</vt:lpstr>
      <vt:lpstr>Wat is Hart &amp; Ziel? </vt:lpstr>
      <vt:lpstr>Doel Hart &amp; Ziel </vt:lpstr>
      <vt:lpstr>De SDQ (Strengths and Difficulties Questionnaire)</vt:lpstr>
      <vt:lpstr>Vragenlijst Sociale Veiligheid</vt:lpstr>
      <vt:lpstr>Bereik alle kwetsbare leerlingen</vt:lpstr>
      <vt:lpstr>Een voorbeeld</vt:lpstr>
      <vt:lpstr>RCADS Revised Child Anxiety and Depression Scale  </vt:lpstr>
      <vt:lpstr>ABSQ  Antisocial Behaviour Symptoms Questionnaire </vt:lpstr>
      <vt:lpstr>CHEXI Childhood Executive Functioning Inventory</vt:lpstr>
      <vt:lpstr>SAF Schaal Adaptief Functioneren</vt:lpstr>
      <vt:lpstr>Hart en Ziel Ketenaanpak</vt:lpstr>
      <vt:lpstr>Uitkomst in het groepsoverzicht</vt:lpstr>
      <vt:lpstr>De zorgindicatie </vt:lpstr>
      <vt:lpstr>PowerPoint-presentatie</vt:lpstr>
      <vt:lpstr> Beoordelen op groepsniveau</vt:lpstr>
      <vt:lpstr>PowerPoint-presentatie</vt:lpstr>
      <vt:lpstr>Handelen </vt:lpstr>
      <vt:lpstr>Toeleiden</vt:lpstr>
      <vt:lpstr>Datagestuurd adviesgesprek </vt:lpstr>
      <vt:lpstr>Adviesgesprek: Focus op de 4 Gezonde School Pijlers</vt:lpstr>
      <vt:lpstr>Wat wordt er gedaan met de resultaten?</vt:lpstr>
      <vt:lpstr>Contactgegevens Hart &amp; Ziel: </vt:lpstr>
    </vt:vector>
  </TitlesOfParts>
  <Company>GGD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Meeteren, Sanne van</dc:creator>
  <dc:description>Sjabloonversie 1.1 - 6 juni 2014_x000d_
Sjablonen: www.joulesunlimited.nl</dc:description>
  <cp:lastModifiedBy>Diepenmaat, Adele</cp:lastModifiedBy>
  <cp:revision>197</cp:revision>
  <cp:lastPrinted>2018-09-25T09:56:11Z</cp:lastPrinted>
  <dcterms:created xsi:type="dcterms:W3CDTF">2014-07-31T11:53:28Z</dcterms:created>
  <dcterms:modified xsi:type="dcterms:W3CDTF">2021-02-18T17:43:57Z</dcterms:modified>
</cp:coreProperties>
</file>