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8" r:id="rId1"/>
  </p:sldMasterIdLst>
  <p:notesMasterIdLst>
    <p:notesMasterId r:id="rId25"/>
  </p:notesMasterIdLst>
  <p:sldIdLst>
    <p:sldId id="256" r:id="rId2"/>
    <p:sldId id="285" r:id="rId3"/>
    <p:sldId id="277" r:id="rId4"/>
    <p:sldId id="278" r:id="rId5"/>
    <p:sldId id="280" r:id="rId6"/>
    <p:sldId id="282" r:id="rId7"/>
    <p:sldId id="286" r:id="rId8"/>
    <p:sldId id="295" r:id="rId9"/>
    <p:sldId id="296" r:id="rId10"/>
    <p:sldId id="287" r:id="rId11"/>
    <p:sldId id="261" r:id="rId12"/>
    <p:sldId id="294" r:id="rId13"/>
    <p:sldId id="263" r:id="rId14"/>
    <p:sldId id="281" r:id="rId15"/>
    <p:sldId id="288" r:id="rId16"/>
    <p:sldId id="298" r:id="rId17"/>
    <p:sldId id="299" r:id="rId18"/>
    <p:sldId id="300" r:id="rId19"/>
    <p:sldId id="297" r:id="rId20"/>
    <p:sldId id="290" r:id="rId21"/>
    <p:sldId id="291" r:id="rId22"/>
    <p:sldId id="293" r:id="rId23"/>
    <p:sldId id="289" r:id="rId24"/>
  </p:sldIdLst>
  <p:sldSz cx="9144000" cy="6858000" type="screen4x3"/>
  <p:notesSz cx="7099300" cy="10234613"/>
  <p:embeddedFontLst>
    <p:embeddedFont>
      <p:font typeface="Open Sans" panose="020B0606030504020204" pitchFamily="34" charset="0"/>
      <p:regular r:id="rId26"/>
      <p:bold r:id="rId27"/>
      <p:italic r:id="rId28"/>
      <p:boldItalic r:id="rId29"/>
    </p:embeddedFont>
    <p:embeddedFont>
      <p:font typeface="Open Sans Light" panose="020B0604020202020204" charset="0"/>
      <p:regular r:id="rId30"/>
      <p: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52"/>
    <a:srgbClr val="0183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34756" autoAdjust="0"/>
  </p:normalViewPr>
  <p:slideViewPr>
    <p:cSldViewPr snapToGrid="0">
      <p:cViewPr varScale="1">
        <p:scale>
          <a:sx n="23" d="100"/>
          <a:sy n="23" d="100"/>
        </p:scale>
        <p:origin x="2504"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170273A-198B-4DBE-AD52-A12FE51C7500}" type="datetimeFigureOut">
              <a:rPr lang="nl-NL" smtClean="0"/>
              <a:t>26-4-2018</a:t>
            </a:fld>
            <a:endParaRPr lang="nl-NL"/>
          </a:p>
        </p:txBody>
      </p:sp>
      <p:sp>
        <p:nvSpPr>
          <p:cNvPr id="4" name="Tijdelijke aanduiding voor dia-afbeelding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nl-NL"/>
          </a:p>
        </p:txBody>
      </p:sp>
      <p:sp>
        <p:nvSpPr>
          <p:cNvPr id="5" name="Tijdelijke aanduiding voor notiti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1276DF72-680E-4DFE-AD2E-E334EE57520C}" type="slidenum">
              <a:rPr lang="nl-NL" smtClean="0"/>
              <a:t>‹nr.›</a:t>
            </a:fld>
            <a:endParaRPr lang="nl-NL"/>
          </a:p>
        </p:txBody>
      </p:sp>
    </p:spTree>
    <p:extLst>
      <p:ext uri="{BB962C8B-B14F-4D97-AF65-F5344CB8AC3E}">
        <p14:creationId xmlns:p14="http://schemas.microsoft.com/office/powerpoint/2010/main" val="55964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professional anno 2020.</a:t>
            </a:r>
          </a:p>
          <a:p>
            <a:endParaRPr lang="nl-NL" dirty="0"/>
          </a:p>
          <a:p>
            <a:r>
              <a:rPr lang="nl-NL" dirty="0"/>
              <a:t>Mijn naam is </a:t>
            </a:r>
            <a:r>
              <a:rPr lang="nl-NL" b="1" dirty="0"/>
              <a:t>Herma Ooms</a:t>
            </a:r>
            <a:r>
              <a:rPr lang="nl-NL" dirty="0"/>
              <a:t>, senior adviseur bij het Nederlands Jeugdinstituut</a:t>
            </a:r>
            <a:r>
              <a:rPr lang="nl-NL" b="1" dirty="0"/>
              <a:t>, veranderkundige </a:t>
            </a:r>
            <a:r>
              <a:rPr lang="nl-NL" dirty="0"/>
              <a:t>en gewerkt in verschillende functies in de jeugdzorg en vervolgens in landelijke adviesfuncties. Met name op t vlak van kwaliteit en implementatie: van richtlijnen, van methodieken. Hoe kan dat het professioneel handelen versterken? Momenteel werkzaam in de eerstelijnsjeugdhulp en Integraal werken in de wijk. Veelal bezig met lerende netwerken, waarbij kennis in co creatie ontwikkeld en geïntegreerd wordt.</a:t>
            </a:r>
            <a:br>
              <a:rPr lang="nl-NL" dirty="0"/>
            </a:br>
            <a:br>
              <a:rPr lang="nl-NL" dirty="0"/>
            </a:br>
            <a:r>
              <a:rPr lang="nl-NL" dirty="0"/>
              <a:t>Ik staat met jullie stil </a:t>
            </a:r>
            <a:r>
              <a:rPr lang="nl-NL" b="1" dirty="0"/>
              <a:t>bij vakmanschap</a:t>
            </a:r>
            <a:r>
              <a:rPr lang="nl-NL" dirty="0"/>
              <a:t>: de </a:t>
            </a:r>
            <a:r>
              <a:rPr lang="nl-NL" b="1" dirty="0"/>
              <a:t>professionaliserin</a:t>
            </a:r>
            <a:r>
              <a:rPr lang="nl-NL" dirty="0"/>
              <a:t>g van de jeugdsector in de afgelopen jaren. Wat is het nut van beroepsregistratie en wat betekent het om anno nu om professional te zijn? Ook schets ik een doorkijk naar 2020. Wat moet je over twee jaar als professional weten en kunnen, wat moet je vergeten of niet meer doen? Zijn wij daar wel naar toe aan het werken, ontwikkelen wij ons in de juiste richting? Hoe ontwikkelt jullie vak zich? En wat betekent </a:t>
            </a:r>
            <a:r>
              <a:rPr lang="nl-NL" b="1" dirty="0"/>
              <a:t>het landelijk professioneel kader in dit verband?</a:t>
            </a:r>
          </a:p>
          <a:p>
            <a:endParaRPr lang="nl-NL" dirty="0"/>
          </a:p>
          <a:p>
            <a:r>
              <a:rPr lang="nl-NL" dirty="0"/>
              <a:t>Deze lezing is geïnspireerd op een lezing die mijn collega </a:t>
            </a:r>
            <a:r>
              <a:rPr lang="nl-NL" b="1" dirty="0"/>
              <a:t>Karlijn </a:t>
            </a:r>
            <a:r>
              <a:rPr lang="nl-NL" b="1" dirty="0" err="1"/>
              <a:t>Stals</a:t>
            </a:r>
            <a:r>
              <a:rPr lang="nl-NL" dirty="0"/>
              <a:t>, van het programma Vakmanschap, gaf voor professionals van de Ouder- en </a:t>
            </a:r>
            <a:r>
              <a:rPr lang="nl-NL" dirty="0" err="1"/>
              <a:t>Kindteams</a:t>
            </a:r>
            <a:r>
              <a:rPr lang="nl-NL" dirty="0"/>
              <a:t> in Amsterdam. Ellen Joan was daarbij. Zij vroeg Karlijn en Karlijn vroeg mij…</a:t>
            </a:r>
            <a:br>
              <a:rPr lang="nl-NL" dirty="0"/>
            </a:br>
            <a:br>
              <a:rPr lang="nl-NL" dirty="0"/>
            </a:br>
            <a:r>
              <a:rPr lang="nl-NL" dirty="0"/>
              <a:t>En ik heb bij </a:t>
            </a:r>
            <a:r>
              <a:rPr lang="nl-NL" b="1" dirty="0"/>
              <a:t>Ellen Joan </a:t>
            </a:r>
            <a:r>
              <a:rPr lang="nl-NL" dirty="0"/>
              <a:t>geïnformeerd. Ik heb van haar begrepen dat jullie allen </a:t>
            </a:r>
            <a:r>
              <a:rPr lang="nl-NL" b="1" dirty="0"/>
              <a:t>pioniers</a:t>
            </a:r>
            <a:r>
              <a:rPr lang="nl-NL" dirty="0"/>
              <a:t> zijn in jullie organisaties. Dat jullie bezig zijn met </a:t>
            </a:r>
            <a:r>
              <a:rPr lang="nl-NL" b="1" dirty="0"/>
              <a:t>vernieuwing in de JGZ praktijk</a:t>
            </a:r>
            <a:r>
              <a:rPr lang="nl-NL" dirty="0"/>
              <a:t>. Daarover ben ik blij te horen. Temeer omdat ik erin geloof en ook weet uit ervaring dat verbinding in vernieuwing het geheel zoveel sterker maakt. Mits je er enige samenhang en lering in aanbrengt. </a:t>
            </a:r>
          </a:p>
          <a:p>
            <a:endParaRPr lang="nl-NL" dirty="0"/>
          </a:p>
          <a:p>
            <a:r>
              <a:rPr lang="nl-NL" dirty="0"/>
              <a:t>Vandaag (11 april 2018) in de bijlage van de VK een </a:t>
            </a:r>
            <a:r>
              <a:rPr lang="nl-NL" b="1" dirty="0"/>
              <a:t>katern: Innovatie in de zorg</a:t>
            </a:r>
            <a:r>
              <a:rPr lang="nl-NL" dirty="0"/>
              <a:t>. Op p. 12 ‘Moderne jeugdgezondheidszorg vereist samenwerking. wordt er domein overstijgend gewerkt. Dat vraagt om professionals die op zoek durven gaan naar inbreng van anderen. Dit vraagt allereerst dat professionals zoals verpleegkundigen het eigen vak beheersen, maar daarnaast ook overzien hoe de eigen rol past in het grote geheel van zorg rond een gezin.</a:t>
            </a:r>
          </a:p>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a:t>
            </a:fld>
            <a:endParaRPr lang="nl-NL"/>
          </a:p>
        </p:txBody>
      </p:sp>
    </p:spTree>
    <p:extLst>
      <p:ext uri="{BB962C8B-B14F-4D97-AF65-F5344CB8AC3E}">
        <p14:creationId xmlns:p14="http://schemas.microsoft.com/office/powerpoint/2010/main" val="327936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10</a:t>
            </a:fld>
            <a:endParaRPr lang="nl-NL"/>
          </a:p>
        </p:txBody>
      </p:sp>
    </p:spTree>
    <p:extLst>
      <p:ext uri="{BB962C8B-B14F-4D97-AF65-F5344CB8AC3E}">
        <p14:creationId xmlns:p14="http://schemas.microsoft.com/office/powerpoint/2010/main" val="102073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11</a:t>
            </a:fld>
            <a:endParaRPr lang="nl-NL"/>
          </a:p>
        </p:txBody>
      </p:sp>
    </p:spTree>
    <p:extLst>
      <p:ext uri="{BB962C8B-B14F-4D97-AF65-F5344CB8AC3E}">
        <p14:creationId xmlns:p14="http://schemas.microsoft.com/office/powerpoint/2010/main" val="156956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voelen dat het verandert, maar waar zit de ruimte? Wat moeten we oppakken?</a:t>
            </a:r>
            <a:br>
              <a:rPr lang="nl-NL" dirty="0"/>
            </a:br>
            <a:br>
              <a:rPr lang="nl-NL" dirty="0"/>
            </a:br>
            <a:r>
              <a:rPr lang="nl-NL" dirty="0"/>
              <a:t>We willen ieder mens in z’n kracht zetten. Maar doen we wel de juiste dingen?</a:t>
            </a:r>
          </a:p>
          <a:p>
            <a:endParaRPr lang="nl-NL" dirty="0"/>
          </a:p>
          <a:p>
            <a:r>
              <a:rPr lang="nl-NL" dirty="0"/>
              <a:t>Ruud Klarenbeek van JP </a:t>
            </a:r>
            <a:r>
              <a:rPr lang="nl-NL" dirty="0" err="1"/>
              <a:t>vd</a:t>
            </a:r>
            <a:r>
              <a:rPr lang="nl-NL" dirty="0"/>
              <a:t> Bent stichting, doe t allemaal heel anders. Zoek ‘m maar eens op (niet op Facebook natuurlijk!).</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12</a:t>
            </a:fld>
            <a:endParaRPr lang="nl-NL"/>
          </a:p>
        </p:txBody>
      </p:sp>
    </p:spTree>
    <p:extLst>
      <p:ext uri="{BB962C8B-B14F-4D97-AF65-F5344CB8AC3E}">
        <p14:creationId xmlns:p14="http://schemas.microsoft.com/office/powerpoint/2010/main" val="96721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Wat vraagt die veranderende visie op jeugd voor jou als professional</a:t>
            </a:r>
            <a:r>
              <a:rPr lang="nl-NL" b="0" dirty="0"/>
              <a:t>? </a:t>
            </a:r>
          </a:p>
          <a:p>
            <a:endParaRPr lang="nl-NL" b="0" dirty="0"/>
          </a:p>
          <a:p>
            <a:pPr marL="185715" indent="-185715">
              <a:buFontTx/>
              <a:buChar char="-"/>
            </a:pPr>
            <a:r>
              <a:rPr lang="nl-NL" b="0" dirty="0"/>
              <a:t>Je registreert je en werkt volgens beroepscode en vakinhoudelijke richtlijnen </a:t>
            </a:r>
          </a:p>
          <a:p>
            <a:pPr marL="185715" indent="-185715">
              <a:buFontTx/>
              <a:buChar char="-"/>
            </a:pPr>
            <a:r>
              <a:rPr lang="nl-NL" b="0" dirty="0"/>
              <a:t>Je leert en reflecteert </a:t>
            </a:r>
          </a:p>
          <a:p>
            <a:pPr marL="185715" indent="-185715">
              <a:buFontTx/>
              <a:buChar char="-"/>
            </a:pPr>
            <a:r>
              <a:rPr lang="nl-NL" b="0" dirty="0"/>
              <a:t>Bij jou staat het kind centraal </a:t>
            </a:r>
          </a:p>
          <a:p>
            <a:pPr marL="185715" indent="-185715">
              <a:buFontTx/>
              <a:buChar char="-"/>
            </a:pPr>
            <a:r>
              <a:rPr lang="nl-NL" b="0" dirty="0"/>
              <a:t>Je bent vakbekwaam </a:t>
            </a:r>
          </a:p>
          <a:p>
            <a:pPr marL="185715" indent="-185715">
              <a:buFontTx/>
              <a:buChar char="-"/>
            </a:pPr>
            <a:r>
              <a:rPr lang="nl-NL" b="0" dirty="0"/>
              <a:t>Je werkt samen en deelt kennis </a:t>
            </a:r>
          </a:p>
          <a:p>
            <a:pPr marL="185715" indent="-185715">
              <a:buFontTx/>
              <a:buChar char="-"/>
            </a:pPr>
            <a:endParaRPr lang="nl-NL" b="0" dirty="0"/>
          </a:p>
          <a:p>
            <a:pPr marL="0" indent="0">
              <a:buFontTx/>
              <a:buNone/>
            </a:pPr>
            <a:r>
              <a:rPr lang="nl-NL" b="0" dirty="0"/>
              <a:t>Dit is een plaatje van de Jeugdhulpverlener/jeugdbeschermer, maar gaat volgens mij ook op voor de JGZ professional.</a:t>
            </a:r>
          </a:p>
          <a:p>
            <a:pPr marL="0" indent="0">
              <a:buFontTx/>
              <a:buNone/>
            </a:pPr>
            <a:r>
              <a:rPr lang="nl-NL" b="1" dirty="0"/>
              <a:t>Wat doet de nieuwe richtlijn : het landelijk professioneel kader in dit opzicht</a:t>
            </a:r>
            <a:r>
              <a:rPr lang="nl-NL" b="0" dirty="0"/>
              <a:t>?</a:t>
            </a:r>
            <a:br>
              <a:rPr lang="nl-NL" b="0" dirty="0"/>
            </a:br>
            <a:br>
              <a:rPr lang="nl-NL" b="0" dirty="0"/>
            </a:br>
            <a:r>
              <a:rPr lang="nl-NL" b="0" dirty="0"/>
              <a:t>Als je 20 jaar lang gewend bent om geprotocolleerd te werken, wat betekent t dan om opeens flexibiliteit in te bouwen? Wat vraagt dat van het vakmanschap?</a:t>
            </a:r>
            <a:br>
              <a:rPr lang="nl-NL" b="0" dirty="0"/>
            </a:br>
            <a:r>
              <a:rPr lang="nl-NL" b="0" dirty="0"/>
              <a:t>En wat </a:t>
            </a:r>
            <a:r>
              <a:rPr lang="nl-NL" b="1" dirty="0"/>
              <a:t>vraagt dat van jullie rol</a:t>
            </a:r>
            <a:r>
              <a:rPr lang="nl-NL" b="0" dirty="0"/>
              <a:t>? Hoe kun je als pionier die vernieuwing op gang brengen?</a:t>
            </a:r>
            <a:br>
              <a:rPr lang="nl-NL" b="0" dirty="0"/>
            </a:br>
            <a:endParaRPr lang="nl-NL" b="0"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13</a:t>
            </a:fld>
            <a:endParaRPr lang="nl-NL"/>
          </a:p>
        </p:txBody>
      </p:sp>
    </p:spTree>
    <p:extLst>
      <p:ext uri="{BB962C8B-B14F-4D97-AF65-F5344CB8AC3E}">
        <p14:creationId xmlns:p14="http://schemas.microsoft.com/office/powerpoint/2010/main" val="3956147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14</a:t>
            </a:fld>
            <a:endParaRPr lang="nl-NL"/>
          </a:p>
        </p:txBody>
      </p:sp>
    </p:spTree>
    <p:extLst>
      <p:ext uri="{BB962C8B-B14F-4D97-AF65-F5344CB8AC3E}">
        <p14:creationId xmlns:p14="http://schemas.microsoft.com/office/powerpoint/2010/main" val="54332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15</a:t>
            </a:fld>
            <a:endParaRPr lang="nl-NL"/>
          </a:p>
        </p:txBody>
      </p:sp>
    </p:spTree>
    <p:extLst>
      <p:ext uri="{BB962C8B-B14F-4D97-AF65-F5344CB8AC3E}">
        <p14:creationId xmlns:p14="http://schemas.microsoft.com/office/powerpoint/2010/main" val="3848679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16</a:t>
            </a:fld>
            <a:endParaRPr lang="nl-NL"/>
          </a:p>
        </p:txBody>
      </p:sp>
    </p:spTree>
    <p:extLst>
      <p:ext uri="{BB962C8B-B14F-4D97-AF65-F5344CB8AC3E}">
        <p14:creationId xmlns:p14="http://schemas.microsoft.com/office/powerpoint/2010/main" val="1144130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17</a:t>
            </a:fld>
            <a:endParaRPr lang="nl-NL"/>
          </a:p>
        </p:txBody>
      </p:sp>
    </p:spTree>
    <p:extLst>
      <p:ext uri="{BB962C8B-B14F-4D97-AF65-F5344CB8AC3E}">
        <p14:creationId xmlns:p14="http://schemas.microsoft.com/office/powerpoint/2010/main" val="16741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18</a:t>
            </a:fld>
            <a:endParaRPr lang="nl-NL"/>
          </a:p>
        </p:txBody>
      </p:sp>
    </p:spTree>
    <p:extLst>
      <p:ext uri="{BB962C8B-B14F-4D97-AF65-F5344CB8AC3E}">
        <p14:creationId xmlns:p14="http://schemas.microsoft.com/office/powerpoint/2010/main" val="149163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Hoe beleven jullie dit? Wat is jullie rol hierbinnen?</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19</a:t>
            </a:fld>
            <a:endParaRPr lang="nl-NL"/>
          </a:p>
        </p:txBody>
      </p:sp>
    </p:spTree>
    <p:extLst>
      <p:ext uri="{BB962C8B-B14F-4D97-AF65-F5344CB8AC3E}">
        <p14:creationId xmlns:p14="http://schemas.microsoft.com/office/powerpoint/2010/main" val="4033350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Ik dacht: oeh, de professional van de toekomst, welke voorspellingen zal ik daar eens op los laten. </a:t>
            </a:r>
          </a:p>
          <a:p>
            <a:r>
              <a:rPr lang="nl-NL" dirty="0"/>
              <a:t>Daarna dacht ik: 2020, dat is al over 2 jaar! 2020 klinkt als de toekomst, maar </a:t>
            </a:r>
            <a:r>
              <a:rPr lang="nl-NL" b="1" dirty="0"/>
              <a:t>eigenlijk zitten we al middenin die toekomst</a:t>
            </a:r>
            <a:r>
              <a:rPr lang="nl-NL" dirty="0"/>
              <a:t>. </a:t>
            </a:r>
          </a:p>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2</a:t>
            </a:fld>
            <a:endParaRPr lang="nl-NL"/>
          </a:p>
        </p:txBody>
      </p:sp>
    </p:spTree>
    <p:extLst>
      <p:ext uri="{BB962C8B-B14F-4D97-AF65-F5344CB8AC3E}">
        <p14:creationId xmlns:p14="http://schemas.microsoft.com/office/powerpoint/2010/main" val="89418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Gelukkig sta je niet alleen.</a:t>
            </a:r>
            <a:br>
              <a:rPr lang="nl-NL" b="1" dirty="0"/>
            </a:br>
            <a:br>
              <a:rPr lang="nl-NL" b="1" dirty="0"/>
            </a:br>
            <a:r>
              <a:rPr lang="nl-NL" b="1" dirty="0"/>
              <a:t>Samen leren doen wat werkt</a:t>
            </a:r>
          </a:p>
          <a:p>
            <a:endParaRPr lang="nl-NL" b="1" dirty="0"/>
          </a:p>
          <a:p>
            <a:r>
              <a:rPr lang="nl-NL" b="1" dirty="0"/>
              <a:t>Jullie zijn een Innovatie atelier. Wat kunnen jullie gericht  samen doen? Dat is een mooie vraag! Hoe zou je dit kunnen aanpakken?</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20</a:t>
            </a:fld>
            <a:endParaRPr lang="nl-NL"/>
          </a:p>
        </p:txBody>
      </p:sp>
    </p:spTree>
    <p:extLst>
      <p:ext uri="{BB962C8B-B14F-4D97-AF65-F5344CB8AC3E}">
        <p14:creationId xmlns:p14="http://schemas.microsoft.com/office/powerpoint/2010/main" val="4066619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weten het niet, maar veel is denkbaar.</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21</a:t>
            </a:fld>
            <a:endParaRPr lang="nl-NL"/>
          </a:p>
        </p:txBody>
      </p:sp>
    </p:spTree>
    <p:extLst>
      <p:ext uri="{BB962C8B-B14F-4D97-AF65-F5344CB8AC3E}">
        <p14:creationId xmlns:p14="http://schemas.microsoft.com/office/powerpoint/2010/main" val="1215321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22</a:t>
            </a:fld>
            <a:endParaRPr lang="nl-NL"/>
          </a:p>
        </p:txBody>
      </p:sp>
    </p:spTree>
    <p:extLst>
      <p:ext uri="{BB962C8B-B14F-4D97-AF65-F5344CB8AC3E}">
        <p14:creationId xmlns:p14="http://schemas.microsoft.com/office/powerpoint/2010/main" val="3562399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23</a:t>
            </a:fld>
            <a:endParaRPr lang="nl-NL"/>
          </a:p>
        </p:txBody>
      </p:sp>
    </p:spTree>
    <p:extLst>
      <p:ext uri="{BB962C8B-B14F-4D97-AF65-F5344CB8AC3E}">
        <p14:creationId xmlns:p14="http://schemas.microsoft.com/office/powerpoint/2010/main" val="295514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Jullie kozen allen voor de </a:t>
            </a:r>
            <a:r>
              <a:rPr lang="nl-NL" b="1" dirty="0"/>
              <a:t>JGZ</a:t>
            </a:r>
            <a:r>
              <a:rPr lang="nl-NL" dirty="0"/>
              <a:t>. </a:t>
            </a:r>
            <a:br>
              <a:rPr lang="nl-NL" dirty="0"/>
            </a:br>
            <a:endParaRPr lang="nl-NL" dirty="0"/>
          </a:p>
          <a:p>
            <a:r>
              <a:rPr lang="nl-NL" dirty="0"/>
              <a:t>Waarom </a:t>
            </a:r>
            <a:r>
              <a:rPr lang="nl-NL" b="1" dirty="0"/>
              <a:t>koos ik</a:t>
            </a:r>
            <a:r>
              <a:rPr lang="nl-NL" dirty="0"/>
              <a:t> voor </a:t>
            </a:r>
            <a:r>
              <a:rPr lang="nl-NL" b="1" dirty="0"/>
              <a:t>jeugdhulp</a:t>
            </a:r>
            <a:r>
              <a:rPr lang="nl-NL" dirty="0"/>
              <a:t>? Ik weet t nog, omdat ik zoveel potentie daarin aantref. Ik werk graag met oudere jeugd, samen met hen zoeken, het contact maken en vasthoudend zijn. Maar dat is niet altijd gemakkelijk.</a:t>
            </a:r>
            <a:br>
              <a:rPr lang="nl-NL" dirty="0"/>
            </a:br>
            <a:r>
              <a:rPr lang="nl-NL" dirty="0"/>
              <a:t>Later ben ik </a:t>
            </a:r>
            <a:r>
              <a:rPr lang="nl-NL" b="1" dirty="0"/>
              <a:t>verandermanagement</a:t>
            </a:r>
            <a:r>
              <a:rPr lang="nl-NL" dirty="0"/>
              <a:t> gaan doen. Omdat ik merkte dat veranderingen niet altijd zo maakbaar zijn.</a:t>
            </a:r>
            <a:br>
              <a:rPr lang="nl-NL" dirty="0"/>
            </a:br>
            <a:br>
              <a:rPr lang="nl-NL" dirty="0"/>
            </a:br>
            <a:r>
              <a:rPr lang="nl-NL" dirty="0"/>
              <a:t>Weten jullie nog waarom je voor dit vak koos? Aantal </a:t>
            </a:r>
            <a:r>
              <a:rPr lang="nl-NL" b="1" dirty="0"/>
              <a:t>reacties vragen. </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3</a:t>
            </a:fld>
            <a:endParaRPr lang="nl-NL"/>
          </a:p>
        </p:txBody>
      </p:sp>
    </p:spTree>
    <p:extLst>
      <p:ext uri="{BB962C8B-B14F-4D97-AF65-F5344CB8AC3E}">
        <p14:creationId xmlns:p14="http://schemas.microsoft.com/office/powerpoint/2010/main" val="147793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uitspraak kwam ik een paar weken geleden tegen. </a:t>
            </a:r>
          </a:p>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4</a:t>
            </a:fld>
            <a:endParaRPr lang="nl-NL"/>
          </a:p>
        </p:txBody>
      </p:sp>
    </p:spTree>
    <p:extLst>
      <p:ext uri="{BB962C8B-B14F-4D97-AF65-F5344CB8AC3E}">
        <p14:creationId xmlns:p14="http://schemas.microsoft.com/office/powerpoint/2010/main" val="314823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a:t>
            </a:r>
            <a:r>
              <a:rPr lang="nl-NL" b="1" dirty="0"/>
              <a:t>helden zijn er in alle soorten en maten. </a:t>
            </a:r>
          </a:p>
          <a:p>
            <a:br>
              <a:rPr lang="nl-NL" dirty="0"/>
            </a:br>
            <a:r>
              <a:rPr lang="nl-NL" b="1" dirty="0"/>
              <a:t>Superhelden</a:t>
            </a:r>
            <a:r>
              <a:rPr lang="nl-NL" dirty="0"/>
              <a:t>, die over superkrachten beschikken en de redders in nood zijn van iedereen in problemen. </a:t>
            </a:r>
            <a:br>
              <a:rPr lang="nl-NL" dirty="0"/>
            </a:br>
            <a:r>
              <a:rPr lang="nl-NL" dirty="0"/>
              <a:t>Of echte </a:t>
            </a:r>
            <a:r>
              <a:rPr lang="nl-NL" b="1" dirty="0"/>
              <a:t>vaklui</a:t>
            </a:r>
            <a:r>
              <a:rPr lang="nl-NL" dirty="0"/>
              <a:t>, die voor elke oplossing een probleem weten, met hulp van handige tools </a:t>
            </a:r>
          </a:p>
          <a:p>
            <a:r>
              <a:rPr lang="nl-NL" dirty="0"/>
              <a:t>Of </a:t>
            </a:r>
            <a:r>
              <a:rPr lang="nl-NL" b="1" dirty="0"/>
              <a:t>klunzige buurmannen</a:t>
            </a:r>
            <a:r>
              <a:rPr lang="nl-NL" dirty="0"/>
              <a:t>, niet echt heel kundig, maar wel heel creatief en grappig</a:t>
            </a:r>
          </a:p>
          <a:p>
            <a:r>
              <a:rPr lang="nl-NL" b="1" dirty="0"/>
              <a:t>Historische helden</a:t>
            </a:r>
            <a:r>
              <a:rPr lang="nl-NL" dirty="0"/>
              <a:t>, door grote daden of juist door het alledaagse in een bijzondere situatie weer te geven. </a:t>
            </a:r>
          </a:p>
          <a:p>
            <a:r>
              <a:rPr lang="nl-NL" b="1" dirty="0"/>
              <a:t>Hulpverlener</a:t>
            </a:r>
            <a:r>
              <a:rPr lang="nl-NL" dirty="0"/>
              <a:t>s, die dagelijks iets kleins bijdragen aan het leven van een ander. </a:t>
            </a:r>
          </a:p>
          <a:p>
            <a:br>
              <a:rPr lang="nl-NL" dirty="0"/>
            </a:br>
            <a:r>
              <a:rPr lang="nl-NL" b="1" dirty="0"/>
              <a:t>En wie bepaalt wat de helden zijn?  </a:t>
            </a:r>
          </a:p>
          <a:p>
            <a:r>
              <a:rPr lang="nl-NL" dirty="0"/>
              <a:t>Een juf kan de held van haar leerlingen zijn, maar de hel voor haar collega’s.  </a:t>
            </a:r>
          </a:p>
          <a:p>
            <a:r>
              <a:rPr lang="nl-NL" dirty="0"/>
              <a:t>Mannen met macht, held voor de één, schurk voor de ander. </a:t>
            </a:r>
          </a:p>
          <a:p>
            <a:r>
              <a:rPr lang="nl-NL" dirty="0"/>
              <a:t>En </a:t>
            </a:r>
            <a:r>
              <a:rPr lang="nl-NL" dirty="0" err="1"/>
              <a:t>pippi</a:t>
            </a:r>
            <a:r>
              <a:rPr lang="nl-NL" dirty="0"/>
              <a:t>, een held van verschillende generaties door haar </a:t>
            </a:r>
          </a:p>
          <a:p>
            <a:endParaRPr lang="nl-NL" dirty="0"/>
          </a:p>
          <a:p>
            <a:r>
              <a:rPr lang="nl-NL" dirty="0"/>
              <a:t>Voor wie of op welk vlak kun </a:t>
            </a:r>
            <a:r>
              <a:rPr lang="nl-NL" b="1" dirty="0"/>
              <a:t>jij een held </a:t>
            </a:r>
            <a:r>
              <a:rPr lang="nl-NL" dirty="0"/>
              <a:t>zijn? Het verschil maken?</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5</a:t>
            </a:fld>
            <a:endParaRPr lang="nl-NL"/>
          </a:p>
        </p:txBody>
      </p:sp>
    </p:spTree>
    <p:extLst>
      <p:ext uri="{BB962C8B-B14F-4D97-AF65-F5344CB8AC3E}">
        <p14:creationId xmlns:p14="http://schemas.microsoft.com/office/powerpoint/2010/main" val="85131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Hoe stel jij je voor? </a:t>
            </a:r>
          </a:p>
          <a:p>
            <a:endParaRPr lang="nl-NL" b="1" dirty="0"/>
          </a:p>
          <a:p>
            <a:r>
              <a:rPr lang="nl-NL" b="1" dirty="0"/>
              <a:t>Welke functie, rol, vakgebied noem jij</a:t>
            </a:r>
            <a:r>
              <a:rPr lang="nl-NL" dirty="0"/>
              <a:t>? </a:t>
            </a:r>
            <a:br>
              <a:rPr lang="nl-NL" dirty="0"/>
            </a:br>
            <a:br>
              <a:rPr lang="nl-NL" dirty="0"/>
            </a:br>
            <a:r>
              <a:rPr lang="nl-NL" dirty="0"/>
              <a:t>Wissel even in </a:t>
            </a:r>
            <a:r>
              <a:rPr lang="nl-NL" dirty="0" err="1"/>
              <a:t>twee-tallen</a:t>
            </a:r>
            <a:r>
              <a:rPr lang="nl-NL" dirty="0"/>
              <a:t> samen uit.</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6</a:t>
            </a:fld>
            <a:endParaRPr lang="nl-NL"/>
          </a:p>
        </p:txBody>
      </p:sp>
    </p:spTree>
    <p:extLst>
      <p:ext uri="{BB962C8B-B14F-4D97-AF65-F5344CB8AC3E}">
        <p14:creationId xmlns:p14="http://schemas.microsoft.com/office/powerpoint/2010/main" val="392836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transformatie is niet enkel in de jeugdhulp gaande, ook op andere domeinen zijn vergelijkbare bewegingen te zien: </a:t>
            </a:r>
          </a:p>
          <a:p>
            <a:endParaRPr lang="nl-NL" dirty="0"/>
          </a:p>
          <a:p>
            <a:r>
              <a:rPr lang="nl-NL" dirty="0"/>
              <a:t>- Het gewone leven staat centraal </a:t>
            </a:r>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7</a:t>
            </a:fld>
            <a:endParaRPr lang="nl-NL"/>
          </a:p>
        </p:txBody>
      </p:sp>
    </p:spTree>
    <p:extLst>
      <p:ext uri="{BB962C8B-B14F-4D97-AF65-F5344CB8AC3E}">
        <p14:creationId xmlns:p14="http://schemas.microsoft.com/office/powerpoint/2010/main" val="190050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8</a:t>
            </a:fld>
            <a:endParaRPr lang="nl-NL"/>
          </a:p>
        </p:txBody>
      </p:sp>
    </p:spTree>
    <p:extLst>
      <p:ext uri="{BB962C8B-B14F-4D97-AF65-F5344CB8AC3E}">
        <p14:creationId xmlns:p14="http://schemas.microsoft.com/office/powerpoint/2010/main" val="4085863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276DF72-680E-4DFE-AD2E-E334EE57520C}" type="slidenum">
              <a:rPr lang="nl-NL" smtClean="0"/>
              <a:t>9</a:t>
            </a:fld>
            <a:endParaRPr lang="nl-NL"/>
          </a:p>
        </p:txBody>
      </p:sp>
    </p:spTree>
    <p:extLst>
      <p:ext uri="{BB962C8B-B14F-4D97-AF65-F5344CB8AC3E}">
        <p14:creationId xmlns:p14="http://schemas.microsoft.com/office/powerpoint/2010/main" val="761251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483" y="524309"/>
            <a:ext cx="2965058" cy="920066"/>
          </a:xfrm>
          <a:prstGeom prst="rect">
            <a:avLst/>
          </a:prstGeom>
        </p:spPr>
      </p:pic>
      <p:sp>
        <p:nvSpPr>
          <p:cNvPr id="13" name="Rechthoek 12"/>
          <p:cNvSpPr/>
          <p:nvPr/>
        </p:nvSpPr>
        <p:spPr>
          <a:xfrm>
            <a:off x="0" y="3438144"/>
            <a:ext cx="9144000" cy="3419856"/>
          </a:xfrm>
          <a:prstGeom prst="rect">
            <a:avLst/>
          </a:prstGeom>
          <a:solidFill>
            <a:srgbClr val="00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itel 1"/>
          <p:cNvSpPr>
            <a:spLocks noGrp="1"/>
          </p:cNvSpPr>
          <p:nvPr>
            <p:ph type="title"/>
          </p:nvPr>
        </p:nvSpPr>
        <p:spPr>
          <a:xfrm>
            <a:off x="1545336" y="1722120"/>
            <a:ext cx="6970014" cy="727520"/>
          </a:xfrm>
        </p:spPr>
        <p:txBody>
          <a:bodyPr>
            <a:normAutofit/>
          </a:bodyPr>
          <a:lstStyle>
            <a:lvl1pPr>
              <a:defRPr sz="3600">
                <a:solidFill>
                  <a:srgbClr val="004152"/>
                </a:solidFill>
              </a:defRPr>
            </a:lvl1pPr>
          </a:lstStyle>
          <a:p>
            <a:r>
              <a:rPr lang="nl-NL"/>
              <a:t>Klik om stijl te bewerken</a:t>
            </a:r>
          </a:p>
        </p:txBody>
      </p:sp>
      <p:sp>
        <p:nvSpPr>
          <p:cNvPr id="21" name="Ondertitel 2"/>
          <p:cNvSpPr>
            <a:spLocks noGrp="1"/>
          </p:cNvSpPr>
          <p:nvPr>
            <p:ph type="subTitle" idx="1"/>
          </p:nvPr>
        </p:nvSpPr>
        <p:spPr>
          <a:xfrm>
            <a:off x="1545336" y="2502705"/>
            <a:ext cx="6970014" cy="738060"/>
          </a:xfrm>
        </p:spPr>
        <p:txBody>
          <a:bodyPr>
            <a:normAutofit/>
          </a:bodyPr>
          <a:lstStyle>
            <a:lvl1pPr marL="0" indent="0" algn="l">
              <a:buNone/>
              <a:defRPr sz="2200">
                <a:solidFill>
                  <a:srgbClr val="01839E"/>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38144"/>
            <a:ext cx="9126866" cy="1517726"/>
          </a:xfrm>
          <a:prstGeom prst="rect">
            <a:avLst/>
          </a:prstGeom>
        </p:spPr>
      </p:pic>
    </p:spTree>
    <p:extLst>
      <p:ext uri="{BB962C8B-B14F-4D97-AF65-F5344CB8AC3E}">
        <p14:creationId xmlns:p14="http://schemas.microsoft.com/office/powerpoint/2010/main" val="3915022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met Afbeelding">
    <p:spTree>
      <p:nvGrpSpPr>
        <p:cNvPr id="1" name=""/>
        <p:cNvGrpSpPr/>
        <p:nvPr/>
      </p:nvGrpSpPr>
      <p:grpSpPr>
        <a:xfrm>
          <a:off x="0" y="0"/>
          <a:ext cx="0" cy="0"/>
          <a:chOff x="0" y="0"/>
          <a:chExt cx="0" cy="0"/>
        </a:xfrm>
      </p:grpSpPr>
      <p:sp>
        <p:nvSpPr>
          <p:cNvPr id="22" name="Tijdelijke aanduiding voor afbeelding 14"/>
          <p:cNvSpPr>
            <a:spLocks noGrp="1"/>
          </p:cNvSpPr>
          <p:nvPr>
            <p:ph type="pic" sz="quarter" idx="15"/>
          </p:nvPr>
        </p:nvSpPr>
        <p:spPr>
          <a:xfrm>
            <a:off x="3895725" y="844063"/>
            <a:ext cx="5072428" cy="5442436"/>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Char char="•"/>
              <a:tabLst/>
              <a:defRPr/>
            </a:lvl1pPr>
          </a:lstStyle>
          <a:p>
            <a:r>
              <a:rPr lang="nl-NL"/>
              <a:t>Klik op het pictogram als u een afbeelding wilt toevoegen</a:t>
            </a:r>
            <a:endParaRPr lang="nl-NL" dirty="0"/>
          </a:p>
        </p:txBody>
      </p:sp>
      <p:sp>
        <p:nvSpPr>
          <p:cNvPr id="13" name="Rechthoek 12"/>
          <p:cNvSpPr/>
          <p:nvPr/>
        </p:nvSpPr>
        <p:spPr>
          <a:xfrm>
            <a:off x="8968153" y="844062"/>
            <a:ext cx="175847" cy="5442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Title 1"/>
          <p:cNvSpPr>
            <a:spLocks noGrp="1"/>
          </p:cNvSpPr>
          <p:nvPr>
            <p:ph type="title"/>
          </p:nvPr>
        </p:nvSpPr>
        <p:spPr>
          <a:xfrm>
            <a:off x="565367" y="789354"/>
            <a:ext cx="3180156" cy="963100"/>
          </a:xfrm>
        </p:spPr>
        <p:txBody>
          <a:bodyPr anchor="b"/>
          <a:lstStyle>
            <a:lvl1pPr>
              <a:defRPr sz="2400">
                <a:solidFill>
                  <a:srgbClr val="004152"/>
                </a:solidFill>
              </a:defRPr>
            </a:lvl1pPr>
          </a:lstStyle>
          <a:p>
            <a:r>
              <a:rPr lang="nl-NL"/>
              <a:t>Klik om stijl te bewerken</a:t>
            </a:r>
            <a:endParaRPr lang="en-US" dirty="0"/>
          </a:p>
        </p:txBody>
      </p:sp>
      <p:sp>
        <p:nvSpPr>
          <p:cNvPr id="23" name="Ondertitel 2"/>
          <p:cNvSpPr>
            <a:spLocks noGrp="1"/>
          </p:cNvSpPr>
          <p:nvPr>
            <p:ph type="subTitle" idx="13" hasCustomPrompt="1"/>
          </p:nvPr>
        </p:nvSpPr>
        <p:spPr>
          <a:xfrm>
            <a:off x="565367" y="1891323"/>
            <a:ext cx="3180156" cy="4395177"/>
          </a:xfrm>
        </p:spPr>
        <p:txBody>
          <a:bodyPr/>
          <a:lstStyle>
            <a:lvl1pPr marL="0" indent="0" algn="l">
              <a:buNone/>
              <a:defRPr lang="nl-NL" sz="1800" b="0" i="0" kern="1200" baseline="0" dirty="0" smtClean="0">
                <a:solidFill>
                  <a:srgbClr val="01839E"/>
                </a:solidFill>
                <a:latin typeface="Open Sans" charset="0"/>
                <a:ea typeface="Open Sans" charset="0"/>
                <a:cs typeface="Open San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de ondertitelstijl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71496"/>
            <a:ext cx="1696508" cy="526431"/>
          </a:xfrm>
          <a:prstGeom prst="rect">
            <a:avLst/>
          </a:prstGeom>
        </p:spPr>
      </p:pic>
      <p:sp>
        <p:nvSpPr>
          <p:cNvPr id="12"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4"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185063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dia r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22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Zonder beeld">
    <p:bg>
      <p:bgPr>
        <a:solidFill>
          <a:srgbClr val="004152"/>
        </a:solidFill>
        <a:effectLst/>
      </p:bgPr>
    </p:bg>
    <p:spTree>
      <p:nvGrpSpPr>
        <p:cNvPr id="1" name=""/>
        <p:cNvGrpSpPr/>
        <p:nvPr/>
      </p:nvGrpSpPr>
      <p:grpSpPr>
        <a:xfrm>
          <a:off x="0" y="0"/>
          <a:ext cx="0" cy="0"/>
          <a:chOff x="0" y="0"/>
          <a:chExt cx="0" cy="0"/>
        </a:xfrm>
      </p:grpSpPr>
      <p:sp>
        <p:nvSpPr>
          <p:cNvPr id="12" name="Rechthoek 11"/>
          <p:cNvSpPr/>
          <p:nvPr/>
        </p:nvSpPr>
        <p:spPr>
          <a:xfrm>
            <a:off x="0" y="4089400"/>
            <a:ext cx="9144000" cy="276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522" y="5464756"/>
            <a:ext cx="2967059" cy="920687"/>
          </a:xfrm>
          <a:prstGeom prst="rect">
            <a:avLst/>
          </a:prstGeom>
        </p:spPr>
      </p:pic>
      <p:sp>
        <p:nvSpPr>
          <p:cNvPr id="13" name="Rechthoek 12"/>
          <p:cNvSpPr/>
          <p:nvPr/>
        </p:nvSpPr>
        <p:spPr>
          <a:xfrm>
            <a:off x="0" y="0"/>
            <a:ext cx="9144000" cy="4964112"/>
          </a:xfrm>
          <a:prstGeom prst="rect">
            <a:avLst/>
          </a:prstGeom>
          <a:solidFill>
            <a:srgbClr val="00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itel 1"/>
          <p:cNvSpPr>
            <a:spLocks noGrp="1"/>
          </p:cNvSpPr>
          <p:nvPr>
            <p:ph type="title"/>
          </p:nvPr>
        </p:nvSpPr>
        <p:spPr>
          <a:xfrm>
            <a:off x="1374599" y="2839720"/>
            <a:ext cx="6970014" cy="727520"/>
          </a:xfrm>
        </p:spPr>
        <p:txBody>
          <a:bodyPr>
            <a:normAutofit/>
          </a:bodyPr>
          <a:lstStyle>
            <a:lvl1pPr algn="r">
              <a:defRPr sz="4000">
                <a:solidFill>
                  <a:schemeClr val="bg1"/>
                </a:solidFill>
              </a:defRPr>
            </a:lvl1pPr>
          </a:lstStyle>
          <a:p>
            <a:r>
              <a:rPr lang="nl-NL"/>
              <a:t>Klik om stijl te bewerken</a:t>
            </a:r>
            <a:endParaRPr lang="nl-NL" dirty="0"/>
          </a:p>
        </p:txBody>
      </p:sp>
      <p:sp>
        <p:nvSpPr>
          <p:cNvPr id="19" name="Ondertitel 2"/>
          <p:cNvSpPr>
            <a:spLocks noGrp="1"/>
          </p:cNvSpPr>
          <p:nvPr>
            <p:ph type="subTitle" idx="1"/>
          </p:nvPr>
        </p:nvSpPr>
        <p:spPr>
          <a:xfrm>
            <a:off x="1374599" y="3763180"/>
            <a:ext cx="6970014" cy="738060"/>
          </a:xfrm>
        </p:spPr>
        <p:txBody>
          <a:bodyPr>
            <a:normAutofit/>
          </a:bodyPr>
          <a:lstStyle>
            <a:lvl1pPr marL="0" indent="0" algn="r">
              <a:buNone/>
              <a:defRPr sz="22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Tree>
    <p:extLst>
      <p:ext uri="{BB962C8B-B14F-4D97-AF65-F5344CB8AC3E}">
        <p14:creationId xmlns:p14="http://schemas.microsoft.com/office/powerpoint/2010/main" val="180671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71496"/>
            <a:ext cx="1696508" cy="526431"/>
          </a:xfrm>
          <a:prstGeom prst="rect">
            <a:avLst/>
          </a:prstGeom>
        </p:spPr>
      </p:pic>
      <p:sp>
        <p:nvSpPr>
          <p:cNvPr id="9" name="Rechthoek 8"/>
          <p:cNvSpPr/>
          <p:nvPr/>
        </p:nvSpPr>
        <p:spPr>
          <a:xfrm>
            <a:off x="-5862" y="844062"/>
            <a:ext cx="175847" cy="5442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le 1"/>
          <p:cNvSpPr>
            <a:spLocks noGrp="1"/>
          </p:cNvSpPr>
          <p:nvPr>
            <p:ph type="title"/>
          </p:nvPr>
        </p:nvSpPr>
        <p:spPr/>
        <p:txBody>
          <a:bodyPr/>
          <a:lstStyle>
            <a:lvl1pPr>
              <a:defRPr>
                <a:solidFill>
                  <a:srgbClr val="004152"/>
                </a:solidFill>
              </a:defRPr>
            </a:lvl1pPr>
          </a:lstStyle>
          <a:p>
            <a:r>
              <a:rPr lang="nl-NL"/>
              <a:t>Klik om stijl te bewerken</a:t>
            </a:r>
            <a:endParaRPr lang="en-US" dirty="0"/>
          </a:p>
        </p:txBody>
      </p:sp>
      <p:sp>
        <p:nvSpPr>
          <p:cNvPr id="3" name="Content Placeholder 2"/>
          <p:cNvSpPr>
            <a:spLocks noGrp="1"/>
          </p:cNvSpPr>
          <p:nvPr>
            <p:ph idx="1"/>
          </p:nvPr>
        </p:nvSpPr>
        <p:spPr/>
        <p:txBody>
          <a:bodyPr/>
          <a:lstStyle>
            <a:lvl1pPr>
              <a:defRPr>
                <a:solidFill>
                  <a:srgbClr val="004152"/>
                </a:solidFill>
                <a:latin typeface="Open Sans" charset="0"/>
                <a:ea typeface="Open Sans" charset="0"/>
                <a:cs typeface="Open Sans" charset="0"/>
              </a:defRPr>
            </a:lvl1pPr>
            <a:lvl2pPr>
              <a:defRPr>
                <a:solidFill>
                  <a:srgbClr val="004152"/>
                </a:solidFill>
                <a:latin typeface="Open Sans" charset="0"/>
                <a:ea typeface="Open Sans" charset="0"/>
                <a:cs typeface="Open Sans" charset="0"/>
              </a:defRPr>
            </a:lvl2pPr>
            <a:lvl3pPr>
              <a:defRPr>
                <a:solidFill>
                  <a:srgbClr val="004152"/>
                </a:solidFill>
                <a:latin typeface="Open Sans" charset="0"/>
                <a:ea typeface="Open Sans" charset="0"/>
                <a:cs typeface="Open Sans" charset="0"/>
              </a:defRPr>
            </a:lvl3pPr>
            <a:lvl4pPr>
              <a:defRPr>
                <a:solidFill>
                  <a:srgbClr val="004152"/>
                </a:solidFill>
                <a:latin typeface="Open Sans" charset="0"/>
                <a:ea typeface="Open Sans" charset="0"/>
                <a:cs typeface="Open Sans" charset="0"/>
              </a:defRPr>
            </a:lvl4pPr>
            <a:lvl5pPr>
              <a:defRPr>
                <a:solidFill>
                  <a:srgbClr val="004152"/>
                </a:solidFill>
                <a:latin typeface="Open Sans" charset="0"/>
                <a:ea typeface="Open Sans" charset="0"/>
                <a:cs typeface="Open Sans"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Ondertitel 2"/>
          <p:cNvSpPr>
            <a:spLocks noGrp="1"/>
          </p:cNvSpPr>
          <p:nvPr>
            <p:ph type="subTitle" idx="13"/>
          </p:nvPr>
        </p:nvSpPr>
        <p:spPr>
          <a:xfrm>
            <a:off x="531289" y="1468439"/>
            <a:ext cx="7815542" cy="417321"/>
          </a:xfrm>
        </p:spPr>
        <p:txBody>
          <a:bodyPr/>
          <a:lstStyle>
            <a:lvl1pPr marL="0" indent="0" algn="l">
              <a:buNone/>
              <a:defRPr lang="nl-NL" sz="1800" b="0" i="0" kern="1200" baseline="0" dirty="0" smtClean="0">
                <a:solidFill>
                  <a:srgbClr val="01839E"/>
                </a:solidFill>
                <a:latin typeface="Open Sans" charset="0"/>
                <a:ea typeface="Open Sans" charset="0"/>
                <a:cs typeface="Open San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14"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5"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631034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Grote Foto met Titel">
    <p:spTree>
      <p:nvGrpSpPr>
        <p:cNvPr id="1" name=""/>
        <p:cNvGrpSpPr/>
        <p:nvPr/>
      </p:nvGrpSpPr>
      <p:grpSpPr>
        <a:xfrm>
          <a:off x="0" y="0"/>
          <a:ext cx="0" cy="0"/>
          <a:chOff x="0" y="0"/>
          <a:chExt cx="0" cy="0"/>
        </a:xfrm>
      </p:grpSpPr>
      <p:sp>
        <p:nvSpPr>
          <p:cNvPr id="15" name="Tijdelijke aanduiding voor afbeelding 14"/>
          <p:cNvSpPr>
            <a:spLocks noGrp="1"/>
          </p:cNvSpPr>
          <p:nvPr>
            <p:ph type="pic" sz="quarter" idx="10"/>
          </p:nvPr>
        </p:nvSpPr>
        <p:spPr>
          <a:xfrm>
            <a:off x="0" y="2"/>
            <a:ext cx="9144000" cy="5103397"/>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Char char="•"/>
              <a:tabLst/>
              <a:defRPr/>
            </a:lvl1pPr>
          </a:lstStyle>
          <a:p>
            <a:r>
              <a:rPr lang="nl-NL"/>
              <a:t>Klik op het pictogram als u een afbeelding wilt toevoegen</a:t>
            </a:r>
            <a:endParaRPr lang="nl-NL" dirty="0"/>
          </a:p>
        </p:txBody>
      </p:sp>
      <p:sp>
        <p:nvSpPr>
          <p:cNvPr id="11" name="Rechthoek 10"/>
          <p:cNvSpPr/>
          <p:nvPr/>
        </p:nvSpPr>
        <p:spPr>
          <a:xfrm>
            <a:off x="0" y="5111756"/>
            <a:ext cx="9144000" cy="1754059"/>
          </a:xfrm>
          <a:prstGeom prst="rect">
            <a:avLst/>
          </a:prstGeom>
          <a:solidFill>
            <a:srgbClr val="00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Title 1"/>
          <p:cNvSpPr>
            <a:spLocks noGrp="1"/>
          </p:cNvSpPr>
          <p:nvPr>
            <p:ph type="title"/>
          </p:nvPr>
        </p:nvSpPr>
        <p:spPr>
          <a:xfrm>
            <a:off x="501982" y="5417815"/>
            <a:ext cx="6970014" cy="727520"/>
          </a:xfrm>
        </p:spPr>
        <p:txBody>
          <a:bodyPr/>
          <a:lstStyle>
            <a:lvl1pPr>
              <a:defRPr>
                <a:solidFill>
                  <a:schemeClr val="bg1"/>
                </a:solidFill>
              </a:defRPr>
            </a:lvl1pPr>
          </a:lstStyle>
          <a:p>
            <a:r>
              <a:rPr lang="nl-NL"/>
              <a:t>Klik om stijl te bewerken</a:t>
            </a:r>
            <a:endParaRPr lang="en-US" dirty="0"/>
          </a:p>
        </p:txBody>
      </p:sp>
      <p:cxnSp>
        <p:nvCxnSpPr>
          <p:cNvPr id="12" name="Rechte verbindingslijn 9"/>
          <p:cNvCxnSpPr/>
          <p:nvPr userDrawn="1"/>
        </p:nvCxnSpPr>
        <p:spPr>
          <a:xfrm>
            <a:off x="0" y="5105114"/>
            <a:ext cx="9144000" cy="0"/>
          </a:xfrm>
          <a:prstGeom prst="line">
            <a:avLst/>
          </a:prstGeom>
          <a:ln w="12700">
            <a:solidFill>
              <a:srgbClr val="00232D"/>
            </a:solidFill>
          </a:ln>
        </p:spPr>
        <p:style>
          <a:lnRef idx="1">
            <a:schemeClr val="accent1"/>
          </a:lnRef>
          <a:fillRef idx="0">
            <a:schemeClr val="accent1"/>
          </a:fillRef>
          <a:effectRef idx="0">
            <a:schemeClr val="accent1"/>
          </a:effectRef>
          <a:fontRef idx="minor">
            <a:schemeClr val="tx1"/>
          </a:fontRef>
        </p:style>
      </p:cxnSp>
      <p:sp>
        <p:nvSpPr>
          <p:cNvPr id="16"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7"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116501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met Foto">
    <p:spTree>
      <p:nvGrpSpPr>
        <p:cNvPr id="1" name=""/>
        <p:cNvGrpSpPr/>
        <p:nvPr/>
      </p:nvGrpSpPr>
      <p:grpSpPr>
        <a:xfrm>
          <a:off x="0" y="0"/>
          <a:ext cx="0" cy="0"/>
          <a:chOff x="0" y="0"/>
          <a:chExt cx="0" cy="0"/>
        </a:xfrm>
      </p:grpSpPr>
      <p:sp>
        <p:nvSpPr>
          <p:cNvPr id="13" name="Tijdelijke aanduiding voor afbeelding 14"/>
          <p:cNvSpPr>
            <a:spLocks noGrp="1"/>
          </p:cNvSpPr>
          <p:nvPr>
            <p:ph type="pic" sz="quarter" idx="10"/>
          </p:nvPr>
        </p:nvSpPr>
        <p:spPr>
          <a:xfrm>
            <a:off x="0" y="1475972"/>
            <a:ext cx="9144000" cy="480149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Char char="•"/>
              <a:tabLst/>
              <a:defRPr/>
            </a:lvl1pPr>
          </a:lstStyle>
          <a:p>
            <a:r>
              <a:rPr lang="nl-NL"/>
              <a:t>Klik op het pictogram als u een afbeelding wilt toevoegen</a:t>
            </a:r>
            <a:endParaRPr lang="nl-NL" dirty="0"/>
          </a:p>
        </p:txBody>
      </p:sp>
      <p:sp>
        <p:nvSpPr>
          <p:cNvPr id="14" name="Rechthoek 13"/>
          <p:cNvSpPr/>
          <p:nvPr/>
        </p:nvSpPr>
        <p:spPr>
          <a:xfrm>
            <a:off x="0" y="6291386"/>
            <a:ext cx="9144000" cy="574429"/>
          </a:xfrm>
          <a:prstGeom prst="rect">
            <a:avLst/>
          </a:prstGeom>
          <a:solidFill>
            <a:srgbClr val="00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2" name="Title 1"/>
          <p:cNvSpPr>
            <a:spLocks noGrp="1"/>
          </p:cNvSpPr>
          <p:nvPr>
            <p:ph type="title"/>
          </p:nvPr>
        </p:nvSpPr>
        <p:spPr>
          <a:xfrm>
            <a:off x="792714" y="646850"/>
            <a:ext cx="6970014" cy="727520"/>
          </a:xfrm>
        </p:spPr>
        <p:txBody>
          <a:bodyPr/>
          <a:lstStyle>
            <a:lvl1pPr>
              <a:defRPr>
                <a:solidFill>
                  <a:srgbClr val="004152"/>
                </a:solidFill>
              </a:defRPr>
            </a:lvl1pPr>
          </a:lstStyle>
          <a:p>
            <a:r>
              <a:rPr lang="nl-NL"/>
              <a:t>Klik om stijl te bewerken</a:t>
            </a:r>
            <a:endParaRPr lang="en-US" dirty="0"/>
          </a:p>
        </p:txBody>
      </p:sp>
      <p:cxnSp>
        <p:nvCxnSpPr>
          <p:cNvPr id="15" name="Rechte verbindingslijn 9"/>
          <p:cNvCxnSpPr/>
          <p:nvPr userDrawn="1"/>
        </p:nvCxnSpPr>
        <p:spPr>
          <a:xfrm>
            <a:off x="0" y="6285578"/>
            <a:ext cx="9144000" cy="0"/>
          </a:xfrm>
          <a:prstGeom prst="line">
            <a:avLst/>
          </a:prstGeom>
          <a:ln w="12700">
            <a:solidFill>
              <a:srgbClr val="00232D"/>
            </a:solidFill>
          </a:ln>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71496"/>
            <a:ext cx="1696508" cy="526431"/>
          </a:xfrm>
          <a:prstGeom prst="rect">
            <a:avLst/>
          </a:prstGeom>
        </p:spPr>
      </p:pic>
      <p:sp>
        <p:nvSpPr>
          <p:cNvPr id="18"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9"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168403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met Foto 2">
    <p:spTree>
      <p:nvGrpSpPr>
        <p:cNvPr id="1" name=""/>
        <p:cNvGrpSpPr/>
        <p:nvPr/>
      </p:nvGrpSpPr>
      <p:grpSpPr>
        <a:xfrm>
          <a:off x="0" y="0"/>
          <a:ext cx="0" cy="0"/>
          <a:chOff x="0" y="0"/>
          <a:chExt cx="0" cy="0"/>
        </a:xfrm>
      </p:grpSpPr>
      <p:sp>
        <p:nvSpPr>
          <p:cNvPr id="11" name="Tijdelijke aanduiding voor afbeelding 14"/>
          <p:cNvSpPr>
            <a:spLocks noGrp="1"/>
          </p:cNvSpPr>
          <p:nvPr>
            <p:ph type="pic" sz="quarter" idx="14"/>
          </p:nvPr>
        </p:nvSpPr>
        <p:spPr>
          <a:xfrm>
            <a:off x="137817" y="1612900"/>
            <a:ext cx="9006184" cy="4673600"/>
          </a:xfrm>
        </p:spPr>
        <p:txBody>
          <a:bodyPr/>
          <a:lstStyle/>
          <a:p>
            <a:r>
              <a:rPr lang="nl-NL"/>
              <a:t>Klik op het pictogram als u een afbeelding wilt toevoegen</a:t>
            </a:r>
            <a:endParaRPr lang="nl-NL" dirty="0"/>
          </a:p>
        </p:txBody>
      </p:sp>
      <p:sp>
        <p:nvSpPr>
          <p:cNvPr id="2" name="Title 1"/>
          <p:cNvSpPr>
            <a:spLocks noGrp="1"/>
          </p:cNvSpPr>
          <p:nvPr>
            <p:ph type="title"/>
          </p:nvPr>
        </p:nvSpPr>
        <p:spPr>
          <a:xfrm>
            <a:off x="574431" y="731520"/>
            <a:ext cx="7766539" cy="727520"/>
          </a:xfrm>
        </p:spPr>
        <p:txBody>
          <a:bodyPr/>
          <a:lstStyle>
            <a:lvl1pPr>
              <a:defRPr>
                <a:solidFill>
                  <a:srgbClr val="004152"/>
                </a:solidFill>
              </a:defRPr>
            </a:lvl1pPr>
          </a:lstStyle>
          <a:p>
            <a:r>
              <a:rPr lang="nl-NL"/>
              <a:t>Klik om stijl te bewerken</a:t>
            </a:r>
            <a:endParaRPr lang="en-US" dirty="0"/>
          </a:p>
        </p:txBody>
      </p:sp>
      <p:sp>
        <p:nvSpPr>
          <p:cNvPr id="13" name="Rechthoek 12"/>
          <p:cNvSpPr/>
          <p:nvPr/>
        </p:nvSpPr>
        <p:spPr>
          <a:xfrm>
            <a:off x="-5862" y="1612900"/>
            <a:ext cx="175847" cy="467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0"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56073"/>
            <a:ext cx="1696508" cy="553651"/>
          </a:xfrm>
          <a:prstGeom prst="rect">
            <a:avLst/>
          </a:prstGeom>
        </p:spPr>
      </p:pic>
      <p:sp>
        <p:nvSpPr>
          <p:cNvPr id="12"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4"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216132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links - Content rechts">
    <p:spTree>
      <p:nvGrpSpPr>
        <p:cNvPr id="1" name=""/>
        <p:cNvGrpSpPr/>
        <p:nvPr/>
      </p:nvGrpSpPr>
      <p:grpSpPr>
        <a:xfrm>
          <a:off x="0" y="0"/>
          <a:ext cx="0" cy="0"/>
          <a:chOff x="0" y="0"/>
          <a:chExt cx="0" cy="0"/>
        </a:xfrm>
      </p:grpSpPr>
      <p:sp>
        <p:nvSpPr>
          <p:cNvPr id="15" name="Tijdelijke aanduiding voor afbeelding 14"/>
          <p:cNvSpPr>
            <a:spLocks noGrp="1"/>
          </p:cNvSpPr>
          <p:nvPr>
            <p:ph type="pic" sz="quarter" idx="14"/>
          </p:nvPr>
        </p:nvSpPr>
        <p:spPr>
          <a:xfrm>
            <a:off x="169986" y="844064"/>
            <a:ext cx="3106615" cy="5442437"/>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Char char="•"/>
              <a:tabLst/>
              <a:defRPr/>
            </a:lvl1pPr>
          </a:lstStyle>
          <a:p>
            <a:r>
              <a:rPr lang="nl-NL"/>
              <a:t>Klik op het pictogram als u een afbeelding wilt toevoegen</a:t>
            </a:r>
            <a:endParaRPr lang="nl-NL" dirty="0"/>
          </a:p>
        </p:txBody>
      </p:sp>
      <p:sp>
        <p:nvSpPr>
          <p:cNvPr id="4" name="Content Placeholder 3"/>
          <p:cNvSpPr>
            <a:spLocks noGrp="1"/>
          </p:cNvSpPr>
          <p:nvPr>
            <p:ph sz="half" idx="2"/>
          </p:nvPr>
        </p:nvSpPr>
        <p:spPr>
          <a:xfrm>
            <a:off x="3497919" y="2108200"/>
            <a:ext cx="5386243" cy="4068763"/>
          </a:xfrm>
        </p:spPr>
        <p:txBody>
          <a:bodyPr/>
          <a:lstStyle>
            <a:lvl1pPr>
              <a:defRPr sz="2400"/>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Title 1"/>
          <p:cNvSpPr>
            <a:spLocks noGrp="1"/>
          </p:cNvSpPr>
          <p:nvPr>
            <p:ph type="title"/>
          </p:nvPr>
        </p:nvSpPr>
        <p:spPr>
          <a:xfrm>
            <a:off x="3497919" y="737496"/>
            <a:ext cx="5386242" cy="727520"/>
          </a:xfrm>
        </p:spPr>
        <p:txBody>
          <a:bodyPr/>
          <a:lstStyle>
            <a:lvl1pPr>
              <a:defRPr>
                <a:solidFill>
                  <a:srgbClr val="004152"/>
                </a:solidFill>
              </a:defRPr>
            </a:lvl1pPr>
          </a:lstStyle>
          <a:p>
            <a:r>
              <a:rPr lang="nl-NL"/>
              <a:t>Klik om stijl te bewerken</a:t>
            </a:r>
            <a:endParaRPr lang="en-US" dirty="0"/>
          </a:p>
        </p:txBody>
      </p:sp>
      <p:sp>
        <p:nvSpPr>
          <p:cNvPr id="14" name="Ondertitel 2"/>
          <p:cNvSpPr>
            <a:spLocks noGrp="1"/>
          </p:cNvSpPr>
          <p:nvPr>
            <p:ph type="subTitle" idx="13" hasCustomPrompt="1"/>
          </p:nvPr>
        </p:nvSpPr>
        <p:spPr>
          <a:xfrm>
            <a:off x="3497919" y="1490743"/>
            <a:ext cx="5386242" cy="417321"/>
          </a:xfrm>
        </p:spPr>
        <p:txBody>
          <a:bodyPr/>
          <a:lstStyle>
            <a:lvl1pPr marL="0" indent="0" algn="l">
              <a:buNone/>
              <a:defRPr lang="nl-NL" sz="1800" b="0" i="0" kern="1200" baseline="0" dirty="0" smtClean="0">
                <a:solidFill>
                  <a:srgbClr val="01839E"/>
                </a:solidFill>
                <a:latin typeface="Open Sans" charset="0"/>
                <a:ea typeface="Open Sans" charset="0"/>
                <a:cs typeface="Open San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de ondertitelstijl te bewerken</a:t>
            </a:r>
          </a:p>
        </p:txBody>
      </p:sp>
      <p:sp>
        <p:nvSpPr>
          <p:cNvPr id="12" name="Rechthoek 11"/>
          <p:cNvSpPr/>
          <p:nvPr/>
        </p:nvSpPr>
        <p:spPr>
          <a:xfrm>
            <a:off x="-5862" y="844062"/>
            <a:ext cx="175847" cy="5442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7"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56073"/>
            <a:ext cx="1696508" cy="553651"/>
          </a:xfrm>
          <a:prstGeom prst="rect">
            <a:avLst/>
          </a:prstGeom>
        </p:spPr>
      </p:pic>
      <p:sp>
        <p:nvSpPr>
          <p:cNvPr id="16"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8" name="Date Placeholder 3"/>
          <p:cNvSpPr>
            <a:spLocks noGrp="1"/>
          </p:cNvSpPr>
          <p:nvPr>
            <p:ph type="dt" sz="half" idx="15"/>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393472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5059" y="1681163"/>
            <a:ext cx="3703123" cy="823912"/>
          </a:xfrm>
        </p:spPr>
        <p:txBody>
          <a:bodyPr anchor="b">
            <a:normAutofit/>
          </a:bodyPr>
          <a:lstStyle>
            <a:lvl1pPr marL="0" indent="0" algn="l" defTabSz="685800" rtl="0" eaLnBrk="1" latinLnBrk="0" hangingPunct="1">
              <a:lnSpc>
                <a:spcPct val="90000"/>
              </a:lnSpc>
              <a:spcBef>
                <a:spcPts val="750"/>
              </a:spcBef>
              <a:buFont typeface="Arial"/>
              <a:buNone/>
              <a:defRPr lang="nl-NL" sz="1800" b="0" i="0" kern="1200" baseline="0" dirty="0" smtClean="0">
                <a:solidFill>
                  <a:srgbClr val="01839E"/>
                </a:solidFill>
                <a:latin typeface="Open Sans" charset="0"/>
                <a:ea typeface="Open Sans" charset="0"/>
                <a:cs typeface="Open Sans"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Content Placeholder 3"/>
          <p:cNvSpPr>
            <a:spLocks noGrp="1"/>
          </p:cNvSpPr>
          <p:nvPr>
            <p:ph sz="half" idx="2"/>
          </p:nvPr>
        </p:nvSpPr>
        <p:spPr>
          <a:xfrm>
            <a:off x="795059" y="2660905"/>
            <a:ext cx="3703123" cy="352875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4640873" y="2660905"/>
            <a:ext cx="3717681" cy="352875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4" name="Title 1"/>
          <p:cNvSpPr>
            <a:spLocks noGrp="1"/>
          </p:cNvSpPr>
          <p:nvPr>
            <p:ph type="title"/>
          </p:nvPr>
        </p:nvSpPr>
        <p:spPr>
          <a:xfrm>
            <a:off x="795058" y="731520"/>
            <a:ext cx="7551773" cy="727520"/>
          </a:xfrm>
        </p:spPr>
        <p:txBody>
          <a:bodyPr/>
          <a:lstStyle>
            <a:lvl1pPr>
              <a:defRPr>
                <a:solidFill>
                  <a:srgbClr val="004152"/>
                </a:solidFill>
              </a:defRPr>
            </a:lvl1pPr>
          </a:lstStyle>
          <a:p>
            <a:r>
              <a:rPr lang="nl-NL"/>
              <a:t>Klik om stijl te bewerken</a:t>
            </a:r>
            <a:endParaRPr lang="en-US" dirty="0"/>
          </a:p>
        </p:txBody>
      </p:sp>
      <p:sp>
        <p:nvSpPr>
          <p:cNvPr id="19" name="Text Placeholder 2"/>
          <p:cNvSpPr>
            <a:spLocks noGrp="1"/>
          </p:cNvSpPr>
          <p:nvPr>
            <p:ph type="body" idx="14"/>
          </p:nvPr>
        </p:nvSpPr>
        <p:spPr>
          <a:xfrm>
            <a:off x="4640873" y="1681163"/>
            <a:ext cx="3717681" cy="823912"/>
          </a:xfrm>
        </p:spPr>
        <p:txBody>
          <a:bodyPr anchor="b">
            <a:normAutofit/>
          </a:bodyPr>
          <a:lstStyle>
            <a:lvl1pPr marL="0" indent="0" algn="l" defTabSz="685800" rtl="0" eaLnBrk="1" latinLnBrk="0" hangingPunct="1">
              <a:lnSpc>
                <a:spcPct val="90000"/>
              </a:lnSpc>
              <a:spcBef>
                <a:spcPts val="750"/>
              </a:spcBef>
              <a:buFont typeface="Arial"/>
              <a:buNone/>
              <a:defRPr lang="nl-NL" sz="1800" b="0" i="0" kern="1200" baseline="0" dirty="0" smtClean="0">
                <a:solidFill>
                  <a:srgbClr val="01839E"/>
                </a:solidFill>
                <a:latin typeface="Open Sans" charset="0"/>
                <a:ea typeface="Open Sans" charset="0"/>
                <a:cs typeface="Open Sans"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15" name="Rechthoek 14"/>
          <p:cNvSpPr/>
          <p:nvPr/>
        </p:nvSpPr>
        <p:spPr>
          <a:xfrm>
            <a:off x="-5862" y="844062"/>
            <a:ext cx="175847" cy="5442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71496"/>
            <a:ext cx="1696508" cy="526431"/>
          </a:xfrm>
          <a:prstGeom prst="rect">
            <a:avLst/>
          </a:prstGeom>
        </p:spPr>
      </p:pic>
      <p:sp>
        <p:nvSpPr>
          <p:cNvPr id="16" name="Tijdelijke aanduiding voor dianummer 6"/>
          <p:cNvSpPr>
            <a:spLocks noGrp="1"/>
          </p:cNvSpPr>
          <p:nvPr>
            <p:ph type="sldNum" sz="quarter" idx="15"/>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7" name="Date Placeholder 3"/>
          <p:cNvSpPr>
            <a:spLocks noGrp="1"/>
          </p:cNvSpPr>
          <p:nvPr>
            <p:ph type="dt" sz="half" idx="16"/>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325057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13" name="Rechthoek 12"/>
          <p:cNvSpPr/>
          <p:nvPr/>
        </p:nvSpPr>
        <p:spPr>
          <a:xfrm>
            <a:off x="3774831" y="844062"/>
            <a:ext cx="5369169" cy="54424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chemeClr val="bg1"/>
              </a:solidFill>
            </a:endParaRPr>
          </a:p>
        </p:txBody>
      </p:sp>
      <p:sp>
        <p:nvSpPr>
          <p:cNvPr id="3" name="Content Placeholder 2"/>
          <p:cNvSpPr>
            <a:spLocks noGrp="1"/>
          </p:cNvSpPr>
          <p:nvPr>
            <p:ph idx="1"/>
          </p:nvPr>
        </p:nvSpPr>
        <p:spPr>
          <a:xfrm>
            <a:off x="3968261" y="1211386"/>
            <a:ext cx="4919534" cy="4649665"/>
          </a:xfrm>
        </p:spPr>
        <p:txBody>
          <a:bodyPr/>
          <a:lstStyle>
            <a:lvl1pPr>
              <a:buClr>
                <a:schemeClr val="bg1"/>
              </a:buClr>
              <a:defRPr sz="1950">
                <a:solidFill>
                  <a:schemeClr val="bg1"/>
                </a:solidFill>
              </a:defRPr>
            </a:lvl1pPr>
            <a:lvl2pPr>
              <a:buClr>
                <a:schemeClr val="bg1"/>
              </a:buClr>
              <a:defRPr sz="1800">
                <a:solidFill>
                  <a:schemeClr val="bg1"/>
                </a:solidFill>
              </a:defRPr>
            </a:lvl2pPr>
            <a:lvl3pPr>
              <a:buClr>
                <a:schemeClr val="bg1"/>
              </a:buClr>
              <a:defRPr sz="1500">
                <a:solidFill>
                  <a:schemeClr val="bg1"/>
                </a:solidFill>
              </a:defRPr>
            </a:lvl3pPr>
            <a:lvl4pPr>
              <a:buClr>
                <a:schemeClr val="bg1"/>
              </a:buClr>
              <a:defRPr sz="1350">
                <a:solidFill>
                  <a:schemeClr val="bg1"/>
                </a:solidFill>
              </a:defRPr>
            </a:lvl4pPr>
            <a:lvl5pPr>
              <a:buClr>
                <a:schemeClr val="bg1"/>
              </a:buClr>
              <a:defRPr sz="1350">
                <a:solidFill>
                  <a:schemeClr val="bg1"/>
                </a:solidFill>
              </a:defRPr>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4" name="Rechthoek 13"/>
          <p:cNvSpPr/>
          <p:nvPr/>
        </p:nvSpPr>
        <p:spPr>
          <a:xfrm>
            <a:off x="-5862" y="844062"/>
            <a:ext cx="175847" cy="5442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Title 1"/>
          <p:cNvSpPr>
            <a:spLocks noGrp="1"/>
          </p:cNvSpPr>
          <p:nvPr>
            <p:ph type="title"/>
          </p:nvPr>
        </p:nvSpPr>
        <p:spPr>
          <a:xfrm>
            <a:off x="565367" y="933450"/>
            <a:ext cx="3180156" cy="819004"/>
          </a:xfrm>
        </p:spPr>
        <p:txBody>
          <a:bodyPr anchor="b"/>
          <a:lstStyle>
            <a:lvl1pPr>
              <a:defRPr sz="2400">
                <a:solidFill>
                  <a:srgbClr val="004152"/>
                </a:solidFill>
              </a:defRPr>
            </a:lvl1pPr>
          </a:lstStyle>
          <a:p>
            <a:r>
              <a:rPr lang="nl-NL"/>
              <a:t>Klik om stijl te bewerken</a:t>
            </a:r>
            <a:endParaRPr lang="en-US" dirty="0"/>
          </a:p>
        </p:txBody>
      </p:sp>
      <p:sp>
        <p:nvSpPr>
          <p:cNvPr id="20" name="Ondertitel 2"/>
          <p:cNvSpPr>
            <a:spLocks noGrp="1"/>
          </p:cNvSpPr>
          <p:nvPr>
            <p:ph type="subTitle" idx="13" hasCustomPrompt="1"/>
          </p:nvPr>
        </p:nvSpPr>
        <p:spPr>
          <a:xfrm>
            <a:off x="565367" y="1891323"/>
            <a:ext cx="3180156" cy="4395177"/>
          </a:xfrm>
        </p:spPr>
        <p:txBody>
          <a:bodyPr/>
          <a:lstStyle>
            <a:lvl1pPr marL="0" indent="0" algn="l">
              <a:buNone/>
              <a:defRPr lang="nl-NL" sz="1800" b="0" i="0" kern="1200" baseline="0" dirty="0" smtClean="0">
                <a:solidFill>
                  <a:srgbClr val="01839E"/>
                </a:solidFill>
                <a:latin typeface="Open Sans" charset="0"/>
                <a:ea typeface="Open Sans" charset="0"/>
                <a:cs typeface="Open San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de ondertitelstijl te bewerken</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704" y="171496"/>
            <a:ext cx="1696508" cy="526431"/>
          </a:xfrm>
          <a:prstGeom prst="rect">
            <a:avLst/>
          </a:prstGeom>
        </p:spPr>
      </p:pic>
      <p:sp>
        <p:nvSpPr>
          <p:cNvPr id="15"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16"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347968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1289" y="731520"/>
            <a:ext cx="8085172" cy="727520"/>
          </a:xfrm>
          <a:prstGeom prst="rect">
            <a:avLst/>
          </a:prstGeom>
        </p:spPr>
        <p:txBody>
          <a:bodyPr vert="horz" lIns="91440" tIns="45720" rIns="91440" bIns="45720" rtlCol="0" anchor="ctr">
            <a:normAutofit/>
          </a:bodyPr>
          <a:lstStyle/>
          <a:p>
            <a:r>
              <a:rPr lang="nl-NL" dirty="0"/>
              <a:t>Titelstijl van model bewerken</a:t>
            </a:r>
            <a:endParaRPr lang="en-US" dirty="0"/>
          </a:p>
        </p:txBody>
      </p:sp>
      <p:sp>
        <p:nvSpPr>
          <p:cNvPr id="3" name="Text Placeholder 2"/>
          <p:cNvSpPr>
            <a:spLocks noGrp="1"/>
          </p:cNvSpPr>
          <p:nvPr>
            <p:ph type="body" idx="1"/>
          </p:nvPr>
        </p:nvSpPr>
        <p:spPr>
          <a:xfrm>
            <a:off x="531289" y="2190560"/>
            <a:ext cx="8085172" cy="398640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Tijdelijke aanduiding voor dianummer 6"/>
          <p:cNvSpPr>
            <a:spLocks noGrp="1"/>
          </p:cNvSpPr>
          <p:nvPr>
            <p:ph type="sldNum" sz="quarter" idx="4"/>
          </p:nvPr>
        </p:nvSpPr>
        <p:spPr>
          <a:xfrm>
            <a:off x="7801945" y="6419356"/>
            <a:ext cx="1085850" cy="365125"/>
          </a:xfrm>
          <a:prstGeom prst="rect">
            <a:avLst/>
          </a:prstGeom>
        </p:spPr>
        <p:txBody>
          <a:bodyPr vert="horz" lIns="91440" tIns="45720" rIns="91440" bIns="45720" rtlCol="0" anchor="ctr"/>
          <a:lstStyle>
            <a:lvl1pPr marL="0" algn="r" defTabSz="685800" rtl="0" eaLnBrk="1" latinLnBrk="0" hangingPunct="1">
              <a:defRPr lang="nl-NL" sz="1050" kern="1200" baseline="0" smtClean="0">
                <a:solidFill>
                  <a:srgbClr val="A9A8A8"/>
                </a:solidFill>
                <a:latin typeface="Open Sans" charset="0"/>
                <a:ea typeface="Open Sans" charset="0"/>
                <a:cs typeface="Open Sans" charset="0"/>
              </a:defRPr>
            </a:lvl1pPr>
          </a:lstStyle>
          <a:p>
            <a:fld id="{3520E660-CEBF-6843-8821-11513782E32E}" type="slidenum">
              <a:rPr lang="tr-TR" smtClean="0"/>
              <a:pPr/>
              <a:t>‹nr.›</a:t>
            </a:fld>
            <a:endParaRPr lang="tr-TR" dirty="0"/>
          </a:p>
        </p:txBody>
      </p:sp>
      <p:sp>
        <p:nvSpPr>
          <p:cNvPr id="8" name="Date Placeholder 3"/>
          <p:cNvSpPr>
            <a:spLocks noGrp="1"/>
          </p:cNvSpPr>
          <p:nvPr>
            <p:ph type="dt" sz="half" idx="2"/>
          </p:nvPr>
        </p:nvSpPr>
        <p:spPr>
          <a:xfrm>
            <a:off x="531289" y="6416397"/>
            <a:ext cx="2049426" cy="365125"/>
          </a:xfrm>
          <a:prstGeom prst="rect">
            <a:avLst/>
          </a:prstGeom>
        </p:spPr>
        <p:txBody>
          <a:bodyPr vert="horz" lIns="91440" tIns="45720" rIns="91440" bIns="45720" rtlCol="0" anchor="ctr"/>
          <a:lstStyle>
            <a:lvl1pPr algn="l">
              <a:defRPr sz="1050" baseline="0">
                <a:solidFill>
                  <a:srgbClr val="A9A8A8"/>
                </a:solidFill>
                <a:latin typeface="Open Sans" charset="0"/>
                <a:ea typeface="Open Sans" charset="0"/>
                <a:cs typeface="Open Sans" charset="0"/>
              </a:defRPr>
            </a:lvl1pPr>
          </a:lstStyle>
          <a:p>
            <a:r>
              <a:rPr lang="nl-NL"/>
              <a:t>www.nji.nl   |   21-2-2017   </a:t>
            </a:r>
            <a:endParaRPr lang="en-US" dirty="0"/>
          </a:p>
        </p:txBody>
      </p:sp>
    </p:spTree>
    <p:extLst>
      <p:ext uri="{BB962C8B-B14F-4D97-AF65-F5344CB8AC3E}">
        <p14:creationId xmlns:p14="http://schemas.microsoft.com/office/powerpoint/2010/main" val="3837328613"/>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690" r:id="rId11"/>
  </p:sldLayoutIdLst>
  <p:hf hdr="0" ftr="0"/>
  <p:txStyles>
    <p:titleStyle>
      <a:lvl1pPr algn="l" defTabSz="685800" rtl="0" eaLnBrk="1" latinLnBrk="0" hangingPunct="1">
        <a:lnSpc>
          <a:spcPct val="90000"/>
        </a:lnSpc>
        <a:spcBef>
          <a:spcPct val="0"/>
        </a:spcBef>
        <a:buNone/>
        <a:defRPr sz="2850" kern="1200" baseline="0">
          <a:solidFill>
            <a:srgbClr val="005566"/>
          </a:solidFill>
          <a:latin typeface="Open Sans Light" charset="0"/>
          <a:ea typeface="+mj-ea"/>
          <a:cs typeface="+mj-cs"/>
        </a:defRPr>
      </a:lvl1pPr>
    </p:titleStyle>
    <p:bodyStyle>
      <a:lvl1pPr marL="171450" indent="-171450" algn="l" defTabSz="685800" rtl="0" eaLnBrk="1" latinLnBrk="0" hangingPunct="1">
        <a:lnSpc>
          <a:spcPct val="90000"/>
        </a:lnSpc>
        <a:spcBef>
          <a:spcPts val="750"/>
        </a:spcBef>
        <a:buClr>
          <a:schemeClr val="accent5"/>
        </a:buClr>
        <a:buFont typeface="Open Sans" panose="020B0606030504020204" pitchFamily="34" charset="0"/>
        <a:buChar char="›"/>
        <a:defRPr sz="1950" b="0" i="0" kern="1200">
          <a:solidFill>
            <a:schemeClr val="tx1"/>
          </a:solidFill>
          <a:latin typeface="Open Sans" charset="0"/>
          <a:ea typeface="Open Sans" charset="0"/>
          <a:cs typeface="Open Sans" charset="0"/>
        </a:defRPr>
      </a:lvl1pPr>
      <a:lvl2pPr marL="514350" indent="-171450" algn="l" defTabSz="685800" rtl="0" eaLnBrk="1" latinLnBrk="0" hangingPunct="1">
        <a:lnSpc>
          <a:spcPct val="130000"/>
        </a:lnSpc>
        <a:spcBef>
          <a:spcPts val="375"/>
        </a:spcBef>
        <a:buClr>
          <a:srgbClr val="C00000"/>
        </a:buClr>
        <a:buFont typeface="Arial"/>
        <a:buChar char="•"/>
        <a:defRPr sz="1800" b="0" i="0" kern="1200">
          <a:solidFill>
            <a:schemeClr val="tx1"/>
          </a:solidFill>
          <a:latin typeface="Open Sans" charset="0"/>
          <a:ea typeface="Open Sans" charset="0"/>
          <a:cs typeface="Open Sans" charset="0"/>
        </a:defRPr>
      </a:lvl2pPr>
      <a:lvl3pPr marL="857250" indent="-171450" algn="l" defTabSz="685800" rtl="0" eaLnBrk="1" latinLnBrk="0" hangingPunct="1">
        <a:lnSpc>
          <a:spcPct val="130000"/>
        </a:lnSpc>
        <a:spcBef>
          <a:spcPts val="375"/>
        </a:spcBef>
        <a:buClr>
          <a:srgbClr val="C00000"/>
        </a:buClr>
        <a:buFont typeface="Arial"/>
        <a:buChar char="•"/>
        <a:defRPr sz="1500" b="0" i="0" kern="1200">
          <a:solidFill>
            <a:schemeClr val="tx1"/>
          </a:solidFill>
          <a:latin typeface="Open Sans" charset="0"/>
          <a:ea typeface="Open Sans" charset="0"/>
          <a:cs typeface="Open Sans" charset="0"/>
        </a:defRPr>
      </a:lvl3pPr>
      <a:lvl4pPr marL="1200150" indent="-171450" algn="l" defTabSz="685800" rtl="0" eaLnBrk="1" latinLnBrk="0" hangingPunct="1">
        <a:lnSpc>
          <a:spcPct val="130000"/>
        </a:lnSpc>
        <a:spcBef>
          <a:spcPts val="375"/>
        </a:spcBef>
        <a:buClr>
          <a:srgbClr val="C00000"/>
        </a:buClr>
        <a:buFont typeface="Arial"/>
        <a:buChar char="•"/>
        <a:defRPr sz="1350" b="0" i="0" kern="1200">
          <a:solidFill>
            <a:schemeClr val="tx1"/>
          </a:solidFill>
          <a:latin typeface="Open Sans" charset="0"/>
          <a:ea typeface="Open Sans" charset="0"/>
          <a:cs typeface="Open Sans" charset="0"/>
        </a:defRPr>
      </a:lvl4pPr>
      <a:lvl5pPr marL="1543050" indent="-171450" algn="l" defTabSz="685800" rtl="0" eaLnBrk="1" latinLnBrk="0" hangingPunct="1">
        <a:lnSpc>
          <a:spcPct val="130000"/>
        </a:lnSpc>
        <a:spcBef>
          <a:spcPts val="375"/>
        </a:spcBef>
        <a:buClr>
          <a:srgbClr val="C00000"/>
        </a:buClr>
        <a:buFont typeface="Arial"/>
        <a:buChar char="•"/>
        <a:defRPr sz="1350" b="0" i="0" kern="1200">
          <a:solidFill>
            <a:schemeClr val="tx1"/>
          </a:solidFill>
          <a:latin typeface="Open Sans" charset="0"/>
          <a:ea typeface="Open Sans" charset="0"/>
          <a:cs typeface="Open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 professional van 2020 </a:t>
            </a:r>
          </a:p>
        </p:txBody>
      </p:sp>
      <p:sp>
        <p:nvSpPr>
          <p:cNvPr id="3" name="Subtitle 2"/>
          <p:cNvSpPr>
            <a:spLocks noGrp="1"/>
          </p:cNvSpPr>
          <p:nvPr>
            <p:ph type="subTitle" idx="1"/>
          </p:nvPr>
        </p:nvSpPr>
        <p:spPr/>
        <p:txBody>
          <a:bodyPr>
            <a:normAutofit fontScale="70000" lnSpcReduction="20000"/>
          </a:bodyPr>
          <a:lstStyle/>
          <a:p>
            <a:endParaRPr lang="en-US" sz="1800" dirty="0"/>
          </a:p>
          <a:p>
            <a:r>
              <a:rPr lang="en-US" sz="1800" dirty="0"/>
              <a:t>Herma Ooms, </a:t>
            </a:r>
          </a:p>
          <a:p>
            <a:r>
              <a:rPr lang="en-US" sz="1800" dirty="0" err="1"/>
              <a:t>geinspireerd</a:t>
            </a:r>
            <a:r>
              <a:rPr lang="en-US" sz="1800" dirty="0"/>
              <a:t> op </a:t>
            </a:r>
            <a:r>
              <a:rPr lang="en-US" sz="1800" dirty="0" err="1"/>
              <a:t>een</a:t>
            </a:r>
            <a:r>
              <a:rPr lang="en-US" sz="1800" dirty="0"/>
              <a:t> </a:t>
            </a:r>
            <a:r>
              <a:rPr lang="en-US" sz="1800" dirty="0" err="1"/>
              <a:t>lezing</a:t>
            </a:r>
            <a:r>
              <a:rPr lang="en-US" sz="1800" dirty="0"/>
              <a:t> van Karlijn </a:t>
            </a:r>
            <a:r>
              <a:rPr lang="en-US" sz="1800" dirty="0" err="1"/>
              <a:t>Stals</a:t>
            </a:r>
            <a:endParaRPr lang="en-US" sz="1800" dirty="0"/>
          </a:p>
        </p:txBody>
      </p:sp>
    </p:spTree>
    <p:extLst>
      <p:ext uri="{BB962C8B-B14F-4D97-AF65-F5344CB8AC3E}">
        <p14:creationId xmlns:p14="http://schemas.microsoft.com/office/powerpoint/2010/main" val="419311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F2ED7420-E959-434F-8FFB-85F82320D9F4}"/>
              </a:ext>
            </a:extLst>
          </p:cNvPr>
          <p:cNvSpPr>
            <a:spLocks noGrp="1"/>
          </p:cNvSpPr>
          <p:nvPr>
            <p:ph type="title"/>
          </p:nvPr>
        </p:nvSpPr>
        <p:spPr/>
        <p:txBody>
          <a:bodyPr/>
          <a:lstStyle/>
          <a:p>
            <a:r>
              <a:rPr lang="nl-NL" b="1" dirty="0"/>
              <a:t>Hulp en zorg verandert écht</a:t>
            </a:r>
          </a:p>
        </p:txBody>
      </p:sp>
      <p:pic>
        <p:nvPicPr>
          <p:cNvPr id="12" name="Tijdelijke aanduiding voor afbeelding 11">
            <a:extLst>
              <a:ext uri="{FF2B5EF4-FFF2-40B4-BE49-F238E27FC236}">
                <a16:creationId xmlns:a16="http://schemas.microsoft.com/office/drawing/2014/main" id="{CAB6C0DC-78B3-4FB6-891A-D375F564C222}"/>
              </a:ext>
            </a:extLst>
          </p:cNvPr>
          <p:cNvPicPr>
            <a:picLocks noGrp="1" noChangeAspect="1"/>
          </p:cNvPicPr>
          <p:nvPr>
            <p:ph idx="1"/>
          </p:nvPr>
        </p:nvPicPr>
        <p:blipFill rotWithShape="1">
          <a:blip r:embed="rId3"/>
          <a:stretch/>
        </p:blipFill>
        <p:spPr>
          <a:xfrm>
            <a:off x="6337522" y="51144"/>
            <a:ext cx="2825119" cy="3986213"/>
          </a:xfrm>
          <a:prstGeom prst="rect">
            <a:avLst/>
          </a:prstGeom>
        </p:spPr>
      </p:pic>
      <p:sp>
        <p:nvSpPr>
          <p:cNvPr id="18" name="Ondertitel 17">
            <a:extLst>
              <a:ext uri="{FF2B5EF4-FFF2-40B4-BE49-F238E27FC236}">
                <a16:creationId xmlns:a16="http://schemas.microsoft.com/office/drawing/2014/main" id="{3B3AD87E-DBE1-433E-9599-23C379F5BFD8}"/>
              </a:ext>
            </a:extLst>
          </p:cNvPr>
          <p:cNvSpPr>
            <a:spLocks noGrp="1"/>
          </p:cNvSpPr>
          <p:nvPr>
            <p:ph type="subTitle" idx="13"/>
          </p:nvPr>
        </p:nvSpPr>
        <p:spPr/>
        <p:txBody>
          <a:bodyPr/>
          <a:lstStyle/>
          <a:p>
            <a:endParaRPr lang="nl-NL" dirty="0"/>
          </a:p>
        </p:txBody>
      </p:sp>
      <p:pic>
        <p:nvPicPr>
          <p:cNvPr id="13" name="Afbeelding 12">
            <a:extLst>
              <a:ext uri="{FF2B5EF4-FFF2-40B4-BE49-F238E27FC236}">
                <a16:creationId xmlns:a16="http://schemas.microsoft.com/office/drawing/2014/main" id="{A82BDC8E-3622-4B88-8184-AEBD131E2994}"/>
              </a:ext>
            </a:extLst>
          </p:cNvPr>
          <p:cNvPicPr>
            <a:picLocks noChangeAspect="1"/>
          </p:cNvPicPr>
          <p:nvPr/>
        </p:nvPicPr>
        <p:blipFill>
          <a:blip r:embed="rId4"/>
          <a:stretch>
            <a:fillRect/>
          </a:stretch>
        </p:blipFill>
        <p:spPr>
          <a:xfrm>
            <a:off x="4481445" y="1820461"/>
            <a:ext cx="2697981" cy="1520851"/>
          </a:xfrm>
          <a:prstGeom prst="rect">
            <a:avLst/>
          </a:prstGeom>
        </p:spPr>
      </p:pic>
      <p:pic>
        <p:nvPicPr>
          <p:cNvPr id="14" name="Afbeelding 13">
            <a:extLst>
              <a:ext uri="{FF2B5EF4-FFF2-40B4-BE49-F238E27FC236}">
                <a16:creationId xmlns:a16="http://schemas.microsoft.com/office/drawing/2014/main" id="{9E0DB0F8-8831-47DE-A387-744F0584203E}"/>
              </a:ext>
            </a:extLst>
          </p:cNvPr>
          <p:cNvPicPr>
            <a:picLocks noChangeAspect="1"/>
          </p:cNvPicPr>
          <p:nvPr/>
        </p:nvPicPr>
        <p:blipFill rotWithShape="1">
          <a:blip r:embed="rId5"/>
          <a:srcRect l="21394" r="23014"/>
          <a:stretch/>
        </p:blipFill>
        <p:spPr>
          <a:xfrm>
            <a:off x="7179426" y="1533069"/>
            <a:ext cx="1775890" cy="1760085"/>
          </a:xfrm>
          <a:prstGeom prst="rect">
            <a:avLst/>
          </a:prstGeom>
        </p:spPr>
      </p:pic>
      <p:sp>
        <p:nvSpPr>
          <p:cNvPr id="19" name="Tijdelijke aanduiding voor inhoud 2">
            <a:extLst>
              <a:ext uri="{FF2B5EF4-FFF2-40B4-BE49-F238E27FC236}">
                <a16:creationId xmlns:a16="http://schemas.microsoft.com/office/drawing/2014/main" id="{9BC54F4C-16B0-4E17-B037-2BD1F8A3F7C5}"/>
              </a:ext>
            </a:extLst>
          </p:cNvPr>
          <p:cNvSpPr txBox="1">
            <a:spLocks/>
          </p:cNvSpPr>
          <p:nvPr/>
        </p:nvSpPr>
        <p:spPr>
          <a:xfrm>
            <a:off x="531289" y="2190560"/>
            <a:ext cx="3691714" cy="39864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5"/>
              </a:buClr>
              <a:buFont typeface="Open Sans" panose="020B0606030504020204" pitchFamily="34" charset="0"/>
              <a:buChar char="›"/>
              <a:defRPr sz="1950" b="0" i="0" kern="1200">
                <a:solidFill>
                  <a:srgbClr val="004152"/>
                </a:solidFill>
                <a:latin typeface="Open Sans" charset="0"/>
                <a:ea typeface="Open Sans" charset="0"/>
                <a:cs typeface="Open Sans" charset="0"/>
              </a:defRPr>
            </a:lvl1pPr>
            <a:lvl2pPr marL="514350" indent="-171450" algn="l" defTabSz="685800" rtl="0" eaLnBrk="1" latinLnBrk="0" hangingPunct="1">
              <a:lnSpc>
                <a:spcPct val="130000"/>
              </a:lnSpc>
              <a:spcBef>
                <a:spcPts val="375"/>
              </a:spcBef>
              <a:buClr>
                <a:srgbClr val="C00000"/>
              </a:buClr>
              <a:buFont typeface="Arial"/>
              <a:buChar char="•"/>
              <a:defRPr sz="1800" b="0" i="0" kern="1200">
                <a:solidFill>
                  <a:srgbClr val="004152"/>
                </a:solidFill>
                <a:latin typeface="Open Sans" charset="0"/>
                <a:ea typeface="Open Sans" charset="0"/>
                <a:cs typeface="Open Sans" charset="0"/>
              </a:defRPr>
            </a:lvl2pPr>
            <a:lvl3pPr marL="857250" indent="-171450" algn="l" defTabSz="685800" rtl="0" eaLnBrk="1" latinLnBrk="0" hangingPunct="1">
              <a:lnSpc>
                <a:spcPct val="130000"/>
              </a:lnSpc>
              <a:spcBef>
                <a:spcPts val="375"/>
              </a:spcBef>
              <a:buClr>
                <a:srgbClr val="C00000"/>
              </a:buClr>
              <a:buFont typeface="Arial"/>
              <a:buChar char="•"/>
              <a:defRPr sz="1500" b="0" i="0" kern="1200">
                <a:solidFill>
                  <a:srgbClr val="004152"/>
                </a:solidFill>
                <a:latin typeface="Open Sans" charset="0"/>
                <a:ea typeface="Open Sans" charset="0"/>
                <a:cs typeface="Open Sans" charset="0"/>
              </a:defRPr>
            </a:lvl3pPr>
            <a:lvl4pPr marL="1200150" indent="-171450" algn="l" defTabSz="685800" rtl="0" eaLnBrk="1" latinLnBrk="0" hangingPunct="1">
              <a:lnSpc>
                <a:spcPct val="130000"/>
              </a:lnSpc>
              <a:spcBef>
                <a:spcPts val="375"/>
              </a:spcBef>
              <a:buClr>
                <a:srgbClr val="C00000"/>
              </a:buClr>
              <a:buFont typeface="Arial"/>
              <a:buChar char="•"/>
              <a:defRPr sz="1350" b="0" i="0" kern="1200">
                <a:solidFill>
                  <a:srgbClr val="004152"/>
                </a:solidFill>
                <a:latin typeface="Open Sans" charset="0"/>
                <a:ea typeface="Open Sans" charset="0"/>
                <a:cs typeface="Open Sans" charset="0"/>
              </a:defRPr>
            </a:lvl4pPr>
            <a:lvl5pPr marL="1543050" indent="-171450" algn="l" defTabSz="685800" rtl="0" eaLnBrk="1" latinLnBrk="0" hangingPunct="1">
              <a:lnSpc>
                <a:spcPct val="130000"/>
              </a:lnSpc>
              <a:spcBef>
                <a:spcPts val="375"/>
              </a:spcBef>
              <a:buClr>
                <a:srgbClr val="C00000"/>
              </a:buClr>
              <a:buFont typeface="Arial"/>
              <a:buChar char="•"/>
              <a:defRPr sz="1350" b="0" i="0" kern="1200">
                <a:solidFill>
                  <a:srgbClr val="004152"/>
                </a:solidFill>
                <a:latin typeface="Open Sans" charset="0"/>
                <a:ea typeface="Open Sans" charset="0"/>
                <a:cs typeface="Open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nl-NL" dirty="0"/>
              <a:t>Het gewone leven, de gezondheid staat centraal </a:t>
            </a:r>
          </a:p>
          <a:p>
            <a:r>
              <a:rPr lang="nl-NL" dirty="0"/>
              <a:t>Hulp is tijdelijk en steun- en informatiebronnen zijn overal</a:t>
            </a:r>
          </a:p>
          <a:p>
            <a:r>
              <a:rPr lang="nl-NL" dirty="0"/>
              <a:t>Het gaat niet om het bijdragen van een product, maar om het bijdragen van waarde</a:t>
            </a:r>
          </a:p>
        </p:txBody>
      </p:sp>
      <p:pic>
        <p:nvPicPr>
          <p:cNvPr id="20" name="Afbeelding 19">
            <a:extLst>
              <a:ext uri="{FF2B5EF4-FFF2-40B4-BE49-F238E27FC236}">
                <a16:creationId xmlns:a16="http://schemas.microsoft.com/office/drawing/2014/main" id="{A1D98F18-15FC-435A-ADE4-922B0DFE782E}"/>
              </a:ext>
            </a:extLst>
          </p:cNvPr>
          <p:cNvPicPr>
            <a:picLocks noChangeAspect="1"/>
          </p:cNvPicPr>
          <p:nvPr/>
        </p:nvPicPr>
        <p:blipFill>
          <a:blip r:embed="rId6"/>
          <a:stretch>
            <a:fillRect/>
          </a:stretch>
        </p:blipFill>
        <p:spPr>
          <a:xfrm>
            <a:off x="1387341" y="5227278"/>
            <a:ext cx="3051719" cy="1943577"/>
          </a:xfrm>
          <a:prstGeom prst="rect">
            <a:avLst/>
          </a:prstGeom>
        </p:spPr>
      </p:pic>
      <p:pic>
        <p:nvPicPr>
          <p:cNvPr id="2" name="Afbeelding 1">
            <a:extLst>
              <a:ext uri="{FF2B5EF4-FFF2-40B4-BE49-F238E27FC236}">
                <a16:creationId xmlns:a16="http://schemas.microsoft.com/office/drawing/2014/main" id="{82AD65EC-E1D7-4349-8A9B-C74DB9BE468B}"/>
              </a:ext>
            </a:extLst>
          </p:cNvPr>
          <p:cNvPicPr>
            <a:picLocks noChangeAspect="1"/>
          </p:cNvPicPr>
          <p:nvPr/>
        </p:nvPicPr>
        <p:blipFill>
          <a:blip r:embed="rId7"/>
          <a:stretch>
            <a:fillRect/>
          </a:stretch>
        </p:blipFill>
        <p:spPr>
          <a:xfrm>
            <a:off x="5845797" y="3276012"/>
            <a:ext cx="3335485" cy="3540020"/>
          </a:xfrm>
          <a:prstGeom prst="rect">
            <a:avLst/>
          </a:prstGeom>
        </p:spPr>
      </p:pic>
      <p:pic>
        <p:nvPicPr>
          <p:cNvPr id="15" name="Afbeelding 14">
            <a:extLst>
              <a:ext uri="{FF2B5EF4-FFF2-40B4-BE49-F238E27FC236}">
                <a16:creationId xmlns:a16="http://schemas.microsoft.com/office/drawing/2014/main" id="{CCA8CD2E-D277-45CD-B14C-42EB224B2F2B}"/>
              </a:ext>
            </a:extLst>
          </p:cNvPr>
          <p:cNvPicPr>
            <a:picLocks noChangeAspect="1"/>
          </p:cNvPicPr>
          <p:nvPr/>
        </p:nvPicPr>
        <p:blipFill>
          <a:blip r:embed="rId8"/>
          <a:stretch>
            <a:fillRect/>
          </a:stretch>
        </p:blipFill>
        <p:spPr>
          <a:xfrm>
            <a:off x="4947071" y="3380629"/>
            <a:ext cx="4196929" cy="1846649"/>
          </a:xfrm>
          <a:prstGeom prst="rect">
            <a:avLst/>
          </a:prstGeom>
        </p:spPr>
      </p:pic>
    </p:spTree>
    <p:extLst>
      <p:ext uri="{BB962C8B-B14F-4D97-AF65-F5344CB8AC3E}">
        <p14:creationId xmlns:p14="http://schemas.microsoft.com/office/powerpoint/2010/main" val="328674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0"/>
          </p:nvPr>
        </p:nvPicPr>
        <p:blipFill>
          <a:blip r:embed="rId3"/>
          <a:srcRect t="10645" b="10645"/>
          <a:stretch>
            <a:fillRect/>
          </a:stretch>
        </p:blipFill>
        <p:spPr>
          <a:xfrm>
            <a:off x="-1299065" y="1374370"/>
            <a:ext cx="10443065" cy="5483630"/>
          </a:xfrm>
          <a:prstGeom prst="rect">
            <a:avLst/>
          </a:prstGeom>
        </p:spPr>
      </p:pic>
      <p:sp>
        <p:nvSpPr>
          <p:cNvPr id="7" name="Titel 6"/>
          <p:cNvSpPr>
            <a:spLocks noGrp="1"/>
          </p:cNvSpPr>
          <p:nvPr>
            <p:ph type="title"/>
          </p:nvPr>
        </p:nvSpPr>
        <p:spPr/>
        <p:txBody>
          <a:bodyPr/>
          <a:lstStyle/>
          <a:p>
            <a:r>
              <a:rPr lang="nl-NL" b="1" dirty="0"/>
              <a:t>Ruimte voor de professional?</a:t>
            </a:r>
          </a:p>
        </p:txBody>
      </p:sp>
      <p:sp>
        <p:nvSpPr>
          <p:cNvPr id="5" name="Tijdelijke aanduiding voor dianummer 4"/>
          <p:cNvSpPr>
            <a:spLocks noGrp="1"/>
          </p:cNvSpPr>
          <p:nvPr>
            <p:ph type="sldNum" sz="quarter" idx="4"/>
          </p:nvPr>
        </p:nvSpPr>
        <p:spPr/>
        <p:txBody>
          <a:bodyPr/>
          <a:lstStyle/>
          <a:p>
            <a:fld id="{3520E660-CEBF-6843-8821-11513782E32E}" type="slidenum">
              <a:rPr lang="tr-TR" smtClean="0"/>
              <a:pPr/>
              <a:t>11</a:t>
            </a:fld>
            <a:endParaRPr lang="tr-TR" dirty="0"/>
          </a:p>
        </p:txBody>
      </p:sp>
    </p:spTree>
    <p:extLst>
      <p:ext uri="{BB962C8B-B14F-4D97-AF65-F5344CB8AC3E}">
        <p14:creationId xmlns:p14="http://schemas.microsoft.com/office/powerpoint/2010/main" val="223627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CD9327B-6DC6-47C7-B9D7-7320233E7CE2}"/>
              </a:ext>
            </a:extLst>
          </p:cNvPr>
          <p:cNvSpPr>
            <a:spLocks noGrp="1"/>
          </p:cNvSpPr>
          <p:nvPr>
            <p:ph type="title"/>
          </p:nvPr>
        </p:nvSpPr>
        <p:spPr/>
        <p:txBody>
          <a:bodyPr/>
          <a:lstStyle/>
          <a:p>
            <a:r>
              <a:rPr lang="nl-NL" b="1" dirty="0"/>
              <a:t>Ruimte??? </a:t>
            </a:r>
          </a:p>
        </p:txBody>
      </p:sp>
      <p:sp>
        <p:nvSpPr>
          <p:cNvPr id="7" name="Tijdelijke aanduiding voor inhoud 6">
            <a:extLst>
              <a:ext uri="{FF2B5EF4-FFF2-40B4-BE49-F238E27FC236}">
                <a16:creationId xmlns:a16="http://schemas.microsoft.com/office/drawing/2014/main" id="{F2252FA7-2796-4001-9587-B5684F1C6012}"/>
              </a:ext>
            </a:extLst>
          </p:cNvPr>
          <p:cNvSpPr>
            <a:spLocks noGrp="1"/>
          </p:cNvSpPr>
          <p:nvPr>
            <p:ph idx="1"/>
          </p:nvPr>
        </p:nvSpPr>
        <p:spPr/>
        <p:txBody>
          <a:bodyPr/>
          <a:lstStyle/>
          <a:p>
            <a:r>
              <a:rPr lang="nl-NL" dirty="0"/>
              <a:t>Alle regels overboord? </a:t>
            </a:r>
          </a:p>
          <a:p>
            <a:r>
              <a:rPr lang="nl-NL" dirty="0"/>
              <a:t>Op eigen inzicht handelen? </a:t>
            </a:r>
          </a:p>
          <a:p>
            <a:r>
              <a:rPr lang="nl-NL" dirty="0"/>
              <a:t>Geen overleg meer? </a:t>
            </a:r>
          </a:p>
          <a:p>
            <a:r>
              <a:rPr lang="nl-NL" dirty="0"/>
              <a:t>Geen administratie meer? </a:t>
            </a:r>
          </a:p>
          <a:p>
            <a:r>
              <a:rPr lang="nl-NL" dirty="0"/>
              <a:t>Zelf beslissen, zelf bepalen? </a:t>
            </a:r>
          </a:p>
          <a:p>
            <a:r>
              <a:rPr lang="nl-NL" dirty="0"/>
              <a:t>Alles kunnen? </a:t>
            </a:r>
          </a:p>
          <a:p>
            <a:r>
              <a:rPr lang="nl-NL" dirty="0"/>
              <a:t>Alles moeten? </a:t>
            </a:r>
          </a:p>
          <a:p>
            <a:r>
              <a:rPr lang="nl-NL" dirty="0"/>
              <a:t>Alles weten?</a:t>
            </a:r>
          </a:p>
        </p:txBody>
      </p:sp>
      <p:sp>
        <p:nvSpPr>
          <p:cNvPr id="8" name="Ondertitel 7">
            <a:extLst>
              <a:ext uri="{FF2B5EF4-FFF2-40B4-BE49-F238E27FC236}">
                <a16:creationId xmlns:a16="http://schemas.microsoft.com/office/drawing/2014/main" id="{11C2EA5A-F306-40D3-9E45-604820736AEE}"/>
              </a:ext>
            </a:extLst>
          </p:cNvPr>
          <p:cNvSpPr>
            <a:spLocks noGrp="1"/>
          </p:cNvSpPr>
          <p:nvPr>
            <p:ph type="subTitle" idx="13"/>
          </p:nvPr>
        </p:nvSpPr>
        <p:spPr/>
        <p:txBody>
          <a:bodyPr/>
          <a:lstStyle/>
          <a:p>
            <a:endParaRPr lang="nl-NL"/>
          </a:p>
        </p:txBody>
      </p:sp>
      <p:sp>
        <p:nvSpPr>
          <p:cNvPr id="4" name="Tijdelijke aanduiding voor dianummer 3">
            <a:extLst>
              <a:ext uri="{FF2B5EF4-FFF2-40B4-BE49-F238E27FC236}">
                <a16:creationId xmlns:a16="http://schemas.microsoft.com/office/drawing/2014/main" id="{9262024F-4B45-4C4B-BCA1-47FDFBE21D2B}"/>
              </a:ext>
            </a:extLst>
          </p:cNvPr>
          <p:cNvSpPr>
            <a:spLocks noGrp="1"/>
          </p:cNvSpPr>
          <p:nvPr>
            <p:ph type="sldNum" sz="quarter" idx="4"/>
          </p:nvPr>
        </p:nvSpPr>
        <p:spPr/>
        <p:txBody>
          <a:bodyPr/>
          <a:lstStyle/>
          <a:p>
            <a:fld id="{3520E660-CEBF-6843-8821-11513782E32E}" type="slidenum">
              <a:rPr lang="tr-TR" smtClean="0"/>
              <a:pPr/>
              <a:t>12</a:t>
            </a:fld>
            <a:endParaRPr lang="tr-TR" dirty="0"/>
          </a:p>
        </p:txBody>
      </p:sp>
      <p:sp>
        <p:nvSpPr>
          <p:cNvPr id="5" name="Tijdelijke aanduiding voor datum 4">
            <a:extLst>
              <a:ext uri="{FF2B5EF4-FFF2-40B4-BE49-F238E27FC236}">
                <a16:creationId xmlns:a16="http://schemas.microsoft.com/office/drawing/2014/main" id="{60C11356-FBD1-4CBC-8B02-0D55AB9A5D77}"/>
              </a:ext>
            </a:extLst>
          </p:cNvPr>
          <p:cNvSpPr>
            <a:spLocks noGrp="1"/>
          </p:cNvSpPr>
          <p:nvPr>
            <p:ph type="dt" sz="half" idx="2"/>
          </p:nvPr>
        </p:nvSpPr>
        <p:spPr/>
        <p:txBody>
          <a:bodyPr/>
          <a:lstStyle/>
          <a:p>
            <a:r>
              <a:rPr lang="nl-NL"/>
              <a:t>www.nji.nl   |   21-2-2017   </a:t>
            </a:r>
            <a:endParaRPr lang="en-US" dirty="0"/>
          </a:p>
        </p:txBody>
      </p:sp>
      <p:sp>
        <p:nvSpPr>
          <p:cNvPr id="9" name="Tekstvak 8">
            <a:extLst>
              <a:ext uri="{FF2B5EF4-FFF2-40B4-BE49-F238E27FC236}">
                <a16:creationId xmlns:a16="http://schemas.microsoft.com/office/drawing/2014/main" id="{61863951-243A-4C57-BAF1-6E9946DDA784}"/>
              </a:ext>
            </a:extLst>
          </p:cNvPr>
          <p:cNvSpPr txBox="1"/>
          <p:nvPr/>
        </p:nvSpPr>
        <p:spPr>
          <a:xfrm>
            <a:off x="4439060" y="3736637"/>
            <a:ext cx="4446424" cy="2616101"/>
          </a:xfrm>
          <a:prstGeom prst="rect">
            <a:avLst/>
          </a:prstGeom>
          <a:noFill/>
        </p:spPr>
        <p:txBody>
          <a:bodyPr wrap="square" rtlCol="0">
            <a:spAutoFit/>
          </a:bodyPr>
          <a:lstStyle/>
          <a:p>
            <a:pPr algn="ctr"/>
            <a:r>
              <a:rPr lang="nl-NL" sz="3600" b="1" i="1" dirty="0">
                <a:solidFill>
                  <a:srgbClr val="002060"/>
                </a:solidFill>
              </a:rPr>
              <a:t>‘Blijf volstrekt grenzeloos denken, maar ga niet grenzeloos handelen’ </a:t>
            </a:r>
            <a:r>
              <a:rPr lang="nl-NL" sz="2000" b="1" i="1" dirty="0">
                <a:solidFill>
                  <a:srgbClr val="002060"/>
                </a:solidFill>
              </a:rPr>
              <a:t>Ruud Klarenbeek</a:t>
            </a:r>
            <a:endParaRPr lang="nl-NL" sz="2000" i="1" dirty="0">
              <a:solidFill>
                <a:srgbClr val="002060"/>
              </a:solidFill>
            </a:endParaRPr>
          </a:p>
        </p:txBody>
      </p:sp>
    </p:spTree>
    <p:extLst>
      <p:ext uri="{BB962C8B-B14F-4D97-AF65-F5344CB8AC3E}">
        <p14:creationId xmlns:p14="http://schemas.microsoft.com/office/powerpoint/2010/main" val="21903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lstStyle/>
          <a:p>
            <a:endParaRPr lang="nl-NL"/>
          </a:p>
        </p:txBody>
      </p:sp>
      <p:sp>
        <p:nvSpPr>
          <p:cNvPr id="3" name="Tijdelijke aanduiding voor inhoud 2"/>
          <p:cNvSpPr>
            <a:spLocks noGrp="1"/>
          </p:cNvSpPr>
          <p:nvPr>
            <p:ph sz="half" idx="2"/>
          </p:nvPr>
        </p:nvSpPr>
        <p:spPr/>
        <p:txBody>
          <a:bodyPr/>
          <a:lstStyle/>
          <a:p>
            <a:endParaRPr lang="nl-NL"/>
          </a:p>
        </p:txBody>
      </p:sp>
      <p:sp>
        <p:nvSpPr>
          <p:cNvPr id="4" name="Tijdelijke aanduiding voor inhoud 3"/>
          <p:cNvSpPr>
            <a:spLocks noGrp="1"/>
          </p:cNvSpPr>
          <p:nvPr>
            <p:ph sz="quarter" idx="4"/>
          </p:nvPr>
        </p:nvSpPr>
        <p:spPr/>
        <p:txBody>
          <a:bodyPr/>
          <a:lstStyle/>
          <a:p>
            <a:endParaRPr lang="nl-NL"/>
          </a:p>
        </p:txBody>
      </p:sp>
      <p:sp>
        <p:nvSpPr>
          <p:cNvPr id="5" name="Titel 4"/>
          <p:cNvSpPr>
            <a:spLocks noGrp="1"/>
          </p:cNvSpPr>
          <p:nvPr>
            <p:ph type="title"/>
          </p:nvPr>
        </p:nvSpPr>
        <p:spPr/>
        <p:txBody>
          <a:bodyPr>
            <a:normAutofit/>
          </a:bodyPr>
          <a:lstStyle/>
          <a:p>
            <a:r>
              <a:rPr lang="nl-NL" b="1" dirty="0"/>
              <a:t>Opgaven voor jou als professional </a:t>
            </a:r>
          </a:p>
        </p:txBody>
      </p:sp>
      <p:sp>
        <p:nvSpPr>
          <p:cNvPr id="6" name="Tijdelijke aanduiding voor tekst 5"/>
          <p:cNvSpPr>
            <a:spLocks noGrp="1"/>
          </p:cNvSpPr>
          <p:nvPr>
            <p:ph type="body" idx="14"/>
          </p:nvPr>
        </p:nvSpPr>
        <p:spPr/>
        <p:txBody>
          <a:bodyPr/>
          <a:lstStyle/>
          <a:p>
            <a:endParaRPr lang="nl-NL"/>
          </a:p>
        </p:txBody>
      </p:sp>
      <p:sp>
        <p:nvSpPr>
          <p:cNvPr id="7" name="Tijdelijke aanduiding voor dianummer 6"/>
          <p:cNvSpPr>
            <a:spLocks noGrp="1"/>
          </p:cNvSpPr>
          <p:nvPr>
            <p:ph type="sldNum" sz="quarter" idx="15"/>
          </p:nvPr>
        </p:nvSpPr>
        <p:spPr/>
        <p:txBody>
          <a:bodyPr/>
          <a:lstStyle/>
          <a:p>
            <a:fld id="{3520E660-CEBF-6843-8821-11513782E32E}" type="slidenum">
              <a:rPr lang="tr-TR" smtClean="0"/>
              <a:pPr/>
              <a:t>13</a:t>
            </a:fld>
            <a:endParaRPr lang="tr-TR" dirty="0"/>
          </a:p>
        </p:txBody>
      </p:sp>
      <p:sp>
        <p:nvSpPr>
          <p:cNvPr id="8" name="Tijdelijke aanduiding voor datum 7"/>
          <p:cNvSpPr>
            <a:spLocks noGrp="1"/>
          </p:cNvSpPr>
          <p:nvPr>
            <p:ph type="dt" sz="half" idx="16"/>
          </p:nvPr>
        </p:nvSpPr>
        <p:spPr/>
        <p:txBody>
          <a:bodyPr/>
          <a:lstStyle/>
          <a:p>
            <a:r>
              <a:rPr lang="nl-NL"/>
              <a:t>www.nji.nl   |   21-2-2017   </a:t>
            </a:r>
            <a:endParaRPr lang="en-US" dirty="0"/>
          </a:p>
        </p:txBody>
      </p:sp>
      <p:pic>
        <p:nvPicPr>
          <p:cNvPr id="10" name="Afbeelding 9"/>
          <p:cNvPicPr>
            <a:picLocks noChangeAspect="1"/>
          </p:cNvPicPr>
          <p:nvPr/>
        </p:nvPicPr>
        <p:blipFill rotWithShape="1">
          <a:blip r:embed="rId3"/>
          <a:srcRect l="27476" t="11057" b="37144"/>
          <a:stretch/>
        </p:blipFill>
        <p:spPr>
          <a:xfrm>
            <a:off x="279918" y="2127379"/>
            <a:ext cx="9059340" cy="4578105"/>
          </a:xfrm>
          <a:prstGeom prst="rect">
            <a:avLst/>
          </a:prstGeom>
        </p:spPr>
      </p:pic>
    </p:spTree>
    <p:extLst>
      <p:ext uri="{BB962C8B-B14F-4D97-AF65-F5344CB8AC3E}">
        <p14:creationId xmlns:p14="http://schemas.microsoft.com/office/powerpoint/2010/main" val="4267392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16DD4FE-0DE6-4CA1-8EFA-876FEEBC8868}"/>
              </a:ext>
            </a:extLst>
          </p:cNvPr>
          <p:cNvSpPr>
            <a:spLocks noGrp="1"/>
          </p:cNvSpPr>
          <p:nvPr>
            <p:ph type="body" idx="1"/>
          </p:nvPr>
        </p:nvSpPr>
        <p:spPr>
          <a:xfrm>
            <a:off x="795059" y="1681163"/>
            <a:ext cx="4000876" cy="823912"/>
          </a:xfrm>
        </p:spPr>
        <p:txBody>
          <a:bodyPr/>
          <a:lstStyle/>
          <a:p>
            <a:r>
              <a:rPr lang="nl-NL" dirty="0"/>
              <a:t>Meer professionele ruimte, </a:t>
            </a:r>
          </a:p>
          <a:p>
            <a:r>
              <a:rPr lang="nl-NL" sz="2400" b="1" dirty="0"/>
              <a:t>maar… </a:t>
            </a:r>
          </a:p>
        </p:txBody>
      </p:sp>
      <p:sp>
        <p:nvSpPr>
          <p:cNvPr id="3" name="Tijdelijke aanduiding voor inhoud 2">
            <a:extLst>
              <a:ext uri="{FF2B5EF4-FFF2-40B4-BE49-F238E27FC236}">
                <a16:creationId xmlns:a16="http://schemas.microsoft.com/office/drawing/2014/main" id="{B70CA446-CDA1-4678-95D6-E046F913237D}"/>
              </a:ext>
            </a:extLst>
          </p:cNvPr>
          <p:cNvSpPr>
            <a:spLocks noGrp="1"/>
          </p:cNvSpPr>
          <p:nvPr>
            <p:ph sz="half" idx="2"/>
          </p:nvPr>
        </p:nvSpPr>
        <p:spPr/>
        <p:txBody>
          <a:bodyPr>
            <a:normAutofit/>
          </a:bodyPr>
          <a:lstStyle/>
          <a:p>
            <a:r>
              <a:rPr lang="nl-NL" i="1" dirty="0"/>
              <a:t>Beroepscode en richtlijnen perken mijn ruimte in</a:t>
            </a:r>
          </a:p>
          <a:p>
            <a:pPr marL="171450" lvl="1">
              <a:lnSpc>
                <a:spcPct val="90000"/>
              </a:lnSpc>
              <a:spcBef>
                <a:spcPts val="750"/>
              </a:spcBef>
              <a:buClr>
                <a:schemeClr val="accent5"/>
              </a:buClr>
              <a:buFont typeface="Open Sans" panose="020B0606030504020204" pitchFamily="34" charset="0"/>
              <a:buChar char="›"/>
            </a:pPr>
            <a:r>
              <a:rPr lang="nl-NL" sz="1900" i="1" dirty="0"/>
              <a:t>Leven lang leren en reflecteren kost zoveel tijd </a:t>
            </a:r>
          </a:p>
          <a:p>
            <a:pPr marL="171450" lvl="1">
              <a:lnSpc>
                <a:spcPct val="90000"/>
              </a:lnSpc>
              <a:spcBef>
                <a:spcPts val="750"/>
              </a:spcBef>
              <a:buClr>
                <a:schemeClr val="accent5"/>
              </a:buClr>
              <a:buFont typeface="Open Sans" panose="020B0606030504020204" pitchFamily="34" charset="0"/>
              <a:buChar char="›"/>
            </a:pPr>
            <a:r>
              <a:rPr lang="nl-NL" sz="1900" i="1" dirty="0"/>
              <a:t>Het kind staat centraal, hoe rijm ik dat met ‘alle regels’? </a:t>
            </a:r>
          </a:p>
          <a:p>
            <a:pPr marL="171450" lvl="1">
              <a:lnSpc>
                <a:spcPct val="90000"/>
              </a:lnSpc>
              <a:spcBef>
                <a:spcPts val="750"/>
              </a:spcBef>
              <a:buClr>
                <a:schemeClr val="accent5"/>
              </a:buClr>
              <a:buFont typeface="Open Sans" panose="020B0606030504020204" pitchFamily="34" charset="0"/>
              <a:buChar char="›"/>
            </a:pPr>
            <a:r>
              <a:rPr lang="nl-NL" sz="1900" i="1" dirty="0"/>
              <a:t>Vakbekwaam, maar registratie is zo’n gedoe</a:t>
            </a:r>
          </a:p>
          <a:p>
            <a:pPr marL="171450" lvl="1">
              <a:lnSpc>
                <a:spcPct val="90000"/>
              </a:lnSpc>
              <a:spcBef>
                <a:spcPts val="750"/>
              </a:spcBef>
              <a:buClr>
                <a:schemeClr val="accent5"/>
              </a:buClr>
              <a:buFont typeface="Open Sans" panose="020B0606030504020204" pitchFamily="34" charset="0"/>
              <a:buChar char="›"/>
            </a:pPr>
            <a:r>
              <a:rPr lang="nl-NL" sz="1900" i="1" dirty="0"/>
              <a:t>Samenwerken en kennis delen is complex en tijdrovend. </a:t>
            </a:r>
          </a:p>
          <a:p>
            <a:endParaRPr lang="nl-NL" dirty="0"/>
          </a:p>
          <a:p>
            <a:endParaRPr lang="nl-NL" dirty="0"/>
          </a:p>
        </p:txBody>
      </p:sp>
      <p:sp>
        <p:nvSpPr>
          <p:cNvPr id="6" name="Tijdelijke aanduiding voor inhoud 5">
            <a:extLst>
              <a:ext uri="{FF2B5EF4-FFF2-40B4-BE49-F238E27FC236}">
                <a16:creationId xmlns:a16="http://schemas.microsoft.com/office/drawing/2014/main" id="{DD70DAE7-05F1-4BEC-B7B8-68C1B0CEB264}"/>
              </a:ext>
            </a:extLst>
          </p:cNvPr>
          <p:cNvSpPr>
            <a:spLocks noGrp="1"/>
          </p:cNvSpPr>
          <p:nvPr>
            <p:ph sz="quarter" idx="4"/>
          </p:nvPr>
        </p:nvSpPr>
        <p:spPr>
          <a:xfrm>
            <a:off x="4640873" y="2660905"/>
            <a:ext cx="3868645" cy="3528759"/>
          </a:xfrm>
        </p:spPr>
        <p:txBody>
          <a:bodyPr>
            <a:normAutofit/>
          </a:bodyPr>
          <a:lstStyle/>
          <a:p>
            <a:r>
              <a:rPr lang="nl-NL" sz="1900" i="1" dirty="0"/>
              <a:t>Beroepscode en richtlijnen geven me houvast en steun</a:t>
            </a:r>
          </a:p>
          <a:p>
            <a:r>
              <a:rPr lang="nl-NL" sz="1900" i="1" dirty="0"/>
              <a:t>Van leven lang leren en reflecteren word ik steeds beter</a:t>
            </a:r>
          </a:p>
          <a:p>
            <a:r>
              <a:rPr lang="nl-NL" sz="1900" i="1" dirty="0"/>
              <a:t>Het kind centraal geeft me ruimte om met regels te spelen </a:t>
            </a:r>
          </a:p>
          <a:p>
            <a:r>
              <a:rPr lang="nl-NL" sz="1900" i="1" dirty="0"/>
              <a:t>Beroepsregistratie geeft erkenning en bescherming</a:t>
            </a:r>
          </a:p>
          <a:p>
            <a:r>
              <a:rPr lang="nl-NL" sz="1900" i="1" dirty="0"/>
              <a:t>Door samen werken en leren word ik een betere professional</a:t>
            </a:r>
          </a:p>
        </p:txBody>
      </p:sp>
      <p:sp>
        <p:nvSpPr>
          <p:cNvPr id="2" name="Titel 1">
            <a:extLst>
              <a:ext uri="{FF2B5EF4-FFF2-40B4-BE49-F238E27FC236}">
                <a16:creationId xmlns:a16="http://schemas.microsoft.com/office/drawing/2014/main" id="{FB26B436-5780-4259-9B3B-B98F395A813F}"/>
              </a:ext>
            </a:extLst>
          </p:cNvPr>
          <p:cNvSpPr>
            <a:spLocks noGrp="1"/>
          </p:cNvSpPr>
          <p:nvPr>
            <p:ph type="title"/>
          </p:nvPr>
        </p:nvSpPr>
        <p:spPr/>
        <p:txBody>
          <a:bodyPr/>
          <a:lstStyle/>
          <a:p>
            <a:r>
              <a:rPr lang="nl-NL" b="1" dirty="0"/>
              <a:t>5 uitdagingen?		of 	    5 kansen? </a:t>
            </a:r>
          </a:p>
        </p:txBody>
      </p:sp>
      <p:sp>
        <p:nvSpPr>
          <p:cNvPr id="7" name="Tijdelijke aanduiding voor tekst 6">
            <a:extLst>
              <a:ext uri="{FF2B5EF4-FFF2-40B4-BE49-F238E27FC236}">
                <a16:creationId xmlns:a16="http://schemas.microsoft.com/office/drawing/2014/main" id="{BE50BFB2-3A5B-4E2A-A782-B527FF8B66A3}"/>
              </a:ext>
            </a:extLst>
          </p:cNvPr>
          <p:cNvSpPr>
            <a:spLocks noGrp="1"/>
          </p:cNvSpPr>
          <p:nvPr>
            <p:ph type="body" idx="14"/>
          </p:nvPr>
        </p:nvSpPr>
        <p:spPr/>
        <p:txBody>
          <a:bodyPr/>
          <a:lstStyle/>
          <a:p>
            <a:r>
              <a:rPr lang="nl-NL" dirty="0"/>
              <a:t>Meer professionele ruimte, </a:t>
            </a:r>
          </a:p>
          <a:p>
            <a:r>
              <a:rPr lang="nl-NL" sz="2400" b="1" dirty="0"/>
              <a:t>dus… </a:t>
            </a:r>
          </a:p>
        </p:txBody>
      </p:sp>
    </p:spTree>
    <p:extLst>
      <p:ext uri="{BB962C8B-B14F-4D97-AF65-F5344CB8AC3E}">
        <p14:creationId xmlns:p14="http://schemas.microsoft.com/office/powerpoint/2010/main" val="26890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3A048-3C19-46A1-BA8F-255474777FFB}"/>
              </a:ext>
            </a:extLst>
          </p:cNvPr>
          <p:cNvSpPr>
            <a:spLocks noGrp="1"/>
          </p:cNvSpPr>
          <p:nvPr>
            <p:ph type="title"/>
          </p:nvPr>
        </p:nvSpPr>
        <p:spPr/>
        <p:txBody>
          <a:bodyPr/>
          <a:lstStyle/>
          <a:p>
            <a:r>
              <a:rPr lang="nl-NL" b="1" dirty="0"/>
              <a:t>Het is maar hoe je er naar kijkt… </a:t>
            </a:r>
          </a:p>
        </p:txBody>
      </p:sp>
      <p:sp>
        <p:nvSpPr>
          <p:cNvPr id="3" name="Tijdelijke aanduiding voor inhoud 2">
            <a:extLst>
              <a:ext uri="{FF2B5EF4-FFF2-40B4-BE49-F238E27FC236}">
                <a16:creationId xmlns:a16="http://schemas.microsoft.com/office/drawing/2014/main" id="{B24A9A18-E8AA-4420-89A3-C2B76D15B4BB}"/>
              </a:ext>
            </a:extLst>
          </p:cNvPr>
          <p:cNvSpPr>
            <a:spLocks noGrp="1"/>
          </p:cNvSpPr>
          <p:nvPr>
            <p:ph idx="1"/>
          </p:nvPr>
        </p:nvSpPr>
        <p:spPr/>
        <p:txBody>
          <a:bodyPr/>
          <a:lstStyle/>
          <a:p>
            <a:r>
              <a:rPr lang="nl-NL" dirty="0"/>
              <a:t>Kijk voorbij de ‘vorm’ </a:t>
            </a:r>
          </a:p>
          <a:p>
            <a:r>
              <a:rPr lang="nl-NL" dirty="0"/>
              <a:t>Kijk naar ‘de bedoeling’ </a:t>
            </a:r>
          </a:p>
          <a:p>
            <a:pPr marL="0" indent="0">
              <a:buNone/>
            </a:pPr>
            <a:endParaRPr lang="nl-NL" dirty="0"/>
          </a:p>
          <a:p>
            <a:pPr marL="0" indent="0">
              <a:buNone/>
            </a:pPr>
            <a:endParaRPr lang="nl-NL" dirty="0"/>
          </a:p>
          <a:p>
            <a:pPr marL="0" indent="0">
              <a:buNone/>
            </a:pPr>
            <a:r>
              <a:rPr lang="nl-NL" i="1" dirty="0"/>
              <a:t>Wat als het je eigen kind betrof? Je nichtje, je buurjongetje, je kleinkind? </a:t>
            </a:r>
          </a:p>
          <a:p>
            <a:pPr marL="0" indent="0">
              <a:buNone/>
            </a:pPr>
            <a:endParaRPr lang="nl-NL" dirty="0"/>
          </a:p>
          <a:p>
            <a:pPr marL="0" indent="0">
              <a:buNone/>
            </a:pPr>
            <a:endParaRPr lang="nl-NL" dirty="0"/>
          </a:p>
          <a:p>
            <a:r>
              <a:rPr lang="nl-NL" b="1" dirty="0"/>
              <a:t>Hoe dan ook: met ruimte komt verantwoordelijkheid</a:t>
            </a:r>
          </a:p>
          <a:p>
            <a:pPr marL="0" indent="0">
              <a:buNone/>
            </a:pPr>
            <a:endParaRPr lang="nl-NL" dirty="0"/>
          </a:p>
        </p:txBody>
      </p:sp>
      <p:sp>
        <p:nvSpPr>
          <p:cNvPr id="4" name="Ondertitel 3">
            <a:extLst>
              <a:ext uri="{FF2B5EF4-FFF2-40B4-BE49-F238E27FC236}">
                <a16:creationId xmlns:a16="http://schemas.microsoft.com/office/drawing/2014/main" id="{9CFED650-1E75-4142-81AC-BA93F4C1F12A}"/>
              </a:ext>
            </a:extLst>
          </p:cNvPr>
          <p:cNvSpPr>
            <a:spLocks noGrp="1"/>
          </p:cNvSpPr>
          <p:nvPr>
            <p:ph type="subTitle" idx="13"/>
          </p:nvPr>
        </p:nvSpPr>
        <p:spPr/>
        <p:txBody>
          <a:bodyPr/>
          <a:lstStyle/>
          <a:p>
            <a:endParaRPr lang="nl-NL"/>
          </a:p>
        </p:txBody>
      </p:sp>
      <p:sp>
        <p:nvSpPr>
          <p:cNvPr id="5" name="Tijdelijke aanduiding voor dianummer 4">
            <a:extLst>
              <a:ext uri="{FF2B5EF4-FFF2-40B4-BE49-F238E27FC236}">
                <a16:creationId xmlns:a16="http://schemas.microsoft.com/office/drawing/2014/main" id="{CDBD3220-4019-4B9D-9C82-6C83079DE610}"/>
              </a:ext>
            </a:extLst>
          </p:cNvPr>
          <p:cNvSpPr>
            <a:spLocks noGrp="1"/>
          </p:cNvSpPr>
          <p:nvPr>
            <p:ph type="sldNum" sz="quarter" idx="4"/>
          </p:nvPr>
        </p:nvSpPr>
        <p:spPr/>
        <p:txBody>
          <a:bodyPr/>
          <a:lstStyle/>
          <a:p>
            <a:fld id="{3520E660-CEBF-6843-8821-11513782E32E}" type="slidenum">
              <a:rPr lang="tr-TR" smtClean="0"/>
              <a:pPr/>
              <a:t>15</a:t>
            </a:fld>
            <a:endParaRPr lang="tr-TR" dirty="0"/>
          </a:p>
        </p:txBody>
      </p:sp>
      <p:sp>
        <p:nvSpPr>
          <p:cNvPr id="6" name="Tijdelijke aanduiding voor datum 5">
            <a:extLst>
              <a:ext uri="{FF2B5EF4-FFF2-40B4-BE49-F238E27FC236}">
                <a16:creationId xmlns:a16="http://schemas.microsoft.com/office/drawing/2014/main" id="{1DE44614-C23D-4EDF-B4EF-ED549378F9AB}"/>
              </a:ext>
            </a:extLst>
          </p:cNvPr>
          <p:cNvSpPr>
            <a:spLocks noGrp="1"/>
          </p:cNvSpPr>
          <p:nvPr>
            <p:ph type="dt" sz="half" idx="2"/>
          </p:nvPr>
        </p:nvSpPr>
        <p:spPr/>
        <p:txBody>
          <a:bodyPr/>
          <a:lstStyle/>
          <a:p>
            <a:r>
              <a:rPr lang="nl-NL"/>
              <a:t>www.nji.nl   |   21-2-2017   </a:t>
            </a:r>
            <a:endParaRPr lang="en-US" dirty="0"/>
          </a:p>
        </p:txBody>
      </p:sp>
      <p:pic>
        <p:nvPicPr>
          <p:cNvPr id="7" name="Afbeelding 6">
            <a:extLst>
              <a:ext uri="{FF2B5EF4-FFF2-40B4-BE49-F238E27FC236}">
                <a16:creationId xmlns:a16="http://schemas.microsoft.com/office/drawing/2014/main" id="{700D5CE0-92EF-4147-9593-780874CCF2BA}"/>
              </a:ext>
            </a:extLst>
          </p:cNvPr>
          <p:cNvPicPr>
            <a:picLocks noChangeAspect="1"/>
          </p:cNvPicPr>
          <p:nvPr/>
        </p:nvPicPr>
        <p:blipFill>
          <a:blip r:embed="rId3"/>
          <a:stretch>
            <a:fillRect/>
          </a:stretch>
        </p:blipFill>
        <p:spPr>
          <a:xfrm>
            <a:off x="5184116" y="1468439"/>
            <a:ext cx="3432345" cy="1774090"/>
          </a:xfrm>
          <a:prstGeom prst="rect">
            <a:avLst/>
          </a:prstGeom>
        </p:spPr>
      </p:pic>
    </p:spTree>
    <p:extLst>
      <p:ext uri="{BB962C8B-B14F-4D97-AF65-F5344CB8AC3E}">
        <p14:creationId xmlns:p14="http://schemas.microsoft.com/office/powerpoint/2010/main" val="347290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2C771-F11C-4619-B283-3A3620EA3ACC}"/>
              </a:ext>
            </a:extLst>
          </p:cNvPr>
          <p:cNvSpPr>
            <a:spLocks noGrp="1"/>
          </p:cNvSpPr>
          <p:nvPr>
            <p:ph type="title"/>
          </p:nvPr>
        </p:nvSpPr>
        <p:spPr/>
        <p:txBody>
          <a:bodyPr/>
          <a:lstStyle/>
          <a:p>
            <a:r>
              <a:rPr lang="nl-NL" b="1" dirty="0"/>
              <a:t>Verantwoordelijkheid</a:t>
            </a:r>
          </a:p>
        </p:txBody>
      </p:sp>
      <p:sp>
        <p:nvSpPr>
          <p:cNvPr id="3" name="Tijdelijke aanduiding voor inhoud 2">
            <a:extLst>
              <a:ext uri="{FF2B5EF4-FFF2-40B4-BE49-F238E27FC236}">
                <a16:creationId xmlns:a16="http://schemas.microsoft.com/office/drawing/2014/main" id="{2234CBCB-7806-4D11-ADFF-B0D74E3C0B93}"/>
              </a:ext>
            </a:extLst>
          </p:cNvPr>
          <p:cNvSpPr>
            <a:spLocks noGrp="1"/>
          </p:cNvSpPr>
          <p:nvPr>
            <p:ph idx="1"/>
          </p:nvPr>
        </p:nvSpPr>
        <p:spPr>
          <a:xfrm>
            <a:off x="531289" y="2190560"/>
            <a:ext cx="3654214" cy="3986403"/>
          </a:xfrm>
        </p:spPr>
        <p:txBody>
          <a:bodyPr/>
          <a:lstStyle/>
          <a:p>
            <a:r>
              <a:rPr lang="nl-NL" dirty="0"/>
              <a:t>Vrij naar Wouter Hart </a:t>
            </a:r>
          </a:p>
          <a:p>
            <a:r>
              <a:rPr lang="nl-NL" dirty="0"/>
              <a:t>Werken vanuit de bedoeling</a:t>
            </a:r>
          </a:p>
          <a:p>
            <a:pPr lvl="1"/>
            <a:r>
              <a:rPr lang="nl-NL" dirty="0"/>
              <a:t>Verdraaide organisaties </a:t>
            </a:r>
          </a:p>
          <a:p>
            <a:pPr lvl="1"/>
            <a:r>
              <a:rPr lang="nl-NL" dirty="0"/>
              <a:t>Anders vasthouden</a:t>
            </a:r>
          </a:p>
          <a:p>
            <a:endParaRPr lang="nl-NL" dirty="0"/>
          </a:p>
          <a:p>
            <a:r>
              <a:rPr lang="nl-NL" dirty="0"/>
              <a:t>Denkrichting kantelen </a:t>
            </a:r>
          </a:p>
          <a:p>
            <a:r>
              <a:rPr lang="nl-NL" dirty="0"/>
              <a:t>Systeem is niet leidend, maar bedoeling van hulp</a:t>
            </a:r>
          </a:p>
          <a:p>
            <a:pPr lvl="1"/>
            <a:endParaRPr lang="nl-NL" dirty="0"/>
          </a:p>
        </p:txBody>
      </p:sp>
      <p:sp>
        <p:nvSpPr>
          <p:cNvPr id="4" name="Ondertitel 3">
            <a:extLst>
              <a:ext uri="{FF2B5EF4-FFF2-40B4-BE49-F238E27FC236}">
                <a16:creationId xmlns:a16="http://schemas.microsoft.com/office/drawing/2014/main" id="{F002F0A4-76E6-406F-9D6D-D920BDAD65A4}"/>
              </a:ext>
            </a:extLst>
          </p:cNvPr>
          <p:cNvSpPr>
            <a:spLocks noGrp="1"/>
          </p:cNvSpPr>
          <p:nvPr>
            <p:ph type="subTitle" idx="13"/>
          </p:nvPr>
        </p:nvSpPr>
        <p:spPr/>
        <p:txBody>
          <a:bodyPr/>
          <a:lstStyle/>
          <a:p>
            <a:endParaRPr lang="nl-NL"/>
          </a:p>
        </p:txBody>
      </p:sp>
      <p:sp>
        <p:nvSpPr>
          <p:cNvPr id="5" name="Tijdelijke aanduiding voor dianummer 4">
            <a:extLst>
              <a:ext uri="{FF2B5EF4-FFF2-40B4-BE49-F238E27FC236}">
                <a16:creationId xmlns:a16="http://schemas.microsoft.com/office/drawing/2014/main" id="{D48DBFDD-D005-4962-991B-70EE4A1EA801}"/>
              </a:ext>
            </a:extLst>
          </p:cNvPr>
          <p:cNvSpPr>
            <a:spLocks noGrp="1"/>
          </p:cNvSpPr>
          <p:nvPr>
            <p:ph type="sldNum" sz="quarter" idx="4"/>
          </p:nvPr>
        </p:nvSpPr>
        <p:spPr/>
        <p:txBody>
          <a:bodyPr/>
          <a:lstStyle/>
          <a:p>
            <a:fld id="{3520E660-CEBF-6843-8821-11513782E32E}" type="slidenum">
              <a:rPr lang="tr-TR" smtClean="0"/>
              <a:pPr/>
              <a:t>16</a:t>
            </a:fld>
            <a:endParaRPr lang="tr-TR" dirty="0"/>
          </a:p>
        </p:txBody>
      </p:sp>
      <p:sp>
        <p:nvSpPr>
          <p:cNvPr id="6" name="Tijdelijke aanduiding voor datum 5">
            <a:extLst>
              <a:ext uri="{FF2B5EF4-FFF2-40B4-BE49-F238E27FC236}">
                <a16:creationId xmlns:a16="http://schemas.microsoft.com/office/drawing/2014/main" id="{B2AF7351-BF2A-4060-AA10-95BD62131AA5}"/>
              </a:ext>
            </a:extLst>
          </p:cNvPr>
          <p:cNvSpPr>
            <a:spLocks noGrp="1"/>
          </p:cNvSpPr>
          <p:nvPr>
            <p:ph type="dt" sz="half" idx="2"/>
          </p:nvPr>
        </p:nvSpPr>
        <p:spPr/>
        <p:txBody>
          <a:bodyPr/>
          <a:lstStyle/>
          <a:p>
            <a:r>
              <a:rPr lang="nl-NL"/>
              <a:t>www.nji.nl   |   21-2-2017   </a:t>
            </a:r>
            <a:endParaRPr lang="en-US" dirty="0"/>
          </a:p>
        </p:txBody>
      </p:sp>
      <p:pic>
        <p:nvPicPr>
          <p:cNvPr id="8" name="Afbeelding 7">
            <a:extLst>
              <a:ext uri="{FF2B5EF4-FFF2-40B4-BE49-F238E27FC236}">
                <a16:creationId xmlns:a16="http://schemas.microsoft.com/office/drawing/2014/main" id="{1180172B-5B56-4956-A28D-814BCAEA0B69}"/>
              </a:ext>
            </a:extLst>
          </p:cNvPr>
          <p:cNvPicPr>
            <a:picLocks noChangeAspect="1"/>
          </p:cNvPicPr>
          <p:nvPr/>
        </p:nvPicPr>
        <p:blipFill>
          <a:blip r:embed="rId3"/>
          <a:stretch>
            <a:fillRect/>
          </a:stretch>
        </p:blipFill>
        <p:spPr>
          <a:xfrm>
            <a:off x="5117051" y="2029315"/>
            <a:ext cx="2926262" cy="2183442"/>
          </a:xfrm>
          <a:prstGeom prst="rect">
            <a:avLst/>
          </a:prstGeom>
        </p:spPr>
      </p:pic>
      <p:pic>
        <p:nvPicPr>
          <p:cNvPr id="9" name="Afbeelding 8">
            <a:extLst>
              <a:ext uri="{FF2B5EF4-FFF2-40B4-BE49-F238E27FC236}">
                <a16:creationId xmlns:a16="http://schemas.microsoft.com/office/drawing/2014/main" id="{6302A5D8-6140-43C3-AB16-D5CE3791FBD5}"/>
              </a:ext>
            </a:extLst>
          </p:cNvPr>
          <p:cNvPicPr>
            <a:picLocks noChangeAspect="1"/>
          </p:cNvPicPr>
          <p:nvPr/>
        </p:nvPicPr>
        <p:blipFill>
          <a:blip r:embed="rId4"/>
          <a:stretch>
            <a:fillRect/>
          </a:stretch>
        </p:blipFill>
        <p:spPr>
          <a:xfrm>
            <a:off x="5271352" y="4376962"/>
            <a:ext cx="2530594" cy="2404559"/>
          </a:xfrm>
          <a:prstGeom prst="rect">
            <a:avLst/>
          </a:prstGeom>
        </p:spPr>
      </p:pic>
    </p:spTree>
    <p:extLst>
      <p:ext uri="{BB962C8B-B14F-4D97-AF65-F5344CB8AC3E}">
        <p14:creationId xmlns:p14="http://schemas.microsoft.com/office/powerpoint/2010/main" val="68977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9E-FE22-49C5-A3F4-A59F42CB36D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13CB276-44B5-4900-8066-888D15DF1DB0}"/>
              </a:ext>
            </a:extLst>
          </p:cNvPr>
          <p:cNvSpPr>
            <a:spLocks noGrp="1"/>
          </p:cNvSpPr>
          <p:nvPr>
            <p:ph idx="1"/>
          </p:nvPr>
        </p:nvSpPr>
        <p:spPr/>
        <p:txBody>
          <a:bodyPr/>
          <a:lstStyle/>
          <a:p>
            <a:endParaRPr lang="nl-NL"/>
          </a:p>
        </p:txBody>
      </p:sp>
      <p:sp>
        <p:nvSpPr>
          <p:cNvPr id="4" name="Ondertitel 3">
            <a:extLst>
              <a:ext uri="{FF2B5EF4-FFF2-40B4-BE49-F238E27FC236}">
                <a16:creationId xmlns:a16="http://schemas.microsoft.com/office/drawing/2014/main" id="{EFDEBB5D-2793-4F9D-B169-CC87E636DFB4}"/>
              </a:ext>
            </a:extLst>
          </p:cNvPr>
          <p:cNvSpPr>
            <a:spLocks noGrp="1"/>
          </p:cNvSpPr>
          <p:nvPr>
            <p:ph type="subTitle" idx="13"/>
          </p:nvPr>
        </p:nvSpPr>
        <p:spPr/>
        <p:txBody>
          <a:bodyPr/>
          <a:lstStyle/>
          <a:p>
            <a:endParaRPr lang="nl-NL"/>
          </a:p>
        </p:txBody>
      </p:sp>
      <p:sp>
        <p:nvSpPr>
          <p:cNvPr id="5" name="Tijdelijke aanduiding voor dianummer 4">
            <a:extLst>
              <a:ext uri="{FF2B5EF4-FFF2-40B4-BE49-F238E27FC236}">
                <a16:creationId xmlns:a16="http://schemas.microsoft.com/office/drawing/2014/main" id="{134E3C6B-F237-48DC-8C84-38E6E506B970}"/>
              </a:ext>
            </a:extLst>
          </p:cNvPr>
          <p:cNvSpPr>
            <a:spLocks noGrp="1"/>
          </p:cNvSpPr>
          <p:nvPr>
            <p:ph type="sldNum" sz="quarter" idx="4"/>
          </p:nvPr>
        </p:nvSpPr>
        <p:spPr/>
        <p:txBody>
          <a:bodyPr/>
          <a:lstStyle/>
          <a:p>
            <a:fld id="{3520E660-CEBF-6843-8821-11513782E32E}" type="slidenum">
              <a:rPr lang="tr-TR" smtClean="0"/>
              <a:pPr/>
              <a:t>17</a:t>
            </a:fld>
            <a:endParaRPr lang="tr-TR" dirty="0"/>
          </a:p>
        </p:txBody>
      </p:sp>
      <p:sp>
        <p:nvSpPr>
          <p:cNvPr id="6" name="Tijdelijke aanduiding voor datum 5">
            <a:extLst>
              <a:ext uri="{FF2B5EF4-FFF2-40B4-BE49-F238E27FC236}">
                <a16:creationId xmlns:a16="http://schemas.microsoft.com/office/drawing/2014/main" id="{47ECD54C-21B4-4A35-B90B-A2A5D47CFECA}"/>
              </a:ext>
            </a:extLst>
          </p:cNvPr>
          <p:cNvSpPr>
            <a:spLocks noGrp="1"/>
          </p:cNvSpPr>
          <p:nvPr>
            <p:ph type="dt" sz="half" idx="2"/>
          </p:nvPr>
        </p:nvSpPr>
        <p:spPr/>
        <p:txBody>
          <a:bodyPr/>
          <a:lstStyle/>
          <a:p>
            <a:r>
              <a:rPr lang="nl-NL"/>
              <a:t>www.nji.nl   |   21-2-2017   </a:t>
            </a:r>
            <a:endParaRPr lang="en-US" dirty="0"/>
          </a:p>
        </p:txBody>
      </p:sp>
      <p:pic>
        <p:nvPicPr>
          <p:cNvPr id="7" name="Afbeelding 6">
            <a:extLst>
              <a:ext uri="{FF2B5EF4-FFF2-40B4-BE49-F238E27FC236}">
                <a16:creationId xmlns:a16="http://schemas.microsoft.com/office/drawing/2014/main" id="{FAF26F04-64FA-43D9-8186-22F79F77D95A}"/>
              </a:ext>
            </a:extLst>
          </p:cNvPr>
          <p:cNvPicPr>
            <a:picLocks noChangeAspect="1"/>
          </p:cNvPicPr>
          <p:nvPr/>
        </p:nvPicPr>
        <p:blipFill>
          <a:blip r:embed="rId3"/>
          <a:stretch>
            <a:fillRect/>
          </a:stretch>
        </p:blipFill>
        <p:spPr>
          <a:xfrm>
            <a:off x="531289" y="765917"/>
            <a:ext cx="4036960" cy="2850843"/>
          </a:xfrm>
          <a:prstGeom prst="rect">
            <a:avLst/>
          </a:prstGeom>
        </p:spPr>
      </p:pic>
      <p:pic>
        <p:nvPicPr>
          <p:cNvPr id="8" name="Afbeelding 7">
            <a:extLst>
              <a:ext uri="{FF2B5EF4-FFF2-40B4-BE49-F238E27FC236}">
                <a16:creationId xmlns:a16="http://schemas.microsoft.com/office/drawing/2014/main" id="{87DDB79A-4248-454F-9652-3BCED4C86FE1}"/>
              </a:ext>
            </a:extLst>
          </p:cNvPr>
          <p:cNvPicPr>
            <a:picLocks noChangeAspect="1"/>
          </p:cNvPicPr>
          <p:nvPr/>
        </p:nvPicPr>
        <p:blipFill>
          <a:blip r:embed="rId4"/>
          <a:stretch>
            <a:fillRect/>
          </a:stretch>
        </p:blipFill>
        <p:spPr>
          <a:xfrm>
            <a:off x="3035147" y="3727635"/>
            <a:ext cx="6108853" cy="3130365"/>
          </a:xfrm>
          <a:prstGeom prst="rect">
            <a:avLst/>
          </a:prstGeom>
        </p:spPr>
      </p:pic>
    </p:spTree>
    <p:extLst>
      <p:ext uri="{BB962C8B-B14F-4D97-AF65-F5344CB8AC3E}">
        <p14:creationId xmlns:p14="http://schemas.microsoft.com/office/powerpoint/2010/main" val="5902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171C9-8860-46DC-9695-93B53B9B2AE2}"/>
              </a:ext>
            </a:extLst>
          </p:cNvPr>
          <p:cNvSpPr>
            <a:spLocks noGrp="1"/>
          </p:cNvSpPr>
          <p:nvPr>
            <p:ph type="title"/>
          </p:nvPr>
        </p:nvSpPr>
        <p:spPr/>
        <p:txBody>
          <a:bodyPr/>
          <a:lstStyle/>
          <a:p>
            <a:r>
              <a:rPr lang="nl-NL" b="1" dirty="0"/>
              <a:t>Andere manier van verhouden tot elkaar </a:t>
            </a:r>
          </a:p>
        </p:txBody>
      </p:sp>
      <p:sp>
        <p:nvSpPr>
          <p:cNvPr id="3" name="Tijdelijke aanduiding voor inhoud 2">
            <a:extLst>
              <a:ext uri="{FF2B5EF4-FFF2-40B4-BE49-F238E27FC236}">
                <a16:creationId xmlns:a16="http://schemas.microsoft.com/office/drawing/2014/main" id="{1880CBFF-54B3-4D12-B884-BAE3BCA6B795}"/>
              </a:ext>
            </a:extLst>
          </p:cNvPr>
          <p:cNvSpPr>
            <a:spLocks noGrp="1"/>
          </p:cNvSpPr>
          <p:nvPr>
            <p:ph idx="1"/>
          </p:nvPr>
        </p:nvSpPr>
        <p:spPr>
          <a:xfrm>
            <a:off x="531289" y="2190560"/>
            <a:ext cx="4413935" cy="3986403"/>
          </a:xfrm>
        </p:spPr>
        <p:txBody>
          <a:bodyPr/>
          <a:lstStyle/>
          <a:p>
            <a:r>
              <a:rPr lang="nl-NL" dirty="0"/>
              <a:t>Van medewerker naar professional </a:t>
            </a:r>
          </a:p>
          <a:p>
            <a:r>
              <a:rPr lang="nl-NL" dirty="0"/>
              <a:t>Van uitvoeren van hulp naar verantwoordelijk zijn voor hulp </a:t>
            </a:r>
          </a:p>
          <a:p>
            <a:r>
              <a:rPr lang="nl-NL" dirty="0"/>
              <a:t>Van verteld worden wat je moet doen naar vertellen wat je nodig hebt om je werk goed te doen </a:t>
            </a:r>
          </a:p>
        </p:txBody>
      </p:sp>
      <p:sp>
        <p:nvSpPr>
          <p:cNvPr id="4" name="Ondertitel 3">
            <a:extLst>
              <a:ext uri="{FF2B5EF4-FFF2-40B4-BE49-F238E27FC236}">
                <a16:creationId xmlns:a16="http://schemas.microsoft.com/office/drawing/2014/main" id="{A96EBF75-7C13-4A8C-A581-74F3ED89020F}"/>
              </a:ext>
            </a:extLst>
          </p:cNvPr>
          <p:cNvSpPr>
            <a:spLocks noGrp="1"/>
          </p:cNvSpPr>
          <p:nvPr>
            <p:ph type="subTitle" idx="13"/>
          </p:nvPr>
        </p:nvSpPr>
        <p:spPr/>
        <p:txBody>
          <a:bodyPr/>
          <a:lstStyle/>
          <a:p>
            <a:endParaRPr lang="nl-NL"/>
          </a:p>
        </p:txBody>
      </p:sp>
      <p:sp>
        <p:nvSpPr>
          <p:cNvPr id="5" name="Tijdelijke aanduiding voor dianummer 4">
            <a:extLst>
              <a:ext uri="{FF2B5EF4-FFF2-40B4-BE49-F238E27FC236}">
                <a16:creationId xmlns:a16="http://schemas.microsoft.com/office/drawing/2014/main" id="{C0DC7DBA-6889-48F6-9A49-A6CEFD935711}"/>
              </a:ext>
            </a:extLst>
          </p:cNvPr>
          <p:cNvSpPr>
            <a:spLocks noGrp="1"/>
          </p:cNvSpPr>
          <p:nvPr>
            <p:ph type="sldNum" sz="quarter" idx="4"/>
          </p:nvPr>
        </p:nvSpPr>
        <p:spPr/>
        <p:txBody>
          <a:bodyPr/>
          <a:lstStyle/>
          <a:p>
            <a:fld id="{3520E660-CEBF-6843-8821-11513782E32E}" type="slidenum">
              <a:rPr lang="tr-TR" smtClean="0"/>
              <a:pPr/>
              <a:t>18</a:t>
            </a:fld>
            <a:endParaRPr lang="tr-TR" dirty="0"/>
          </a:p>
        </p:txBody>
      </p:sp>
      <p:sp>
        <p:nvSpPr>
          <p:cNvPr id="6" name="Tijdelijke aanduiding voor datum 5">
            <a:extLst>
              <a:ext uri="{FF2B5EF4-FFF2-40B4-BE49-F238E27FC236}">
                <a16:creationId xmlns:a16="http://schemas.microsoft.com/office/drawing/2014/main" id="{3DA01A33-0494-4A0C-AB9E-354A8ADD98B2}"/>
              </a:ext>
            </a:extLst>
          </p:cNvPr>
          <p:cNvSpPr>
            <a:spLocks noGrp="1"/>
          </p:cNvSpPr>
          <p:nvPr>
            <p:ph type="dt" sz="half" idx="2"/>
          </p:nvPr>
        </p:nvSpPr>
        <p:spPr/>
        <p:txBody>
          <a:bodyPr/>
          <a:lstStyle/>
          <a:p>
            <a:r>
              <a:rPr lang="nl-NL"/>
              <a:t>www.nji.nl   |   21-2-2017   </a:t>
            </a:r>
            <a:endParaRPr lang="en-US" dirty="0"/>
          </a:p>
        </p:txBody>
      </p:sp>
      <p:pic>
        <p:nvPicPr>
          <p:cNvPr id="7" name="Afbeelding 6">
            <a:extLst>
              <a:ext uri="{FF2B5EF4-FFF2-40B4-BE49-F238E27FC236}">
                <a16:creationId xmlns:a16="http://schemas.microsoft.com/office/drawing/2014/main" id="{76A78B43-4CCB-418B-9572-9025EBFEE661}"/>
              </a:ext>
            </a:extLst>
          </p:cNvPr>
          <p:cNvPicPr>
            <a:picLocks noChangeAspect="1"/>
          </p:cNvPicPr>
          <p:nvPr/>
        </p:nvPicPr>
        <p:blipFill>
          <a:blip r:embed="rId3"/>
          <a:stretch>
            <a:fillRect/>
          </a:stretch>
        </p:blipFill>
        <p:spPr>
          <a:xfrm>
            <a:off x="5094907" y="2353743"/>
            <a:ext cx="3792888" cy="3660036"/>
          </a:xfrm>
          <a:prstGeom prst="rect">
            <a:avLst/>
          </a:prstGeom>
        </p:spPr>
      </p:pic>
      <p:pic>
        <p:nvPicPr>
          <p:cNvPr id="8" name="Afbeelding 7">
            <a:extLst>
              <a:ext uri="{FF2B5EF4-FFF2-40B4-BE49-F238E27FC236}">
                <a16:creationId xmlns:a16="http://schemas.microsoft.com/office/drawing/2014/main" id="{38A09ACB-0959-4384-93DC-81FFE59F42C0}"/>
              </a:ext>
            </a:extLst>
          </p:cNvPr>
          <p:cNvPicPr>
            <a:picLocks noChangeAspect="1"/>
          </p:cNvPicPr>
          <p:nvPr/>
        </p:nvPicPr>
        <p:blipFill>
          <a:blip r:embed="rId4"/>
          <a:stretch>
            <a:fillRect/>
          </a:stretch>
        </p:blipFill>
        <p:spPr>
          <a:xfrm>
            <a:off x="5411755" y="1895159"/>
            <a:ext cx="3204706" cy="4560543"/>
          </a:xfrm>
          <a:prstGeom prst="rect">
            <a:avLst/>
          </a:prstGeom>
        </p:spPr>
      </p:pic>
    </p:spTree>
    <p:extLst>
      <p:ext uri="{BB962C8B-B14F-4D97-AF65-F5344CB8AC3E}">
        <p14:creationId xmlns:p14="http://schemas.microsoft.com/office/powerpoint/2010/main" val="395194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b="1" dirty="0"/>
              <a:t>Gelukkig sta je niet alleen </a:t>
            </a:r>
          </a:p>
        </p:txBody>
      </p:sp>
      <p:sp>
        <p:nvSpPr>
          <p:cNvPr id="14" name="Ondertitel 13">
            <a:extLst>
              <a:ext uri="{FF2B5EF4-FFF2-40B4-BE49-F238E27FC236}">
                <a16:creationId xmlns:a16="http://schemas.microsoft.com/office/drawing/2014/main" id="{0E516114-31E9-482D-AD02-0D147D6916C7}"/>
              </a:ext>
            </a:extLst>
          </p:cNvPr>
          <p:cNvSpPr>
            <a:spLocks noGrp="1"/>
          </p:cNvSpPr>
          <p:nvPr>
            <p:ph type="subTitle" idx="13"/>
          </p:nvPr>
        </p:nvSpPr>
        <p:spPr/>
        <p:txBody>
          <a:bodyPr/>
          <a:lstStyle/>
          <a:p>
            <a:endParaRPr lang="nl-NL" dirty="0"/>
          </a:p>
        </p:txBody>
      </p:sp>
      <p:sp>
        <p:nvSpPr>
          <p:cNvPr id="7" name="Tijdelijke aanduiding voor dianummer 6"/>
          <p:cNvSpPr>
            <a:spLocks noGrp="1"/>
          </p:cNvSpPr>
          <p:nvPr>
            <p:ph type="sldNum" sz="quarter" idx="4"/>
          </p:nvPr>
        </p:nvSpPr>
        <p:spPr/>
        <p:txBody>
          <a:bodyPr/>
          <a:lstStyle/>
          <a:p>
            <a:fld id="{3520E660-CEBF-6843-8821-11513782E32E}" type="slidenum">
              <a:rPr lang="tr-TR" smtClean="0"/>
              <a:pPr/>
              <a:t>19</a:t>
            </a:fld>
            <a:endParaRPr lang="tr-TR" dirty="0"/>
          </a:p>
        </p:txBody>
      </p:sp>
      <p:sp>
        <p:nvSpPr>
          <p:cNvPr id="8" name="Tijdelijke aanduiding voor datum 7"/>
          <p:cNvSpPr>
            <a:spLocks noGrp="1"/>
          </p:cNvSpPr>
          <p:nvPr>
            <p:ph type="dt" sz="half" idx="2"/>
          </p:nvPr>
        </p:nvSpPr>
        <p:spPr/>
        <p:txBody>
          <a:bodyPr/>
          <a:lstStyle/>
          <a:p>
            <a:r>
              <a:rPr lang="nl-NL"/>
              <a:t>www.nji.nl   |   21-2-2017   </a:t>
            </a:r>
            <a:endParaRPr lang="en-US" dirty="0"/>
          </a:p>
        </p:txBody>
      </p:sp>
      <p:sp>
        <p:nvSpPr>
          <p:cNvPr id="3" name="Tijdelijke aanduiding voor inhoud 2">
            <a:extLst>
              <a:ext uri="{FF2B5EF4-FFF2-40B4-BE49-F238E27FC236}">
                <a16:creationId xmlns:a16="http://schemas.microsoft.com/office/drawing/2014/main" id="{922D616B-086E-4AE5-AF7C-8447C08B4E84}"/>
              </a:ext>
            </a:extLst>
          </p:cNvPr>
          <p:cNvSpPr>
            <a:spLocks noGrp="1"/>
          </p:cNvSpPr>
          <p:nvPr>
            <p:ph idx="1"/>
          </p:nvPr>
        </p:nvSpPr>
        <p:spPr>
          <a:xfrm>
            <a:off x="531289" y="2190560"/>
            <a:ext cx="3219617" cy="3986403"/>
          </a:xfrm>
        </p:spPr>
        <p:txBody>
          <a:bodyPr/>
          <a:lstStyle/>
          <a:p>
            <a:r>
              <a:rPr lang="nl-NL" dirty="0"/>
              <a:t>Je organisatie faciliteert: </a:t>
            </a:r>
          </a:p>
          <a:p>
            <a:pPr lvl="1"/>
            <a:r>
              <a:rPr lang="nl-NL" dirty="0"/>
              <a:t>Deelt werk verantwoord toe </a:t>
            </a:r>
          </a:p>
          <a:p>
            <a:pPr lvl="1"/>
            <a:r>
              <a:rPr lang="nl-NL" dirty="0"/>
              <a:t>Stimuleert beroepsontwikkeling </a:t>
            </a:r>
          </a:p>
          <a:p>
            <a:pPr lvl="1"/>
            <a:r>
              <a:rPr lang="nl-NL" dirty="0"/>
              <a:t>Biedt ruimte voor professionele autonomie </a:t>
            </a:r>
          </a:p>
          <a:p>
            <a:pPr lvl="1"/>
            <a:endParaRPr lang="nl-NL" dirty="0"/>
          </a:p>
        </p:txBody>
      </p:sp>
      <p:pic>
        <p:nvPicPr>
          <p:cNvPr id="9" name="Tijdelijke aanduiding voor inhoud 2">
            <a:extLst>
              <a:ext uri="{FF2B5EF4-FFF2-40B4-BE49-F238E27FC236}">
                <a16:creationId xmlns:a16="http://schemas.microsoft.com/office/drawing/2014/main" id="{C72867A8-9C0E-443F-BBBD-1EF65A11F03A}"/>
              </a:ext>
            </a:extLst>
          </p:cNvPr>
          <p:cNvPicPr>
            <a:picLocks noChangeAspect="1"/>
          </p:cNvPicPr>
          <p:nvPr/>
        </p:nvPicPr>
        <p:blipFill rotWithShape="1">
          <a:blip r:embed="rId3"/>
          <a:srcRect l="28104" t="10970" b="3985"/>
          <a:stretch/>
        </p:blipFill>
        <p:spPr>
          <a:xfrm>
            <a:off x="3993502" y="2105654"/>
            <a:ext cx="5150498" cy="4310743"/>
          </a:xfrm>
          <a:prstGeom prst="rect">
            <a:avLst/>
          </a:prstGeom>
        </p:spPr>
      </p:pic>
    </p:spTree>
    <p:extLst>
      <p:ext uri="{BB962C8B-B14F-4D97-AF65-F5344CB8AC3E}">
        <p14:creationId xmlns:p14="http://schemas.microsoft.com/office/powerpoint/2010/main" val="392177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FA2781A4-DD41-4CAF-B1B7-06B94BCAB54F}"/>
              </a:ext>
            </a:extLst>
          </p:cNvPr>
          <p:cNvPicPr>
            <a:picLocks noGrp="1" noChangeAspect="1"/>
          </p:cNvPicPr>
          <p:nvPr>
            <p:ph type="pic" sz="quarter" idx="10"/>
          </p:nvPr>
        </p:nvPicPr>
        <p:blipFill>
          <a:blip r:embed="rId3"/>
          <a:srcRect t="8033" b="8033"/>
          <a:stretch>
            <a:fillRect/>
          </a:stretch>
        </p:blipFill>
        <p:spPr>
          <a:xfrm>
            <a:off x="0" y="2"/>
            <a:ext cx="5316354" cy="2967133"/>
          </a:xfrm>
          <a:prstGeom prst="rect">
            <a:avLst/>
          </a:prstGeom>
        </p:spPr>
      </p:pic>
      <p:sp>
        <p:nvSpPr>
          <p:cNvPr id="4" name="Titel 3">
            <a:extLst>
              <a:ext uri="{FF2B5EF4-FFF2-40B4-BE49-F238E27FC236}">
                <a16:creationId xmlns:a16="http://schemas.microsoft.com/office/drawing/2014/main" id="{974A7751-78B4-4807-A27E-C732D09C8A5F}"/>
              </a:ext>
            </a:extLst>
          </p:cNvPr>
          <p:cNvSpPr>
            <a:spLocks noGrp="1"/>
          </p:cNvSpPr>
          <p:nvPr>
            <p:ph type="title"/>
          </p:nvPr>
        </p:nvSpPr>
        <p:spPr/>
        <p:txBody>
          <a:bodyPr/>
          <a:lstStyle/>
          <a:p>
            <a:r>
              <a:rPr lang="nl-NL" dirty="0"/>
              <a:t>De toekomst voorspellen? </a:t>
            </a:r>
          </a:p>
        </p:txBody>
      </p:sp>
      <p:pic>
        <p:nvPicPr>
          <p:cNvPr id="7" name="Afbeelding 6">
            <a:extLst>
              <a:ext uri="{FF2B5EF4-FFF2-40B4-BE49-F238E27FC236}">
                <a16:creationId xmlns:a16="http://schemas.microsoft.com/office/drawing/2014/main" id="{20DE3633-DFC8-412B-9228-DB670B90876A}"/>
              </a:ext>
            </a:extLst>
          </p:cNvPr>
          <p:cNvPicPr>
            <a:picLocks noChangeAspect="1"/>
          </p:cNvPicPr>
          <p:nvPr/>
        </p:nvPicPr>
        <p:blipFill>
          <a:blip r:embed="rId4"/>
          <a:stretch>
            <a:fillRect/>
          </a:stretch>
        </p:blipFill>
        <p:spPr>
          <a:xfrm>
            <a:off x="4582053" y="1091078"/>
            <a:ext cx="4851917" cy="2707370"/>
          </a:xfrm>
          <a:prstGeom prst="rect">
            <a:avLst/>
          </a:prstGeom>
        </p:spPr>
      </p:pic>
      <p:pic>
        <p:nvPicPr>
          <p:cNvPr id="8" name="Tijdelijke aanduiding voor afbeelding 5">
            <a:extLst>
              <a:ext uri="{FF2B5EF4-FFF2-40B4-BE49-F238E27FC236}">
                <a16:creationId xmlns:a16="http://schemas.microsoft.com/office/drawing/2014/main" id="{AD8A64B0-8839-444E-87C7-7C7BBD12D7A6}"/>
              </a:ext>
            </a:extLst>
          </p:cNvPr>
          <p:cNvPicPr>
            <a:picLocks noChangeAspect="1"/>
          </p:cNvPicPr>
          <p:nvPr/>
        </p:nvPicPr>
        <p:blipFill>
          <a:blip r:embed="rId5"/>
          <a:srcRect t="1410" b="1410"/>
          <a:stretch>
            <a:fillRect/>
          </a:stretch>
        </p:blipFill>
        <p:spPr>
          <a:xfrm>
            <a:off x="1691658" y="2517392"/>
            <a:ext cx="4590661" cy="2562113"/>
          </a:xfrm>
          <a:prstGeom prst="rect">
            <a:avLst/>
          </a:prstGeom>
        </p:spPr>
      </p:pic>
    </p:spTree>
    <p:extLst>
      <p:ext uri="{BB962C8B-B14F-4D97-AF65-F5344CB8AC3E}">
        <p14:creationId xmlns:p14="http://schemas.microsoft.com/office/powerpoint/2010/main" val="183190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b="1" dirty="0"/>
              <a:t>Gelukkig sta je niet alleen </a:t>
            </a:r>
          </a:p>
        </p:txBody>
      </p:sp>
      <p:sp>
        <p:nvSpPr>
          <p:cNvPr id="14" name="Ondertitel 13">
            <a:extLst>
              <a:ext uri="{FF2B5EF4-FFF2-40B4-BE49-F238E27FC236}">
                <a16:creationId xmlns:a16="http://schemas.microsoft.com/office/drawing/2014/main" id="{0E516114-31E9-482D-AD02-0D147D6916C7}"/>
              </a:ext>
            </a:extLst>
          </p:cNvPr>
          <p:cNvSpPr>
            <a:spLocks noGrp="1"/>
          </p:cNvSpPr>
          <p:nvPr>
            <p:ph type="subTitle" idx="13"/>
          </p:nvPr>
        </p:nvSpPr>
        <p:spPr/>
        <p:txBody>
          <a:bodyPr/>
          <a:lstStyle/>
          <a:p>
            <a:endParaRPr lang="nl-NL"/>
          </a:p>
        </p:txBody>
      </p:sp>
      <p:sp>
        <p:nvSpPr>
          <p:cNvPr id="7" name="Tijdelijke aanduiding voor dianummer 6"/>
          <p:cNvSpPr>
            <a:spLocks noGrp="1"/>
          </p:cNvSpPr>
          <p:nvPr>
            <p:ph type="sldNum" sz="quarter" idx="4"/>
          </p:nvPr>
        </p:nvSpPr>
        <p:spPr/>
        <p:txBody>
          <a:bodyPr/>
          <a:lstStyle/>
          <a:p>
            <a:fld id="{3520E660-CEBF-6843-8821-11513782E32E}" type="slidenum">
              <a:rPr lang="tr-TR" smtClean="0"/>
              <a:pPr/>
              <a:t>20</a:t>
            </a:fld>
            <a:endParaRPr lang="tr-TR" dirty="0"/>
          </a:p>
        </p:txBody>
      </p:sp>
      <p:sp>
        <p:nvSpPr>
          <p:cNvPr id="8" name="Tijdelijke aanduiding voor datum 7"/>
          <p:cNvSpPr>
            <a:spLocks noGrp="1"/>
          </p:cNvSpPr>
          <p:nvPr>
            <p:ph type="dt" sz="half" idx="2"/>
          </p:nvPr>
        </p:nvSpPr>
        <p:spPr/>
        <p:txBody>
          <a:bodyPr/>
          <a:lstStyle/>
          <a:p>
            <a:r>
              <a:rPr lang="nl-NL"/>
              <a:t>www.nji.nl   |   21-2-2017   </a:t>
            </a:r>
            <a:endParaRPr lang="en-US" dirty="0"/>
          </a:p>
        </p:txBody>
      </p:sp>
      <p:sp>
        <p:nvSpPr>
          <p:cNvPr id="16" name="Tijdelijke aanduiding voor inhoud 2">
            <a:extLst>
              <a:ext uri="{FF2B5EF4-FFF2-40B4-BE49-F238E27FC236}">
                <a16:creationId xmlns:a16="http://schemas.microsoft.com/office/drawing/2014/main" id="{F03CE218-CF23-4BDE-B8CC-50DA0BAD6E49}"/>
              </a:ext>
            </a:extLst>
          </p:cNvPr>
          <p:cNvSpPr txBox="1">
            <a:spLocks/>
          </p:cNvSpPr>
          <p:nvPr/>
        </p:nvSpPr>
        <p:spPr>
          <a:xfrm>
            <a:off x="531289" y="2190560"/>
            <a:ext cx="7815542" cy="4225837"/>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5"/>
              </a:buClr>
              <a:buFont typeface="Open Sans" panose="020B0606030504020204" pitchFamily="34" charset="0"/>
              <a:buChar char="›"/>
              <a:defRPr sz="1950" b="0" i="0" kern="1200">
                <a:solidFill>
                  <a:srgbClr val="004152"/>
                </a:solidFill>
                <a:latin typeface="Open Sans" charset="0"/>
                <a:ea typeface="Open Sans" charset="0"/>
                <a:cs typeface="Open Sans" charset="0"/>
              </a:defRPr>
            </a:lvl1pPr>
            <a:lvl2pPr marL="514350" indent="-171450" algn="l" defTabSz="685800" rtl="0" eaLnBrk="1" latinLnBrk="0" hangingPunct="1">
              <a:lnSpc>
                <a:spcPct val="130000"/>
              </a:lnSpc>
              <a:spcBef>
                <a:spcPts val="375"/>
              </a:spcBef>
              <a:buClr>
                <a:srgbClr val="C00000"/>
              </a:buClr>
              <a:buFont typeface="Arial"/>
              <a:buChar char="•"/>
              <a:defRPr sz="1800" b="0" i="0" kern="1200">
                <a:solidFill>
                  <a:srgbClr val="004152"/>
                </a:solidFill>
                <a:latin typeface="Open Sans" charset="0"/>
                <a:ea typeface="Open Sans" charset="0"/>
                <a:cs typeface="Open Sans" charset="0"/>
              </a:defRPr>
            </a:lvl2pPr>
            <a:lvl3pPr marL="857250" indent="-171450" algn="l" defTabSz="685800" rtl="0" eaLnBrk="1" latinLnBrk="0" hangingPunct="1">
              <a:lnSpc>
                <a:spcPct val="130000"/>
              </a:lnSpc>
              <a:spcBef>
                <a:spcPts val="375"/>
              </a:spcBef>
              <a:buClr>
                <a:srgbClr val="C00000"/>
              </a:buClr>
              <a:buFont typeface="Arial"/>
              <a:buChar char="•"/>
              <a:defRPr sz="1500" b="0" i="0" kern="1200">
                <a:solidFill>
                  <a:srgbClr val="004152"/>
                </a:solidFill>
                <a:latin typeface="Open Sans" charset="0"/>
                <a:ea typeface="Open Sans" charset="0"/>
                <a:cs typeface="Open Sans" charset="0"/>
              </a:defRPr>
            </a:lvl3pPr>
            <a:lvl4pPr marL="1200150" indent="-171450" algn="l" defTabSz="685800" rtl="0" eaLnBrk="1" latinLnBrk="0" hangingPunct="1">
              <a:lnSpc>
                <a:spcPct val="130000"/>
              </a:lnSpc>
              <a:spcBef>
                <a:spcPts val="375"/>
              </a:spcBef>
              <a:buClr>
                <a:srgbClr val="C00000"/>
              </a:buClr>
              <a:buFont typeface="Arial"/>
              <a:buChar char="•"/>
              <a:defRPr sz="1350" b="0" i="0" kern="1200">
                <a:solidFill>
                  <a:srgbClr val="004152"/>
                </a:solidFill>
                <a:latin typeface="Open Sans" charset="0"/>
                <a:ea typeface="Open Sans" charset="0"/>
                <a:cs typeface="Open Sans" charset="0"/>
              </a:defRPr>
            </a:lvl4pPr>
            <a:lvl5pPr marL="1543050" indent="-171450" algn="l" defTabSz="685800" rtl="0" eaLnBrk="1" latinLnBrk="0" hangingPunct="1">
              <a:lnSpc>
                <a:spcPct val="130000"/>
              </a:lnSpc>
              <a:spcBef>
                <a:spcPts val="375"/>
              </a:spcBef>
              <a:buClr>
                <a:srgbClr val="C00000"/>
              </a:buClr>
              <a:buFont typeface="Arial"/>
              <a:buChar char="•"/>
              <a:defRPr sz="1350" b="0" i="0" kern="1200">
                <a:solidFill>
                  <a:srgbClr val="004152"/>
                </a:solidFill>
                <a:latin typeface="Open Sans" charset="0"/>
                <a:ea typeface="Open Sans" charset="0"/>
                <a:cs typeface="Open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nl-NL" dirty="0"/>
              <a:t>Collega’s binnen en buiten je organisatie staan voor dezelfde opgaven</a:t>
            </a:r>
          </a:p>
          <a:p>
            <a:endParaRPr lang="nl-NL" dirty="0"/>
          </a:p>
          <a:p>
            <a:r>
              <a:rPr lang="nl-NL" dirty="0"/>
              <a:t>Samen lerend doen wat werkt</a:t>
            </a:r>
          </a:p>
          <a:p>
            <a:pPr lvl="1"/>
            <a:r>
              <a:rPr lang="nl-NL" dirty="0"/>
              <a:t>Steeds beter willen worden </a:t>
            </a:r>
          </a:p>
          <a:p>
            <a:pPr lvl="1"/>
            <a:r>
              <a:rPr lang="nl-NL" dirty="0"/>
              <a:t>Gebruik maken van kennis die er is </a:t>
            </a:r>
          </a:p>
          <a:p>
            <a:pPr lvl="1"/>
            <a:r>
              <a:rPr lang="nl-NL" dirty="0"/>
              <a:t>Van elkaar leren</a:t>
            </a:r>
          </a:p>
          <a:p>
            <a:endParaRPr lang="nl-NL" dirty="0"/>
          </a:p>
          <a:p>
            <a:r>
              <a:rPr lang="nl-NL" dirty="0"/>
              <a:t>Ga in gesprek</a:t>
            </a:r>
          </a:p>
          <a:p>
            <a:pPr lvl="1"/>
            <a:r>
              <a:rPr lang="nl-NL" dirty="0"/>
              <a:t>Expertise? </a:t>
            </a:r>
          </a:p>
          <a:p>
            <a:pPr lvl="1"/>
            <a:r>
              <a:rPr lang="nl-NL" dirty="0"/>
              <a:t>Passie? </a:t>
            </a:r>
          </a:p>
          <a:p>
            <a:pPr lvl="1"/>
            <a:r>
              <a:rPr lang="nl-NL" dirty="0"/>
              <a:t>Kennis? </a:t>
            </a:r>
          </a:p>
          <a:p>
            <a:endParaRPr lang="nl-NL" dirty="0"/>
          </a:p>
        </p:txBody>
      </p:sp>
      <p:pic>
        <p:nvPicPr>
          <p:cNvPr id="1026" name="Picture 2" descr="https://www.nji.nl/nl/1-Steeds-beter-willen-worden-(klein).jpg">
            <a:extLst>
              <a:ext uri="{FF2B5EF4-FFF2-40B4-BE49-F238E27FC236}">
                <a16:creationId xmlns:a16="http://schemas.microsoft.com/office/drawing/2014/main" id="{DF8A1F63-3025-4DA5-A04B-5D7E6F5DC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047" y="3091472"/>
            <a:ext cx="54292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9" name="Tijdelijke aanduiding voor inhoud 18">
            <a:extLst>
              <a:ext uri="{FF2B5EF4-FFF2-40B4-BE49-F238E27FC236}">
                <a16:creationId xmlns:a16="http://schemas.microsoft.com/office/drawing/2014/main" id="{0099DF62-2724-47E0-A28E-945595E4D6A4}"/>
              </a:ext>
            </a:extLst>
          </p:cNvPr>
          <p:cNvPicPr>
            <a:picLocks noGrp="1" noChangeAspect="1"/>
          </p:cNvPicPr>
          <p:nvPr>
            <p:ph idx="1"/>
          </p:nvPr>
        </p:nvPicPr>
        <p:blipFill>
          <a:blip r:embed="rId4"/>
          <a:stretch>
            <a:fillRect/>
          </a:stretch>
        </p:blipFill>
        <p:spPr>
          <a:xfrm>
            <a:off x="5227048" y="3667735"/>
            <a:ext cx="542925" cy="542925"/>
          </a:xfrm>
          <a:prstGeom prst="rect">
            <a:avLst/>
          </a:prstGeom>
        </p:spPr>
      </p:pic>
      <p:pic>
        <p:nvPicPr>
          <p:cNvPr id="20" name="Afbeelding 19">
            <a:extLst>
              <a:ext uri="{FF2B5EF4-FFF2-40B4-BE49-F238E27FC236}">
                <a16:creationId xmlns:a16="http://schemas.microsoft.com/office/drawing/2014/main" id="{7928124E-C4C4-4378-993F-63705E96D38B}"/>
              </a:ext>
            </a:extLst>
          </p:cNvPr>
          <p:cNvPicPr>
            <a:picLocks noChangeAspect="1"/>
          </p:cNvPicPr>
          <p:nvPr/>
        </p:nvPicPr>
        <p:blipFill>
          <a:blip r:embed="rId5"/>
          <a:stretch>
            <a:fillRect/>
          </a:stretch>
        </p:blipFill>
        <p:spPr>
          <a:xfrm>
            <a:off x="5227046" y="4243998"/>
            <a:ext cx="542925" cy="542925"/>
          </a:xfrm>
          <a:prstGeom prst="rect">
            <a:avLst/>
          </a:prstGeom>
        </p:spPr>
      </p:pic>
    </p:spTree>
    <p:extLst>
      <p:ext uri="{BB962C8B-B14F-4D97-AF65-F5344CB8AC3E}">
        <p14:creationId xmlns:p14="http://schemas.microsoft.com/office/powerpoint/2010/main" val="2620889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6DAA92B-E44A-4DC3-B047-8F5333D32FF9}"/>
              </a:ext>
            </a:extLst>
          </p:cNvPr>
          <p:cNvSpPr>
            <a:spLocks noGrp="1"/>
          </p:cNvSpPr>
          <p:nvPr>
            <p:ph type="title"/>
          </p:nvPr>
        </p:nvSpPr>
        <p:spPr/>
        <p:txBody>
          <a:bodyPr/>
          <a:lstStyle/>
          <a:p>
            <a:r>
              <a:rPr lang="nl-NL" b="1" dirty="0"/>
              <a:t>Wat gaat de toekomst ons brengen? </a:t>
            </a:r>
          </a:p>
        </p:txBody>
      </p:sp>
      <p:sp>
        <p:nvSpPr>
          <p:cNvPr id="9" name="Tijdelijke aanduiding voor inhoud 8">
            <a:extLst>
              <a:ext uri="{FF2B5EF4-FFF2-40B4-BE49-F238E27FC236}">
                <a16:creationId xmlns:a16="http://schemas.microsoft.com/office/drawing/2014/main" id="{303A5A52-F2B7-4E08-B240-391355B95D42}"/>
              </a:ext>
            </a:extLst>
          </p:cNvPr>
          <p:cNvSpPr>
            <a:spLocks noGrp="1"/>
          </p:cNvSpPr>
          <p:nvPr>
            <p:ph idx="1"/>
          </p:nvPr>
        </p:nvSpPr>
        <p:spPr/>
        <p:txBody>
          <a:bodyPr/>
          <a:lstStyle/>
          <a:p>
            <a:r>
              <a:rPr lang="nl-NL" dirty="0"/>
              <a:t>Andere organisaties?</a:t>
            </a:r>
          </a:p>
          <a:p>
            <a:r>
              <a:rPr lang="nl-NL" dirty="0"/>
              <a:t>Andere beroepsgroepen?</a:t>
            </a:r>
          </a:p>
          <a:p>
            <a:r>
              <a:rPr lang="nl-NL" dirty="0"/>
              <a:t>Nieuwe wettelijke kaders?</a:t>
            </a:r>
          </a:p>
          <a:p>
            <a:r>
              <a:rPr lang="nl-NL" dirty="0"/>
              <a:t>Andere verhoudingen tussen gezinnen, professionals en samenleving? </a:t>
            </a:r>
          </a:p>
          <a:p>
            <a:pPr marL="0" indent="0">
              <a:buNone/>
            </a:pPr>
            <a:endParaRPr lang="nl-NL" dirty="0"/>
          </a:p>
        </p:txBody>
      </p:sp>
      <p:sp>
        <p:nvSpPr>
          <p:cNvPr id="10" name="Ondertitel 9">
            <a:extLst>
              <a:ext uri="{FF2B5EF4-FFF2-40B4-BE49-F238E27FC236}">
                <a16:creationId xmlns:a16="http://schemas.microsoft.com/office/drawing/2014/main" id="{CD62E7C4-F6C3-45F5-8479-C0B6F5748433}"/>
              </a:ext>
            </a:extLst>
          </p:cNvPr>
          <p:cNvSpPr>
            <a:spLocks noGrp="1"/>
          </p:cNvSpPr>
          <p:nvPr>
            <p:ph type="subTitle" idx="13"/>
          </p:nvPr>
        </p:nvSpPr>
        <p:spPr/>
        <p:txBody>
          <a:bodyPr/>
          <a:lstStyle/>
          <a:p>
            <a:endParaRPr lang="nl-NL"/>
          </a:p>
        </p:txBody>
      </p:sp>
      <p:sp>
        <p:nvSpPr>
          <p:cNvPr id="7" name="Tijdelijke aanduiding voor dianummer 6">
            <a:extLst>
              <a:ext uri="{FF2B5EF4-FFF2-40B4-BE49-F238E27FC236}">
                <a16:creationId xmlns:a16="http://schemas.microsoft.com/office/drawing/2014/main" id="{390E9C50-2927-478E-B31E-B011BEA02197}"/>
              </a:ext>
            </a:extLst>
          </p:cNvPr>
          <p:cNvSpPr>
            <a:spLocks noGrp="1"/>
          </p:cNvSpPr>
          <p:nvPr>
            <p:ph type="sldNum" sz="quarter" idx="4"/>
          </p:nvPr>
        </p:nvSpPr>
        <p:spPr/>
        <p:txBody>
          <a:bodyPr/>
          <a:lstStyle/>
          <a:p>
            <a:fld id="{3520E660-CEBF-6843-8821-11513782E32E}" type="slidenum">
              <a:rPr lang="tr-TR" smtClean="0"/>
              <a:pPr/>
              <a:t>21</a:t>
            </a:fld>
            <a:endParaRPr lang="tr-TR" dirty="0"/>
          </a:p>
        </p:txBody>
      </p:sp>
      <p:sp>
        <p:nvSpPr>
          <p:cNvPr id="8" name="Tijdelijke aanduiding voor datum 7">
            <a:extLst>
              <a:ext uri="{FF2B5EF4-FFF2-40B4-BE49-F238E27FC236}">
                <a16:creationId xmlns:a16="http://schemas.microsoft.com/office/drawing/2014/main" id="{B336B3F7-B175-432E-BABB-17A2CE96D0AB}"/>
              </a:ext>
            </a:extLst>
          </p:cNvPr>
          <p:cNvSpPr>
            <a:spLocks noGrp="1"/>
          </p:cNvSpPr>
          <p:nvPr>
            <p:ph type="dt" sz="half" idx="2"/>
          </p:nvPr>
        </p:nvSpPr>
        <p:spPr/>
        <p:txBody>
          <a:bodyPr/>
          <a:lstStyle/>
          <a:p>
            <a:r>
              <a:rPr lang="nl-NL"/>
              <a:t>www.nji.nl   |   21-2-2017   </a:t>
            </a:r>
            <a:endParaRPr lang="en-US" dirty="0"/>
          </a:p>
        </p:txBody>
      </p:sp>
      <p:pic>
        <p:nvPicPr>
          <p:cNvPr id="12" name="Tijdelijke aanduiding voor afbeelding 5">
            <a:extLst>
              <a:ext uri="{FF2B5EF4-FFF2-40B4-BE49-F238E27FC236}">
                <a16:creationId xmlns:a16="http://schemas.microsoft.com/office/drawing/2014/main" id="{3D88B4C7-4173-431B-BECF-97924A2ACDEB}"/>
              </a:ext>
            </a:extLst>
          </p:cNvPr>
          <p:cNvPicPr>
            <a:picLocks noChangeAspect="1"/>
          </p:cNvPicPr>
          <p:nvPr/>
        </p:nvPicPr>
        <p:blipFill>
          <a:blip r:embed="rId3"/>
          <a:srcRect t="8033" b="8033"/>
          <a:stretch>
            <a:fillRect/>
          </a:stretch>
        </p:blipFill>
        <p:spPr>
          <a:xfrm>
            <a:off x="3827646" y="3814389"/>
            <a:ext cx="5316354" cy="2967133"/>
          </a:xfrm>
          <a:prstGeom prst="rect">
            <a:avLst/>
          </a:prstGeom>
        </p:spPr>
      </p:pic>
    </p:spTree>
    <p:extLst>
      <p:ext uri="{BB962C8B-B14F-4D97-AF65-F5344CB8AC3E}">
        <p14:creationId xmlns:p14="http://schemas.microsoft.com/office/powerpoint/2010/main" val="115244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795059" y="1681163"/>
            <a:ext cx="3703123" cy="4508500"/>
          </a:xfrm>
        </p:spPr>
        <p:txBody>
          <a:bodyPr>
            <a:normAutofit lnSpcReduction="10000"/>
          </a:bodyPr>
          <a:lstStyle/>
          <a:p>
            <a:r>
              <a:rPr lang="nl-NL" dirty="0"/>
              <a:t>Zoek houvast in je drive, je passie! </a:t>
            </a:r>
          </a:p>
          <a:p>
            <a:r>
              <a:rPr lang="nl-NL" dirty="0"/>
              <a:t>Blijf bij je vak: weet wat je kunt en wat je niet kunt</a:t>
            </a:r>
          </a:p>
          <a:p>
            <a:r>
              <a:rPr lang="nl-NL" dirty="0"/>
              <a:t>Gebruik de </a:t>
            </a:r>
            <a:r>
              <a:rPr lang="nl-NL"/>
              <a:t>kennis en tools </a:t>
            </a:r>
            <a:r>
              <a:rPr lang="nl-NL" dirty="0"/>
              <a:t>die jij krijgt aangereikt</a:t>
            </a:r>
          </a:p>
          <a:p>
            <a:r>
              <a:rPr lang="nl-NL" dirty="0"/>
              <a:t>Wees bewust van je verantwoordelijkheid </a:t>
            </a:r>
          </a:p>
          <a:p>
            <a:r>
              <a:rPr lang="nl-NL" dirty="0"/>
              <a:t>Begrens als het nodig is</a:t>
            </a:r>
          </a:p>
          <a:p>
            <a:r>
              <a:rPr lang="nl-NL" dirty="0"/>
              <a:t>Stel jezelf en je collega’s de goede vragen om het samen beter te doen</a:t>
            </a:r>
          </a:p>
          <a:p>
            <a:r>
              <a:rPr lang="nl-NL" dirty="0"/>
              <a:t>Wees kritisch in je eigen organisatie die jou moet faciliteren</a:t>
            </a:r>
          </a:p>
        </p:txBody>
      </p:sp>
      <p:sp>
        <p:nvSpPr>
          <p:cNvPr id="10" name="Tijdelijke aanduiding voor inhoud 9">
            <a:extLst>
              <a:ext uri="{FF2B5EF4-FFF2-40B4-BE49-F238E27FC236}">
                <a16:creationId xmlns:a16="http://schemas.microsoft.com/office/drawing/2014/main" id="{24C0579D-9430-4616-8CE6-EBFB361A578F}"/>
              </a:ext>
            </a:extLst>
          </p:cNvPr>
          <p:cNvSpPr>
            <a:spLocks noGrp="1"/>
          </p:cNvSpPr>
          <p:nvPr>
            <p:ph sz="quarter" idx="4"/>
          </p:nvPr>
        </p:nvSpPr>
        <p:spPr/>
        <p:txBody>
          <a:bodyPr/>
          <a:lstStyle/>
          <a:p>
            <a:endParaRPr lang="nl-NL"/>
          </a:p>
        </p:txBody>
      </p:sp>
      <p:sp>
        <p:nvSpPr>
          <p:cNvPr id="2" name="Titel 1"/>
          <p:cNvSpPr>
            <a:spLocks noGrp="1"/>
          </p:cNvSpPr>
          <p:nvPr>
            <p:ph type="title"/>
          </p:nvPr>
        </p:nvSpPr>
        <p:spPr/>
        <p:txBody>
          <a:bodyPr/>
          <a:lstStyle/>
          <a:p>
            <a:r>
              <a:rPr lang="nl-NL" b="1" dirty="0"/>
              <a:t>In de tussentijd? </a:t>
            </a:r>
          </a:p>
        </p:txBody>
      </p:sp>
      <p:sp>
        <p:nvSpPr>
          <p:cNvPr id="11" name="Tijdelijke aanduiding voor tekst 10">
            <a:extLst>
              <a:ext uri="{FF2B5EF4-FFF2-40B4-BE49-F238E27FC236}">
                <a16:creationId xmlns:a16="http://schemas.microsoft.com/office/drawing/2014/main" id="{A86787E0-EBD0-4955-B3E7-AA173575A297}"/>
              </a:ext>
            </a:extLst>
          </p:cNvPr>
          <p:cNvSpPr>
            <a:spLocks noGrp="1"/>
          </p:cNvSpPr>
          <p:nvPr>
            <p:ph type="body" idx="14"/>
          </p:nvPr>
        </p:nvSpPr>
        <p:spPr/>
        <p:txBody>
          <a:bodyPr/>
          <a:lstStyle/>
          <a:p>
            <a:endParaRPr lang="nl-NL"/>
          </a:p>
        </p:txBody>
      </p:sp>
      <p:sp>
        <p:nvSpPr>
          <p:cNvPr id="5" name="Tijdelijke aanduiding voor dianummer 4"/>
          <p:cNvSpPr>
            <a:spLocks noGrp="1"/>
          </p:cNvSpPr>
          <p:nvPr>
            <p:ph type="sldNum" sz="quarter" idx="15"/>
          </p:nvPr>
        </p:nvSpPr>
        <p:spPr/>
        <p:txBody>
          <a:bodyPr/>
          <a:lstStyle/>
          <a:p>
            <a:fld id="{3520E660-CEBF-6843-8821-11513782E32E}" type="slidenum">
              <a:rPr lang="tr-TR" smtClean="0"/>
              <a:pPr/>
              <a:t>22</a:t>
            </a:fld>
            <a:endParaRPr lang="tr-TR" dirty="0"/>
          </a:p>
        </p:txBody>
      </p:sp>
      <p:sp>
        <p:nvSpPr>
          <p:cNvPr id="6" name="Tijdelijke aanduiding voor datum 5"/>
          <p:cNvSpPr>
            <a:spLocks noGrp="1"/>
          </p:cNvSpPr>
          <p:nvPr>
            <p:ph type="dt" sz="half" idx="16"/>
          </p:nvPr>
        </p:nvSpPr>
        <p:spPr/>
        <p:txBody>
          <a:bodyPr/>
          <a:lstStyle/>
          <a:p>
            <a:r>
              <a:rPr lang="nl-NL"/>
              <a:t>www.nji.nl   |   21-2-2017   </a:t>
            </a:r>
            <a:endParaRPr lang="en-US" dirty="0"/>
          </a:p>
        </p:txBody>
      </p:sp>
      <p:pic>
        <p:nvPicPr>
          <p:cNvPr id="4" name="Afbeelding 3">
            <a:extLst>
              <a:ext uri="{FF2B5EF4-FFF2-40B4-BE49-F238E27FC236}">
                <a16:creationId xmlns:a16="http://schemas.microsoft.com/office/drawing/2014/main" id="{BA71E33B-1177-4E38-B48E-C5CEC9B50857}"/>
              </a:ext>
            </a:extLst>
          </p:cNvPr>
          <p:cNvPicPr>
            <a:picLocks noChangeAspect="1"/>
          </p:cNvPicPr>
          <p:nvPr/>
        </p:nvPicPr>
        <p:blipFill>
          <a:blip r:embed="rId3"/>
          <a:stretch>
            <a:fillRect/>
          </a:stretch>
        </p:blipFill>
        <p:spPr>
          <a:xfrm>
            <a:off x="4498182" y="2697837"/>
            <a:ext cx="4856243" cy="3528758"/>
          </a:xfrm>
          <a:prstGeom prst="rect">
            <a:avLst/>
          </a:prstGeom>
        </p:spPr>
      </p:pic>
    </p:spTree>
    <p:extLst>
      <p:ext uri="{BB962C8B-B14F-4D97-AF65-F5344CB8AC3E}">
        <p14:creationId xmlns:p14="http://schemas.microsoft.com/office/powerpoint/2010/main" val="384099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4688528-110F-4AB2-B4FD-E8701D04D521}"/>
              </a:ext>
            </a:extLst>
          </p:cNvPr>
          <p:cNvPicPr>
            <a:picLocks noChangeAspect="1"/>
          </p:cNvPicPr>
          <p:nvPr/>
        </p:nvPicPr>
        <p:blipFill>
          <a:blip r:embed="rId3"/>
          <a:stretch>
            <a:fillRect/>
          </a:stretch>
        </p:blipFill>
        <p:spPr>
          <a:xfrm>
            <a:off x="1169104" y="4698000"/>
            <a:ext cx="5089316" cy="2160000"/>
          </a:xfrm>
          <a:prstGeom prst="rect">
            <a:avLst/>
          </a:prstGeom>
        </p:spPr>
      </p:pic>
      <p:pic>
        <p:nvPicPr>
          <p:cNvPr id="5" name="Afbeelding 4">
            <a:extLst>
              <a:ext uri="{FF2B5EF4-FFF2-40B4-BE49-F238E27FC236}">
                <a16:creationId xmlns:a16="http://schemas.microsoft.com/office/drawing/2014/main" id="{6FE14919-C086-428C-848E-0B4FE6FDC6DE}"/>
              </a:ext>
            </a:extLst>
          </p:cNvPr>
          <p:cNvPicPr>
            <a:picLocks noChangeAspect="1"/>
          </p:cNvPicPr>
          <p:nvPr/>
        </p:nvPicPr>
        <p:blipFill>
          <a:blip r:embed="rId4"/>
          <a:stretch>
            <a:fillRect/>
          </a:stretch>
        </p:blipFill>
        <p:spPr>
          <a:xfrm>
            <a:off x="4058602" y="17388"/>
            <a:ext cx="2581200" cy="2160000"/>
          </a:xfrm>
          <a:prstGeom prst="rect">
            <a:avLst/>
          </a:prstGeom>
        </p:spPr>
      </p:pic>
      <p:pic>
        <p:nvPicPr>
          <p:cNvPr id="6" name="Afbeelding 5">
            <a:extLst>
              <a:ext uri="{FF2B5EF4-FFF2-40B4-BE49-F238E27FC236}">
                <a16:creationId xmlns:a16="http://schemas.microsoft.com/office/drawing/2014/main" id="{F29FA616-EEAA-4FC0-9628-4D22AB2B0197}"/>
              </a:ext>
            </a:extLst>
          </p:cNvPr>
          <p:cNvPicPr>
            <a:picLocks noChangeAspect="1"/>
          </p:cNvPicPr>
          <p:nvPr/>
        </p:nvPicPr>
        <p:blipFill>
          <a:blip r:embed="rId5"/>
          <a:stretch>
            <a:fillRect/>
          </a:stretch>
        </p:blipFill>
        <p:spPr>
          <a:xfrm>
            <a:off x="6639802" y="17388"/>
            <a:ext cx="2880000" cy="2160000"/>
          </a:xfrm>
          <a:prstGeom prst="rect">
            <a:avLst/>
          </a:prstGeom>
        </p:spPr>
      </p:pic>
      <p:pic>
        <p:nvPicPr>
          <p:cNvPr id="8" name="Afbeelding 7">
            <a:extLst>
              <a:ext uri="{FF2B5EF4-FFF2-40B4-BE49-F238E27FC236}">
                <a16:creationId xmlns:a16="http://schemas.microsoft.com/office/drawing/2014/main" id="{B394ABEC-CA61-4B8A-B6C5-1324876605F9}"/>
              </a:ext>
            </a:extLst>
          </p:cNvPr>
          <p:cNvPicPr>
            <a:picLocks noChangeAspect="1"/>
          </p:cNvPicPr>
          <p:nvPr/>
        </p:nvPicPr>
        <p:blipFill>
          <a:blip r:embed="rId6"/>
          <a:stretch>
            <a:fillRect/>
          </a:stretch>
        </p:blipFill>
        <p:spPr>
          <a:xfrm>
            <a:off x="-1168400" y="0"/>
            <a:ext cx="4543690" cy="2160000"/>
          </a:xfrm>
          <a:prstGeom prst="rect">
            <a:avLst/>
          </a:prstGeom>
        </p:spPr>
      </p:pic>
      <p:pic>
        <p:nvPicPr>
          <p:cNvPr id="7" name="Afbeelding 6">
            <a:extLst>
              <a:ext uri="{FF2B5EF4-FFF2-40B4-BE49-F238E27FC236}">
                <a16:creationId xmlns:a16="http://schemas.microsoft.com/office/drawing/2014/main" id="{CF0B7AB9-53BE-4B3F-9C7B-FA5385E2B057}"/>
              </a:ext>
            </a:extLst>
          </p:cNvPr>
          <p:cNvPicPr>
            <a:picLocks noChangeAspect="1"/>
          </p:cNvPicPr>
          <p:nvPr/>
        </p:nvPicPr>
        <p:blipFill>
          <a:blip r:embed="rId7"/>
          <a:stretch>
            <a:fillRect/>
          </a:stretch>
        </p:blipFill>
        <p:spPr>
          <a:xfrm>
            <a:off x="2545226" y="0"/>
            <a:ext cx="1513376" cy="2160000"/>
          </a:xfrm>
          <a:prstGeom prst="rect">
            <a:avLst/>
          </a:prstGeom>
        </p:spPr>
      </p:pic>
      <p:pic>
        <p:nvPicPr>
          <p:cNvPr id="9" name="Afbeelding 8">
            <a:extLst>
              <a:ext uri="{FF2B5EF4-FFF2-40B4-BE49-F238E27FC236}">
                <a16:creationId xmlns:a16="http://schemas.microsoft.com/office/drawing/2014/main" id="{88130BCE-E567-4A54-8B9C-4258BCB965A0}"/>
              </a:ext>
            </a:extLst>
          </p:cNvPr>
          <p:cNvPicPr>
            <a:picLocks noChangeAspect="1"/>
          </p:cNvPicPr>
          <p:nvPr/>
        </p:nvPicPr>
        <p:blipFill>
          <a:blip r:embed="rId8"/>
          <a:stretch>
            <a:fillRect/>
          </a:stretch>
        </p:blipFill>
        <p:spPr>
          <a:xfrm>
            <a:off x="2284598" y="2349725"/>
            <a:ext cx="2883711" cy="2160000"/>
          </a:xfrm>
          <a:prstGeom prst="rect">
            <a:avLst/>
          </a:prstGeom>
        </p:spPr>
      </p:pic>
      <p:pic>
        <p:nvPicPr>
          <p:cNvPr id="10" name="Afbeelding 9">
            <a:extLst>
              <a:ext uri="{FF2B5EF4-FFF2-40B4-BE49-F238E27FC236}">
                <a16:creationId xmlns:a16="http://schemas.microsoft.com/office/drawing/2014/main" id="{43E2235B-1560-46FC-953D-AB45227BE236}"/>
              </a:ext>
            </a:extLst>
          </p:cNvPr>
          <p:cNvPicPr>
            <a:picLocks noChangeAspect="1"/>
          </p:cNvPicPr>
          <p:nvPr/>
        </p:nvPicPr>
        <p:blipFill>
          <a:blip r:embed="rId9"/>
          <a:stretch>
            <a:fillRect/>
          </a:stretch>
        </p:blipFill>
        <p:spPr>
          <a:xfrm>
            <a:off x="-481853" y="2349725"/>
            <a:ext cx="3857143" cy="2160000"/>
          </a:xfrm>
          <a:prstGeom prst="rect">
            <a:avLst/>
          </a:prstGeom>
        </p:spPr>
      </p:pic>
      <p:pic>
        <p:nvPicPr>
          <p:cNvPr id="11" name="Afbeelding 10">
            <a:extLst>
              <a:ext uri="{FF2B5EF4-FFF2-40B4-BE49-F238E27FC236}">
                <a16:creationId xmlns:a16="http://schemas.microsoft.com/office/drawing/2014/main" id="{8E1290E2-8AD7-4E76-8F4C-8F9BA17AB625}"/>
              </a:ext>
            </a:extLst>
          </p:cNvPr>
          <p:cNvPicPr>
            <a:picLocks noChangeAspect="1"/>
          </p:cNvPicPr>
          <p:nvPr/>
        </p:nvPicPr>
        <p:blipFill rotWithShape="1">
          <a:blip r:embed="rId10"/>
          <a:srcRect l="19166" r="27474"/>
          <a:stretch/>
        </p:blipFill>
        <p:spPr>
          <a:xfrm>
            <a:off x="5168309" y="2349725"/>
            <a:ext cx="2180223" cy="2160000"/>
          </a:xfrm>
          <a:prstGeom prst="rect">
            <a:avLst/>
          </a:prstGeom>
        </p:spPr>
      </p:pic>
      <p:pic>
        <p:nvPicPr>
          <p:cNvPr id="12" name="Afbeelding 11">
            <a:extLst>
              <a:ext uri="{FF2B5EF4-FFF2-40B4-BE49-F238E27FC236}">
                <a16:creationId xmlns:a16="http://schemas.microsoft.com/office/drawing/2014/main" id="{53512743-5BDC-4794-9238-2DB923E8EE5A}"/>
              </a:ext>
            </a:extLst>
          </p:cNvPr>
          <p:cNvPicPr>
            <a:picLocks noChangeAspect="1"/>
          </p:cNvPicPr>
          <p:nvPr/>
        </p:nvPicPr>
        <p:blipFill>
          <a:blip r:embed="rId11"/>
          <a:stretch>
            <a:fillRect/>
          </a:stretch>
        </p:blipFill>
        <p:spPr>
          <a:xfrm>
            <a:off x="7338418" y="2328341"/>
            <a:ext cx="2181384" cy="2181384"/>
          </a:xfrm>
          <a:prstGeom prst="rect">
            <a:avLst/>
          </a:prstGeom>
        </p:spPr>
      </p:pic>
      <p:pic>
        <p:nvPicPr>
          <p:cNvPr id="13" name="Afbeelding 12">
            <a:extLst>
              <a:ext uri="{FF2B5EF4-FFF2-40B4-BE49-F238E27FC236}">
                <a16:creationId xmlns:a16="http://schemas.microsoft.com/office/drawing/2014/main" id="{1F08460E-F05D-43E1-8E8C-4699D116AB49}"/>
              </a:ext>
            </a:extLst>
          </p:cNvPr>
          <p:cNvPicPr>
            <a:picLocks noChangeAspect="1"/>
          </p:cNvPicPr>
          <p:nvPr/>
        </p:nvPicPr>
        <p:blipFill rotWithShape="1">
          <a:blip r:embed="rId12"/>
          <a:srcRect l="21160" r="27386" b="4511"/>
          <a:stretch/>
        </p:blipFill>
        <p:spPr>
          <a:xfrm>
            <a:off x="0" y="4698000"/>
            <a:ext cx="1745875" cy="2160000"/>
          </a:xfrm>
          <a:prstGeom prst="rect">
            <a:avLst/>
          </a:prstGeom>
        </p:spPr>
      </p:pic>
      <p:pic>
        <p:nvPicPr>
          <p:cNvPr id="14" name="Afbeelding 13">
            <a:extLst>
              <a:ext uri="{FF2B5EF4-FFF2-40B4-BE49-F238E27FC236}">
                <a16:creationId xmlns:a16="http://schemas.microsoft.com/office/drawing/2014/main" id="{FE0D7943-9F7E-4B19-A4ED-A168303CD16D}"/>
              </a:ext>
            </a:extLst>
          </p:cNvPr>
          <p:cNvPicPr>
            <a:picLocks noChangeAspect="1"/>
          </p:cNvPicPr>
          <p:nvPr/>
        </p:nvPicPr>
        <p:blipFill>
          <a:blip r:embed="rId13"/>
          <a:stretch>
            <a:fillRect/>
          </a:stretch>
        </p:blipFill>
        <p:spPr>
          <a:xfrm>
            <a:off x="5349202" y="4698000"/>
            <a:ext cx="3836293" cy="2160000"/>
          </a:xfrm>
          <a:prstGeom prst="rect">
            <a:avLst/>
          </a:prstGeom>
        </p:spPr>
      </p:pic>
      <p:pic>
        <p:nvPicPr>
          <p:cNvPr id="3" name="Afbeelding 2">
            <a:extLst>
              <a:ext uri="{FF2B5EF4-FFF2-40B4-BE49-F238E27FC236}">
                <a16:creationId xmlns:a16="http://schemas.microsoft.com/office/drawing/2014/main" id="{7A9456FB-9B59-4CB2-A935-264367D402ED}"/>
              </a:ext>
            </a:extLst>
          </p:cNvPr>
          <p:cNvPicPr>
            <a:picLocks noChangeAspect="1"/>
          </p:cNvPicPr>
          <p:nvPr/>
        </p:nvPicPr>
        <p:blipFill>
          <a:blip r:embed="rId14"/>
          <a:stretch>
            <a:fillRect/>
          </a:stretch>
        </p:blipFill>
        <p:spPr>
          <a:xfrm>
            <a:off x="-44365" y="0"/>
            <a:ext cx="9363641" cy="6858000"/>
          </a:xfrm>
          <a:prstGeom prst="rect">
            <a:avLst/>
          </a:prstGeom>
        </p:spPr>
      </p:pic>
      <p:sp>
        <p:nvSpPr>
          <p:cNvPr id="2" name="Tekstvak 1">
            <a:extLst>
              <a:ext uri="{FF2B5EF4-FFF2-40B4-BE49-F238E27FC236}">
                <a16:creationId xmlns:a16="http://schemas.microsoft.com/office/drawing/2014/main" id="{96385189-AE4E-42A6-B769-79E388C25537}"/>
              </a:ext>
            </a:extLst>
          </p:cNvPr>
          <p:cNvSpPr txBox="1"/>
          <p:nvPr/>
        </p:nvSpPr>
        <p:spPr>
          <a:xfrm>
            <a:off x="130629" y="1932776"/>
            <a:ext cx="9054866" cy="3416320"/>
          </a:xfrm>
          <a:prstGeom prst="rect">
            <a:avLst/>
          </a:prstGeom>
          <a:noFill/>
        </p:spPr>
        <p:txBody>
          <a:bodyPr wrap="square" rtlCol="0">
            <a:spAutoFit/>
          </a:bodyPr>
          <a:lstStyle/>
          <a:p>
            <a:pPr algn="ctr"/>
            <a:r>
              <a:rPr lang="nl-NL" sz="2400" b="1" dirty="0">
                <a:solidFill>
                  <a:srgbClr val="FF0000"/>
                </a:solidFill>
              </a:rPr>
              <a:t>LEF, DOORZETTINGSVERMOGEN, CREATIVITEIT, VAARDIGHEID, KENNIS, ONDEUGD, BRAVOURE, TROTS,HOUVAST, AANDACHT, SUPERKRACHT </a:t>
            </a:r>
          </a:p>
          <a:p>
            <a:pPr algn="ctr"/>
            <a:endParaRPr lang="nl-NL" sz="2400" b="1" dirty="0">
              <a:solidFill>
                <a:srgbClr val="FF0000"/>
              </a:solidFill>
            </a:endParaRPr>
          </a:p>
          <a:p>
            <a:pPr algn="ctr"/>
            <a:r>
              <a:rPr lang="nl-NL" sz="2400" b="1" dirty="0">
                <a:solidFill>
                  <a:srgbClr val="FF0000"/>
                </a:solidFill>
              </a:rPr>
              <a:t> allemaal hier aanwezig</a:t>
            </a:r>
          </a:p>
          <a:p>
            <a:pPr algn="ctr"/>
            <a:r>
              <a:rPr lang="nl-NL" sz="2400" b="1" dirty="0">
                <a:solidFill>
                  <a:srgbClr val="FF0000"/>
                </a:solidFill>
              </a:rPr>
              <a:t>Hoe kun je elkaar benutten?</a:t>
            </a:r>
            <a:br>
              <a:rPr lang="nl-NL" sz="2400" b="1" dirty="0">
                <a:solidFill>
                  <a:srgbClr val="FF0000"/>
                </a:solidFill>
              </a:rPr>
            </a:br>
            <a:r>
              <a:rPr lang="nl-NL" sz="2400" b="1" dirty="0">
                <a:solidFill>
                  <a:srgbClr val="FF0000"/>
                </a:solidFill>
              </a:rPr>
              <a:t>Hoe neem je dit mee naar je eigen organisatie?</a:t>
            </a:r>
          </a:p>
          <a:p>
            <a:pPr algn="ctr"/>
            <a:endParaRPr lang="nl-NL" sz="2400" b="1" dirty="0">
              <a:solidFill>
                <a:srgbClr val="FF0000"/>
              </a:solidFill>
            </a:endParaRPr>
          </a:p>
          <a:p>
            <a:pPr algn="ctr"/>
            <a:r>
              <a:rPr lang="nl-NL" sz="2400" b="1" dirty="0">
                <a:solidFill>
                  <a:srgbClr val="FF0000"/>
                </a:solidFill>
              </a:rPr>
              <a:t>Aan de slag met de IMPLEMENTATIEWIJZER</a:t>
            </a:r>
          </a:p>
        </p:txBody>
      </p:sp>
    </p:spTree>
    <p:extLst>
      <p:ext uri="{BB962C8B-B14F-4D97-AF65-F5344CB8AC3E}">
        <p14:creationId xmlns:p14="http://schemas.microsoft.com/office/powerpoint/2010/main" val="22770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8025027A-93DF-410B-9B42-DE1E2CDA5626}"/>
              </a:ext>
            </a:extLst>
          </p:cNvPr>
          <p:cNvPicPr>
            <a:picLocks noGrp="1" noChangeAspect="1"/>
          </p:cNvPicPr>
          <p:nvPr>
            <p:ph type="pic" sz="quarter" idx="10"/>
          </p:nvPr>
        </p:nvPicPr>
        <p:blipFill>
          <a:blip r:embed="rId3"/>
          <a:srcRect t="420" b="420"/>
          <a:stretch>
            <a:fillRect/>
          </a:stretch>
        </p:blipFill>
        <p:spPr>
          <a:xfrm>
            <a:off x="0" y="2"/>
            <a:ext cx="9144000" cy="5281125"/>
          </a:xfrm>
          <a:prstGeom prst="rect">
            <a:avLst/>
          </a:prstGeom>
        </p:spPr>
      </p:pic>
      <p:sp>
        <p:nvSpPr>
          <p:cNvPr id="9" name="Titel 8">
            <a:extLst>
              <a:ext uri="{FF2B5EF4-FFF2-40B4-BE49-F238E27FC236}">
                <a16:creationId xmlns:a16="http://schemas.microsoft.com/office/drawing/2014/main" id="{60F2A2D4-A94C-4C9E-8823-3BCFC1EC084F}"/>
              </a:ext>
            </a:extLst>
          </p:cNvPr>
          <p:cNvSpPr>
            <a:spLocks noGrp="1"/>
          </p:cNvSpPr>
          <p:nvPr>
            <p:ph type="title"/>
          </p:nvPr>
        </p:nvSpPr>
        <p:spPr/>
        <p:txBody>
          <a:bodyPr>
            <a:normAutofit/>
          </a:bodyPr>
          <a:lstStyle/>
          <a:p>
            <a:r>
              <a:rPr lang="nl-NL" sz="3200" b="1" i="1" dirty="0"/>
              <a:t>Waarom koos jij voor dit vak? </a:t>
            </a:r>
          </a:p>
        </p:txBody>
      </p:sp>
    </p:spTree>
    <p:extLst>
      <p:ext uri="{BB962C8B-B14F-4D97-AF65-F5344CB8AC3E}">
        <p14:creationId xmlns:p14="http://schemas.microsoft.com/office/powerpoint/2010/main" val="249158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60F228B-1ADF-4040-8212-5224D354B452}"/>
              </a:ext>
            </a:extLst>
          </p:cNvPr>
          <p:cNvSpPr>
            <a:spLocks noGrp="1"/>
          </p:cNvSpPr>
          <p:nvPr>
            <p:ph type="title"/>
          </p:nvPr>
        </p:nvSpPr>
        <p:spPr>
          <a:xfrm>
            <a:off x="1374599" y="1961322"/>
            <a:ext cx="6970014" cy="1605918"/>
          </a:xfrm>
        </p:spPr>
        <p:txBody>
          <a:bodyPr>
            <a:noAutofit/>
          </a:bodyPr>
          <a:lstStyle/>
          <a:p>
            <a:pPr algn="l"/>
            <a:r>
              <a:rPr lang="nl-NL" sz="2400" i="1" dirty="0"/>
              <a:t>Zij komen nooit in het nieuws als ze iets goeds doen. Maar zij voorkomen wel tien keer per week zo’n incident. De brandweer is in elk verhaal de held, altijd. </a:t>
            </a:r>
            <a:br>
              <a:rPr lang="nl-NL" sz="2400" i="1" dirty="0"/>
            </a:br>
            <a:r>
              <a:rPr lang="nl-NL" sz="2400" i="1" dirty="0"/>
              <a:t>De medewerkers in de jeugdzorg zijn de helden van vele kinderen in de stad, maar zij komen nooit in het nieuws terwijl incidenten levensgroot worden uitgemeten."</a:t>
            </a:r>
            <a:endParaRPr lang="nl-NL" sz="2400" dirty="0"/>
          </a:p>
        </p:txBody>
      </p:sp>
      <p:sp>
        <p:nvSpPr>
          <p:cNvPr id="7" name="Ondertitel 6">
            <a:extLst>
              <a:ext uri="{FF2B5EF4-FFF2-40B4-BE49-F238E27FC236}">
                <a16:creationId xmlns:a16="http://schemas.microsoft.com/office/drawing/2014/main" id="{E0412740-786D-4F6E-8B75-995833DD908E}"/>
              </a:ext>
            </a:extLst>
          </p:cNvPr>
          <p:cNvSpPr>
            <a:spLocks noGrp="1"/>
          </p:cNvSpPr>
          <p:nvPr>
            <p:ph type="subTitle" idx="1"/>
          </p:nvPr>
        </p:nvSpPr>
        <p:spPr>
          <a:xfrm>
            <a:off x="1374599" y="4252310"/>
            <a:ext cx="6970014" cy="738060"/>
          </a:xfrm>
        </p:spPr>
        <p:txBody>
          <a:bodyPr>
            <a:normAutofit fontScale="70000" lnSpcReduction="20000"/>
          </a:bodyPr>
          <a:lstStyle/>
          <a:p>
            <a:pPr algn="l"/>
            <a:br>
              <a:rPr lang="nl-NL" sz="2000" dirty="0"/>
            </a:br>
            <a:r>
              <a:rPr lang="nl-NL" sz="2000" dirty="0"/>
              <a:t>Dit is een uitspraak van de huidige minister van VWS, Hugo de Jonge, die hij deed toen hij nog wethouder in Rotterdam was.</a:t>
            </a:r>
            <a:br>
              <a:rPr lang="nl-NL" sz="2000" dirty="0"/>
            </a:br>
            <a:endParaRPr lang="nl-NL" dirty="0"/>
          </a:p>
        </p:txBody>
      </p:sp>
      <p:sp>
        <p:nvSpPr>
          <p:cNvPr id="4" name="Tijdelijke aanduiding voor dianummer 3">
            <a:extLst>
              <a:ext uri="{FF2B5EF4-FFF2-40B4-BE49-F238E27FC236}">
                <a16:creationId xmlns:a16="http://schemas.microsoft.com/office/drawing/2014/main" id="{8E3952A3-C741-407C-AF53-3944BB9B4F7F}"/>
              </a:ext>
            </a:extLst>
          </p:cNvPr>
          <p:cNvSpPr>
            <a:spLocks noGrp="1"/>
          </p:cNvSpPr>
          <p:nvPr>
            <p:ph type="sldNum" sz="quarter" idx="4294967295"/>
          </p:nvPr>
        </p:nvSpPr>
        <p:spPr>
          <a:xfrm>
            <a:off x="8058150" y="6419850"/>
            <a:ext cx="1085850" cy="365125"/>
          </a:xfrm>
        </p:spPr>
        <p:txBody>
          <a:bodyPr/>
          <a:lstStyle/>
          <a:p>
            <a:fld id="{3520E660-CEBF-6843-8821-11513782E32E}" type="slidenum">
              <a:rPr lang="tr-TR" smtClean="0"/>
              <a:pPr/>
              <a:t>4</a:t>
            </a:fld>
            <a:endParaRPr lang="tr-TR" dirty="0"/>
          </a:p>
        </p:txBody>
      </p:sp>
      <p:sp>
        <p:nvSpPr>
          <p:cNvPr id="5" name="Tijdelijke aanduiding voor datum 4">
            <a:extLst>
              <a:ext uri="{FF2B5EF4-FFF2-40B4-BE49-F238E27FC236}">
                <a16:creationId xmlns:a16="http://schemas.microsoft.com/office/drawing/2014/main" id="{9C39B22F-8EC4-4EBF-80FE-139619F5E99C}"/>
              </a:ext>
            </a:extLst>
          </p:cNvPr>
          <p:cNvSpPr>
            <a:spLocks noGrp="1"/>
          </p:cNvSpPr>
          <p:nvPr>
            <p:ph type="dt" sz="half" idx="4294967295"/>
          </p:nvPr>
        </p:nvSpPr>
        <p:spPr>
          <a:xfrm>
            <a:off x="0" y="6416675"/>
            <a:ext cx="2049463" cy="365125"/>
          </a:xfrm>
        </p:spPr>
        <p:txBody>
          <a:bodyPr/>
          <a:lstStyle/>
          <a:p>
            <a:r>
              <a:rPr lang="nl-NL"/>
              <a:t>www.nji.nl   |   21-2-2017   </a:t>
            </a:r>
            <a:endParaRPr lang="en-US" dirty="0"/>
          </a:p>
        </p:txBody>
      </p:sp>
    </p:spTree>
    <p:extLst>
      <p:ext uri="{BB962C8B-B14F-4D97-AF65-F5344CB8AC3E}">
        <p14:creationId xmlns:p14="http://schemas.microsoft.com/office/powerpoint/2010/main" val="137449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4688528-110F-4AB2-B4FD-E8701D04D521}"/>
              </a:ext>
            </a:extLst>
          </p:cNvPr>
          <p:cNvPicPr>
            <a:picLocks noChangeAspect="1"/>
          </p:cNvPicPr>
          <p:nvPr/>
        </p:nvPicPr>
        <p:blipFill rotWithShape="1">
          <a:blip r:embed="rId3"/>
          <a:srcRect l="14498"/>
          <a:stretch/>
        </p:blipFill>
        <p:spPr>
          <a:xfrm>
            <a:off x="5349202" y="4698000"/>
            <a:ext cx="4351493" cy="2160000"/>
          </a:xfrm>
          <a:prstGeom prst="rect">
            <a:avLst/>
          </a:prstGeom>
        </p:spPr>
      </p:pic>
      <p:pic>
        <p:nvPicPr>
          <p:cNvPr id="5" name="Afbeelding 4">
            <a:extLst>
              <a:ext uri="{FF2B5EF4-FFF2-40B4-BE49-F238E27FC236}">
                <a16:creationId xmlns:a16="http://schemas.microsoft.com/office/drawing/2014/main" id="{6FE14919-C086-428C-848E-0B4FE6FDC6DE}"/>
              </a:ext>
            </a:extLst>
          </p:cNvPr>
          <p:cNvPicPr>
            <a:picLocks noChangeAspect="1"/>
          </p:cNvPicPr>
          <p:nvPr/>
        </p:nvPicPr>
        <p:blipFill>
          <a:blip r:embed="rId4"/>
          <a:stretch>
            <a:fillRect/>
          </a:stretch>
        </p:blipFill>
        <p:spPr>
          <a:xfrm>
            <a:off x="4058602" y="17388"/>
            <a:ext cx="2581200" cy="2160000"/>
          </a:xfrm>
          <a:prstGeom prst="rect">
            <a:avLst/>
          </a:prstGeom>
        </p:spPr>
      </p:pic>
      <p:pic>
        <p:nvPicPr>
          <p:cNvPr id="6" name="Afbeelding 5">
            <a:extLst>
              <a:ext uri="{FF2B5EF4-FFF2-40B4-BE49-F238E27FC236}">
                <a16:creationId xmlns:a16="http://schemas.microsoft.com/office/drawing/2014/main" id="{F29FA616-EEAA-4FC0-9628-4D22AB2B0197}"/>
              </a:ext>
            </a:extLst>
          </p:cNvPr>
          <p:cNvPicPr>
            <a:picLocks noChangeAspect="1"/>
          </p:cNvPicPr>
          <p:nvPr/>
        </p:nvPicPr>
        <p:blipFill>
          <a:blip r:embed="rId5"/>
          <a:stretch>
            <a:fillRect/>
          </a:stretch>
        </p:blipFill>
        <p:spPr>
          <a:xfrm>
            <a:off x="6639802" y="17388"/>
            <a:ext cx="2880000" cy="2160000"/>
          </a:xfrm>
          <a:prstGeom prst="rect">
            <a:avLst/>
          </a:prstGeom>
        </p:spPr>
      </p:pic>
      <p:pic>
        <p:nvPicPr>
          <p:cNvPr id="8" name="Afbeelding 7">
            <a:extLst>
              <a:ext uri="{FF2B5EF4-FFF2-40B4-BE49-F238E27FC236}">
                <a16:creationId xmlns:a16="http://schemas.microsoft.com/office/drawing/2014/main" id="{B394ABEC-CA61-4B8A-B6C5-1324876605F9}"/>
              </a:ext>
            </a:extLst>
          </p:cNvPr>
          <p:cNvPicPr>
            <a:picLocks noChangeAspect="1"/>
          </p:cNvPicPr>
          <p:nvPr/>
        </p:nvPicPr>
        <p:blipFill>
          <a:blip r:embed="rId6"/>
          <a:stretch>
            <a:fillRect/>
          </a:stretch>
        </p:blipFill>
        <p:spPr>
          <a:xfrm>
            <a:off x="-1168400" y="0"/>
            <a:ext cx="4543690" cy="2160000"/>
          </a:xfrm>
          <a:prstGeom prst="rect">
            <a:avLst/>
          </a:prstGeom>
        </p:spPr>
      </p:pic>
      <p:pic>
        <p:nvPicPr>
          <p:cNvPr id="7" name="Afbeelding 6">
            <a:extLst>
              <a:ext uri="{FF2B5EF4-FFF2-40B4-BE49-F238E27FC236}">
                <a16:creationId xmlns:a16="http://schemas.microsoft.com/office/drawing/2014/main" id="{CF0B7AB9-53BE-4B3F-9C7B-FA5385E2B057}"/>
              </a:ext>
            </a:extLst>
          </p:cNvPr>
          <p:cNvPicPr>
            <a:picLocks noChangeAspect="1"/>
          </p:cNvPicPr>
          <p:nvPr/>
        </p:nvPicPr>
        <p:blipFill>
          <a:blip r:embed="rId7"/>
          <a:stretch>
            <a:fillRect/>
          </a:stretch>
        </p:blipFill>
        <p:spPr>
          <a:xfrm>
            <a:off x="2545226" y="0"/>
            <a:ext cx="1513376" cy="2160000"/>
          </a:xfrm>
          <a:prstGeom prst="rect">
            <a:avLst/>
          </a:prstGeom>
        </p:spPr>
      </p:pic>
      <p:pic>
        <p:nvPicPr>
          <p:cNvPr id="9" name="Afbeelding 8">
            <a:extLst>
              <a:ext uri="{FF2B5EF4-FFF2-40B4-BE49-F238E27FC236}">
                <a16:creationId xmlns:a16="http://schemas.microsoft.com/office/drawing/2014/main" id="{88130BCE-E567-4A54-8B9C-4258BCB965A0}"/>
              </a:ext>
            </a:extLst>
          </p:cNvPr>
          <p:cNvPicPr>
            <a:picLocks noChangeAspect="1"/>
          </p:cNvPicPr>
          <p:nvPr/>
        </p:nvPicPr>
        <p:blipFill>
          <a:blip r:embed="rId8"/>
          <a:stretch>
            <a:fillRect/>
          </a:stretch>
        </p:blipFill>
        <p:spPr>
          <a:xfrm>
            <a:off x="2284598" y="2349725"/>
            <a:ext cx="2883711" cy="2160000"/>
          </a:xfrm>
          <a:prstGeom prst="rect">
            <a:avLst/>
          </a:prstGeom>
        </p:spPr>
      </p:pic>
      <p:pic>
        <p:nvPicPr>
          <p:cNvPr id="10" name="Afbeelding 9">
            <a:extLst>
              <a:ext uri="{FF2B5EF4-FFF2-40B4-BE49-F238E27FC236}">
                <a16:creationId xmlns:a16="http://schemas.microsoft.com/office/drawing/2014/main" id="{43E2235B-1560-46FC-953D-AB45227BE236}"/>
              </a:ext>
            </a:extLst>
          </p:cNvPr>
          <p:cNvPicPr>
            <a:picLocks noChangeAspect="1"/>
          </p:cNvPicPr>
          <p:nvPr/>
        </p:nvPicPr>
        <p:blipFill>
          <a:blip r:embed="rId9"/>
          <a:stretch>
            <a:fillRect/>
          </a:stretch>
        </p:blipFill>
        <p:spPr>
          <a:xfrm>
            <a:off x="-481853" y="2349725"/>
            <a:ext cx="3857143" cy="2160000"/>
          </a:xfrm>
          <a:prstGeom prst="rect">
            <a:avLst/>
          </a:prstGeom>
        </p:spPr>
      </p:pic>
      <p:pic>
        <p:nvPicPr>
          <p:cNvPr id="11" name="Afbeelding 10">
            <a:extLst>
              <a:ext uri="{FF2B5EF4-FFF2-40B4-BE49-F238E27FC236}">
                <a16:creationId xmlns:a16="http://schemas.microsoft.com/office/drawing/2014/main" id="{8E1290E2-8AD7-4E76-8F4C-8F9BA17AB625}"/>
              </a:ext>
            </a:extLst>
          </p:cNvPr>
          <p:cNvPicPr>
            <a:picLocks noChangeAspect="1"/>
          </p:cNvPicPr>
          <p:nvPr/>
        </p:nvPicPr>
        <p:blipFill rotWithShape="1">
          <a:blip r:embed="rId10"/>
          <a:srcRect l="19166" r="27474"/>
          <a:stretch/>
        </p:blipFill>
        <p:spPr>
          <a:xfrm>
            <a:off x="5168309" y="2349725"/>
            <a:ext cx="2180223" cy="2160000"/>
          </a:xfrm>
          <a:prstGeom prst="rect">
            <a:avLst/>
          </a:prstGeom>
        </p:spPr>
      </p:pic>
      <p:pic>
        <p:nvPicPr>
          <p:cNvPr id="12" name="Afbeelding 11">
            <a:extLst>
              <a:ext uri="{FF2B5EF4-FFF2-40B4-BE49-F238E27FC236}">
                <a16:creationId xmlns:a16="http://schemas.microsoft.com/office/drawing/2014/main" id="{53512743-5BDC-4794-9238-2DB923E8EE5A}"/>
              </a:ext>
            </a:extLst>
          </p:cNvPr>
          <p:cNvPicPr>
            <a:picLocks noChangeAspect="1"/>
          </p:cNvPicPr>
          <p:nvPr/>
        </p:nvPicPr>
        <p:blipFill>
          <a:blip r:embed="rId11"/>
          <a:stretch>
            <a:fillRect/>
          </a:stretch>
        </p:blipFill>
        <p:spPr>
          <a:xfrm>
            <a:off x="7338418" y="2328341"/>
            <a:ext cx="2181384" cy="2181384"/>
          </a:xfrm>
          <a:prstGeom prst="rect">
            <a:avLst/>
          </a:prstGeom>
        </p:spPr>
      </p:pic>
      <p:pic>
        <p:nvPicPr>
          <p:cNvPr id="14" name="Afbeelding 13">
            <a:extLst>
              <a:ext uri="{FF2B5EF4-FFF2-40B4-BE49-F238E27FC236}">
                <a16:creationId xmlns:a16="http://schemas.microsoft.com/office/drawing/2014/main" id="{FE0D7943-9F7E-4B19-A4ED-A168303CD16D}"/>
              </a:ext>
            </a:extLst>
          </p:cNvPr>
          <p:cNvPicPr>
            <a:picLocks noChangeAspect="1"/>
          </p:cNvPicPr>
          <p:nvPr/>
        </p:nvPicPr>
        <p:blipFill>
          <a:blip r:embed="rId12"/>
          <a:stretch>
            <a:fillRect/>
          </a:stretch>
        </p:blipFill>
        <p:spPr>
          <a:xfrm>
            <a:off x="1512909" y="4698000"/>
            <a:ext cx="3836293" cy="2160000"/>
          </a:xfrm>
          <a:prstGeom prst="rect">
            <a:avLst/>
          </a:prstGeom>
        </p:spPr>
      </p:pic>
      <p:pic>
        <p:nvPicPr>
          <p:cNvPr id="13" name="Afbeelding 12">
            <a:extLst>
              <a:ext uri="{FF2B5EF4-FFF2-40B4-BE49-F238E27FC236}">
                <a16:creationId xmlns:a16="http://schemas.microsoft.com/office/drawing/2014/main" id="{1F08460E-F05D-43E1-8E8C-4699D116AB49}"/>
              </a:ext>
            </a:extLst>
          </p:cNvPr>
          <p:cNvPicPr>
            <a:picLocks noChangeAspect="1"/>
          </p:cNvPicPr>
          <p:nvPr/>
        </p:nvPicPr>
        <p:blipFill rotWithShape="1">
          <a:blip r:embed="rId13"/>
          <a:srcRect l="21160" r="27386" b="4511"/>
          <a:stretch/>
        </p:blipFill>
        <p:spPr>
          <a:xfrm>
            <a:off x="0" y="4698000"/>
            <a:ext cx="1745875" cy="2160000"/>
          </a:xfrm>
          <a:prstGeom prst="rect">
            <a:avLst/>
          </a:prstGeom>
        </p:spPr>
      </p:pic>
    </p:spTree>
    <p:extLst>
      <p:ext uri="{BB962C8B-B14F-4D97-AF65-F5344CB8AC3E}">
        <p14:creationId xmlns:p14="http://schemas.microsoft.com/office/powerpoint/2010/main" val="81108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8025027A-93DF-410B-9B42-DE1E2CDA5626}"/>
              </a:ext>
            </a:extLst>
          </p:cNvPr>
          <p:cNvPicPr>
            <a:picLocks noGrp="1" noChangeAspect="1"/>
          </p:cNvPicPr>
          <p:nvPr>
            <p:ph type="pic" sz="quarter" idx="10"/>
          </p:nvPr>
        </p:nvPicPr>
        <p:blipFill>
          <a:blip r:embed="rId3"/>
          <a:srcRect t="420" b="420"/>
          <a:stretch>
            <a:fillRect/>
          </a:stretch>
        </p:blipFill>
        <p:spPr>
          <a:xfrm>
            <a:off x="0" y="2"/>
            <a:ext cx="9144000" cy="5131835"/>
          </a:xfrm>
          <a:prstGeom prst="rect">
            <a:avLst/>
          </a:prstGeom>
        </p:spPr>
      </p:pic>
      <p:sp>
        <p:nvSpPr>
          <p:cNvPr id="9" name="Titel 8">
            <a:extLst>
              <a:ext uri="{FF2B5EF4-FFF2-40B4-BE49-F238E27FC236}">
                <a16:creationId xmlns:a16="http://schemas.microsoft.com/office/drawing/2014/main" id="{60F2A2D4-A94C-4C9E-8823-3BCFC1EC084F}"/>
              </a:ext>
            </a:extLst>
          </p:cNvPr>
          <p:cNvSpPr>
            <a:spLocks noGrp="1"/>
          </p:cNvSpPr>
          <p:nvPr>
            <p:ph type="title"/>
          </p:nvPr>
        </p:nvSpPr>
        <p:spPr/>
        <p:txBody>
          <a:bodyPr>
            <a:normAutofit/>
          </a:bodyPr>
          <a:lstStyle/>
          <a:p>
            <a:r>
              <a:rPr lang="nl-NL" sz="3200" b="1" i="1" dirty="0"/>
              <a:t>En wat is je vak eigenlijk? </a:t>
            </a:r>
          </a:p>
        </p:txBody>
      </p:sp>
    </p:spTree>
    <p:extLst>
      <p:ext uri="{BB962C8B-B14F-4D97-AF65-F5344CB8AC3E}">
        <p14:creationId xmlns:p14="http://schemas.microsoft.com/office/powerpoint/2010/main" val="3575705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516851-2BAA-4131-AB9B-04BCF2ADB186}"/>
              </a:ext>
            </a:extLst>
          </p:cNvPr>
          <p:cNvSpPr>
            <a:spLocks noGrp="1"/>
          </p:cNvSpPr>
          <p:nvPr>
            <p:ph type="title"/>
          </p:nvPr>
        </p:nvSpPr>
        <p:spPr/>
        <p:txBody>
          <a:bodyPr/>
          <a:lstStyle/>
          <a:p>
            <a:r>
              <a:rPr lang="nl-NL" b="1" dirty="0"/>
              <a:t>Hulpverlener, professional </a:t>
            </a:r>
          </a:p>
        </p:txBody>
      </p:sp>
      <p:sp>
        <p:nvSpPr>
          <p:cNvPr id="7" name="Tijdelijke aanduiding voor inhoud 6">
            <a:extLst>
              <a:ext uri="{FF2B5EF4-FFF2-40B4-BE49-F238E27FC236}">
                <a16:creationId xmlns:a16="http://schemas.microsoft.com/office/drawing/2014/main" id="{D3A1E9BE-5344-4966-AE91-2CC0D91587F1}"/>
              </a:ext>
            </a:extLst>
          </p:cNvPr>
          <p:cNvSpPr>
            <a:spLocks noGrp="1"/>
          </p:cNvSpPr>
          <p:nvPr>
            <p:ph idx="1"/>
          </p:nvPr>
        </p:nvSpPr>
        <p:spPr>
          <a:xfrm>
            <a:off x="531289" y="2799183"/>
            <a:ext cx="8085172" cy="3377780"/>
          </a:xfrm>
        </p:spPr>
        <p:txBody>
          <a:bodyPr>
            <a:normAutofit fontScale="85000" lnSpcReduction="20000"/>
          </a:bodyPr>
          <a:lstStyle/>
          <a:p>
            <a:r>
              <a:rPr lang="nl-NL" dirty="0"/>
              <a:t>De Jeugdwet zegt: </a:t>
            </a:r>
          </a:p>
          <a:p>
            <a:pPr marL="0" indent="0">
              <a:buNone/>
            </a:pPr>
            <a:r>
              <a:rPr lang="nl-NL" i="1" dirty="0"/>
              <a:t>De hulpverlener neemt bij zijn werkzaamheden de zorg van een goede hulpverlener in acht en handelt daarbij in overeenstemming met de op hem rustende verantwoordelijkheid, voortvloeiende uit de voor die hulpverlener geldende professionele standaard.</a:t>
            </a:r>
          </a:p>
          <a:p>
            <a:pPr marL="0" indent="0">
              <a:buNone/>
            </a:pPr>
            <a:endParaRPr lang="nl-NL" i="1" dirty="0"/>
          </a:p>
          <a:p>
            <a:r>
              <a:rPr lang="nl-NL" dirty="0"/>
              <a:t>Transformatiedoelen: </a:t>
            </a:r>
          </a:p>
          <a:p>
            <a:pPr lvl="1" fontAlgn="base"/>
            <a:r>
              <a:rPr lang="nl-NL" dirty="0"/>
              <a:t>Preventie en uitgaan van eigen verantwoordelijkheid en mogelijkheden</a:t>
            </a:r>
          </a:p>
          <a:p>
            <a:pPr lvl="1" fontAlgn="base"/>
            <a:r>
              <a:rPr lang="nl-NL" dirty="0" err="1"/>
              <a:t>Demedicaliseren</a:t>
            </a:r>
            <a:r>
              <a:rPr lang="nl-NL" dirty="0"/>
              <a:t>, </a:t>
            </a:r>
            <a:r>
              <a:rPr lang="nl-NL" dirty="0" err="1"/>
              <a:t>ontzorgen</a:t>
            </a:r>
            <a:r>
              <a:rPr lang="nl-NL" dirty="0"/>
              <a:t> en normaliseren.</a:t>
            </a:r>
          </a:p>
          <a:p>
            <a:pPr lvl="1" fontAlgn="base"/>
            <a:r>
              <a:rPr lang="nl-NL" dirty="0"/>
              <a:t>Eerder de juiste hulp op maat bieden.</a:t>
            </a:r>
          </a:p>
          <a:p>
            <a:pPr lvl="1" fontAlgn="base"/>
            <a:r>
              <a:rPr lang="nl-NL" dirty="0"/>
              <a:t>Integrale hulp aan gezinnen </a:t>
            </a:r>
          </a:p>
          <a:p>
            <a:pPr lvl="1" fontAlgn="base"/>
            <a:r>
              <a:rPr lang="nl-NL" dirty="0"/>
              <a:t>Meer ruimte voor professionals </a:t>
            </a:r>
          </a:p>
          <a:p>
            <a:pPr marL="0" indent="0">
              <a:buNone/>
            </a:pPr>
            <a:endParaRPr lang="nl-NL" dirty="0"/>
          </a:p>
        </p:txBody>
      </p:sp>
      <p:sp>
        <p:nvSpPr>
          <p:cNvPr id="8" name="Ondertitel 7">
            <a:extLst>
              <a:ext uri="{FF2B5EF4-FFF2-40B4-BE49-F238E27FC236}">
                <a16:creationId xmlns:a16="http://schemas.microsoft.com/office/drawing/2014/main" id="{42ACBBAE-BF71-4B09-A458-78047A620324}"/>
              </a:ext>
            </a:extLst>
          </p:cNvPr>
          <p:cNvSpPr>
            <a:spLocks noGrp="1"/>
          </p:cNvSpPr>
          <p:nvPr>
            <p:ph type="subTitle" idx="13"/>
          </p:nvPr>
        </p:nvSpPr>
        <p:spPr>
          <a:xfrm>
            <a:off x="531289" y="1468438"/>
            <a:ext cx="7815542" cy="1330745"/>
          </a:xfrm>
        </p:spPr>
        <p:txBody>
          <a:bodyPr>
            <a:normAutofit/>
          </a:bodyPr>
          <a:lstStyle/>
          <a:p>
            <a:r>
              <a:rPr lang="nl-NL" dirty="0"/>
              <a:t>jeugd- en gezinsprofessional, hulpverlener, pedagoog, psycholoog, coach, jeugdverpleegkundige, assistent, gezinswerker, jeugdarts, adviseur,  gedragswetenschapper, consulent, jeugdbeschermer, voogd, trainer, jongerenwerker, begeleider, medewerker, psychiater, therapeut, … </a:t>
            </a:r>
          </a:p>
        </p:txBody>
      </p:sp>
      <p:sp>
        <p:nvSpPr>
          <p:cNvPr id="4" name="Tijdelijke aanduiding voor dianummer 3">
            <a:extLst>
              <a:ext uri="{FF2B5EF4-FFF2-40B4-BE49-F238E27FC236}">
                <a16:creationId xmlns:a16="http://schemas.microsoft.com/office/drawing/2014/main" id="{957DB275-FC2B-4D28-812C-A9217F664C85}"/>
              </a:ext>
            </a:extLst>
          </p:cNvPr>
          <p:cNvSpPr>
            <a:spLocks noGrp="1"/>
          </p:cNvSpPr>
          <p:nvPr>
            <p:ph type="sldNum" sz="quarter" idx="4"/>
          </p:nvPr>
        </p:nvSpPr>
        <p:spPr/>
        <p:txBody>
          <a:bodyPr/>
          <a:lstStyle/>
          <a:p>
            <a:fld id="{3520E660-CEBF-6843-8821-11513782E32E}" type="slidenum">
              <a:rPr lang="tr-TR" smtClean="0"/>
              <a:pPr/>
              <a:t>7</a:t>
            </a:fld>
            <a:endParaRPr lang="tr-TR" dirty="0"/>
          </a:p>
        </p:txBody>
      </p:sp>
      <p:sp>
        <p:nvSpPr>
          <p:cNvPr id="5" name="Tijdelijke aanduiding voor datum 4">
            <a:extLst>
              <a:ext uri="{FF2B5EF4-FFF2-40B4-BE49-F238E27FC236}">
                <a16:creationId xmlns:a16="http://schemas.microsoft.com/office/drawing/2014/main" id="{08FE49AB-CA87-47DD-B1EB-DA3FED5DDC60}"/>
              </a:ext>
            </a:extLst>
          </p:cNvPr>
          <p:cNvSpPr>
            <a:spLocks noGrp="1"/>
          </p:cNvSpPr>
          <p:nvPr>
            <p:ph type="dt" sz="half" idx="2"/>
          </p:nvPr>
        </p:nvSpPr>
        <p:spPr/>
        <p:txBody>
          <a:bodyPr/>
          <a:lstStyle/>
          <a:p>
            <a:r>
              <a:rPr lang="nl-NL"/>
              <a:t>www.nji.nl   |   21-2-2017   </a:t>
            </a:r>
            <a:endParaRPr lang="en-US" dirty="0"/>
          </a:p>
        </p:txBody>
      </p:sp>
    </p:spTree>
    <p:extLst>
      <p:ext uri="{BB962C8B-B14F-4D97-AF65-F5344CB8AC3E}">
        <p14:creationId xmlns:p14="http://schemas.microsoft.com/office/powerpoint/2010/main" val="2174656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3A98C5-EF9F-4A0B-AF26-2D13C518F45A}"/>
              </a:ext>
            </a:extLst>
          </p:cNvPr>
          <p:cNvSpPr>
            <a:spLocks noGrp="1"/>
          </p:cNvSpPr>
          <p:nvPr>
            <p:ph type="title"/>
          </p:nvPr>
        </p:nvSpPr>
        <p:spPr/>
        <p:txBody>
          <a:bodyPr/>
          <a:lstStyle/>
          <a:p>
            <a:r>
              <a:rPr lang="nl-NL" b="1" dirty="0"/>
              <a:t>‘de’ transformatie</a:t>
            </a:r>
          </a:p>
        </p:txBody>
      </p:sp>
      <p:sp>
        <p:nvSpPr>
          <p:cNvPr id="3" name="Tijdelijke aanduiding voor inhoud 2">
            <a:extLst>
              <a:ext uri="{FF2B5EF4-FFF2-40B4-BE49-F238E27FC236}">
                <a16:creationId xmlns:a16="http://schemas.microsoft.com/office/drawing/2014/main" id="{DBB93E21-6509-4A43-8299-08E579B29116}"/>
              </a:ext>
            </a:extLst>
          </p:cNvPr>
          <p:cNvSpPr>
            <a:spLocks noGrp="1"/>
          </p:cNvSpPr>
          <p:nvPr>
            <p:ph idx="1"/>
          </p:nvPr>
        </p:nvSpPr>
        <p:spPr/>
        <p:txBody>
          <a:bodyPr/>
          <a:lstStyle/>
          <a:p>
            <a:endParaRPr lang="nl-NL"/>
          </a:p>
        </p:txBody>
      </p:sp>
      <p:sp>
        <p:nvSpPr>
          <p:cNvPr id="4" name="Ondertitel 3">
            <a:extLst>
              <a:ext uri="{FF2B5EF4-FFF2-40B4-BE49-F238E27FC236}">
                <a16:creationId xmlns:a16="http://schemas.microsoft.com/office/drawing/2014/main" id="{860E2886-4B5E-460A-9AA8-14A5BC6D8D1A}"/>
              </a:ext>
            </a:extLst>
          </p:cNvPr>
          <p:cNvSpPr>
            <a:spLocks noGrp="1"/>
          </p:cNvSpPr>
          <p:nvPr>
            <p:ph type="subTitle" idx="13"/>
          </p:nvPr>
        </p:nvSpPr>
        <p:spPr/>
        <p:txBody>
          <a:bodyPr/>
          <a:lstStyle/>
          <a:p>
            <a:endParaRPr lang="nl-NL"/>
          </a:p>
        </p:txBody>
      </p:sp>
      <p:sp>
        <p:nvSpPr>
          <p:cNvPr id="5" name="Tijdelijke aanduiding voor dianummer 4">
            <a:extLst>
              <a:ext uri="{FF2B5EF4-FFF2-40B4-BE49-F238E27FC236}">
                <a16:creationId xmlns:a16="http://schemas.microsoft.com/office/drawing/2014/main" id="{DD7FEA6F-701A-4E4B-AE66-1871496105EB}"/>
              </a:ext>
            </a:extLst>
          </p:cNvPr>
          <p:cNvSpPr>
            <a:spLocks noGrp="1"/>
          </p:cNvSpPr>
          <p:nvPr>
            <p:ph type="sldNum" sz="quarter" idx="4"/>
          </p:nvPr>
        </p:nvSpPr>
        <p:spPr/>
        <p:txBody>
          <a:bodyPr/>
          <a:lstStyle/>
          <a:p>
            <a:fld id="{3520E660-CEBF-6843-8821-11513782E32E}" type="slidenum">
              <a:rPr lang="tr-TR" smtClean="0"/>
              <a:pPr/>
              <a:t>8</a:t>
            </a:fld>
            <a:endParaRPr lang="tr-TR" dirty="0"/>
          </a:p>
        </p:txBody>
      </p:sp>
      <p:sp>
        <p:nvSpPr>
          <p:cNvPr id="6" name="Tijdelijke aanduiding voor datum 5">
            <a:extLst>
              <a:ext uri="{FF2B5EF4-FFF2-40B4-BE49-F238E27FC236}">
                <a16:creationId xmlns:a16="http://schemas.microsoft.com/office/drawing/2014/main" id="{82A4C94B-89B2-47FF-A712-459CA5BCB3CA}"/>
              </a:ext>
            </a:extLst>
          </p:cNvPr>
          <p:cNvSpPr>
            <a:spLocks noGrp="1"/>
          </p:cNvSpPr>
          <p:nvPr>
            <p:ph type="dt" sz="half" idx="2"/>
          </p:nvPr>
        </p:nvSpPr>
        <p:spPr/>
        <p:txBody>
          <a:bodyPr/>
          <a:lstStyle/>
          <a:p>
            <a:r>
              <a:rPr lang="nl-NL"/>
              <a:t>www.nji.nl   |   21-2-2017   </a:t>
            </a:r>
            <a:endParaRPr lang="en-US" dirty="0"/>
          </a:p>
        </p:txBody>
      </p:sp>
      <p:pic>
        <p:nvPicPr>
          <p:cNvPr id="7" name="Afbeelding 6">
            <a:extLst>
              <a:ext uri="{FF2B5EF4-FFF2-40B4-BE49-F238E27FC236}">
                <a16:creationId xmlns:a16="http://schemas.microsoft.com/office/drawing/2014/main" id="{FEA1CC68-7F1F-489F-B3BA-8B24D384C54B}"/>
              </a:ext>
            </a:extLst>
          </p:cNvPr>
          <p:cNvPicPr>
            <a:picLocks noChangeAspect="1"/>
          </p:cNvPicPr>
          <p:nvPr/>
        </p:nvPicPr>
        <p:blipFill>
          <a:blip r:embed="rId3"/>
          <a:stretch>
            <a:fillRect/>
          </a:stretch>
        </p:blipFill>
        <p:spPr>
          <a:xfrm>
            <a:off x="571796" y="731520"/>
            <a:ext cx="7773074" cy="4962574"/>
          </a:xfrm>
          <a:prstGeom prst="rect">
            <a:avLst/>
          </a:prstGeom>
        </p:spPr>
      </p:pic>
    </p:spTree>
    <p:extLst>
      <p:ext uri="{BB962C8B-B14F-4D97-AF65-F5344CB8AC3E}">
        <p14:creationId xmlns:p14="http://schemas.microsoft.com/office/powerpoint/2010/main" val="1789853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1E9E7-FADF-4261-9243-DC775BD4087B}"/>
              </a:ext>
            </a:extLst>
          </p:cNvPr>
          <p:cNvSpPr>
            <a:spLocks noGrp="1"/>
          </p:cNvSpPr>
          <p:nvPr>
            <p:ph type="title"/>
          </p:nvPr>
        </p:nvSpPr>
        <p:spPr/>
        <p:txBody>
          <a:bodyPr/>
          <a:lstStyle/>
          <a:p>
            <a:r>
              <a:rPr lang="nl-NL" b="1" dirty="0"/>
              <a:t>Nog niet alles gaat goed</a:t>
            </a:r>
          </a:p>
        </p:txBody>
      </p:sp>
      <p:sp>
        <p:nvSpPr>
          <p:cNvPr id="3" name="Tijdelijke aanduiding voor inhoud 2">
            <a:extLst>
              <a:ext uri="{FF2B5EF4-FFF2-40B4-BE49-F238E27FC236}">
                <a16:creationId xmlns:a16="http://schemas.microsoft.com/office/drawing/2014/main" id="{EBC08A6F-2939-4B45-A181-0ACEDA9006D4}"/>
              </a:ext>
            </a:extLst>
          </p:cNvPr>
          <p:cNvSpPr>
            <a:spLocks noGrp="1"/>
          </p:cNvSpPr>
          <p:nvPr>
            <p:ph idx="1"/>
          </p:nvPr>
        </p:nvSpPr>
        <p:spPr/>
        <p:txBody>
          <a:bodyPr/>
          <a:lstStyle/>
          <a:p>
            <a:endParaRPr lang="nl-NL"/>
          </a:p>
        </p:txBody>
      </p:sp>
      <p:sp>
        <p:nvSpPr>
          <p:cNvPr id="4" name="Ondertitel 3">
            <a:extLst>
              <a:ext uri="{FF2B5EF4-FFF2-40B4-BE49-F238E27FC236}">
                <a16:creationId xmlns:a16="http://schemas.microsoft.com/office/drawing/2014/main" id="{23D0C7EE-861B-4774-B897-D786B435101E}"/>
              </a:ext>
            </a:extLst>
          </p:cNvPr>
          <p:cNvSpPr>
            <a:spLocks noGrp="1"/>
          </p:cNvSpPr>
          <p:nvPr>
            <p:ph type="subTitle" idx="13"/>
          </p:nvPr>
        </p:nvSpPr>
        <p:spPr/>
        <p:txBody>
          <a:bodyPr/>
          <a:lstStyle/>
          <a:p>
            <a:endParaRPr lang="nl-NL"/>
          </a:p>
        </p:txBody>
      </p:sp>
      <p:sp>
        <p:nvSpPr>
          <p:cNvPr id="5" name="Tijdelijke aanduiding voor dianummer 4">
            <a:extLst>
              <a:ext uri="{FF2B5EF4-FFF2-40B4-BE49-F238E27FC236}">
                <a16:creationId xmlns:a16="http://schemas.microsoft.com/office/drawing/2014/main" id="{09C118F8-8B31-4F3C-8E49-F71644F572BA}"/>
              </a:ext>
            </a:extLst>
          </p:cNvPr>
          <p:cNvSpPr>
            <a:spLocks noGrp="1"/>
          </p:cNvSpPr>
          <p:nvPr>
            <p:ph type="sldNum" sz="quarter" idx="4"/>
          </p:nvPr>
        </p:nvSpPr>
        <p:spPr/>
        <p:txBody>
          <a:bodyPr/>
          <a:lstStyle/>
          <a:p>
            <a:fld id="{3520E660-CEBF-6843-8821-11513782E32E}" type="slidenum">
              <a:rPr lang="tr-TR" smtClean="0"/>
              <a:pPr/>
              <a:t>9</a:t>
            </a:fld>
            <a:endParaRPr lang="tr-TR" dirty="0"/>
          </a:p>
        </p:txBody>
      </p:sp>
      <p:sp>
        <p:nvSpPr>
          <p:cNvPr id="6" name="Tijdelijke aanduiding voor datum 5">
            <a:extLst>
              <a:ext uri="{FF2B5EF4-FFF2-40B4-BE49-F238E27FC236}">
                <a16:creationId xmlns:a16="http://schemas.microsoft.com/office/drawing/2014/main" id="{C7D310A8-B723-44D8-B91A-AB5422CFE5F6}"/>
              </a:ext>
            </a:extLst>
          </p:cNvPr>
          <p:cNvSpPr>
            <a:spLocks noGrp="1"/>
          </p:cNvSpPr>
          <p:nvPr>
            <p:ph type="dt" sz="half" idx="2"/>
          </p:nvPr>
        </p:nvSpPr>
        <p:spPr/>
        <p:txBody>
          <a:bodyPr/>
          <a:lstStyle/>
          <a:p>
            <a:r>
              <a:rPr lang="nl-NL"/>
              <a:t>www.nji.nl   |   21-2-2017   </a:t>
            </a:r>
            <a:endParaRPr lang="en-US" dirty="0"/>
          </a:p>
        </p:txBody>
      </p:sp>
      <p:pic>
        <p:nvPicPr>
          <p:cNvPr id="7" name="Afbeelding 6">
            <a:extLst>
              <a:ext uri="{FF2B5EF4-FFF2-40B4-BE49-F238E27FC236}">
                <a16:creationId xmlns:a16="http://schemas.microsoft.com/office/drawing/2014/main" id="{5D775BD4-3C4B-4A3C-A25D-C40027464867}"/>
              </a:ext>
            </a:extLst>
          </p:cNvPr>
          <p:cNvPicPr>
            <a:picLocks noChangeAspect="1"/>
          </p:cNvPicPr>
          <p:nvPr/>
        </p:nvPicPr>
        <p:blipFill>
          <a:blip r:embed="rId3"/>
          <a:stretch>
            <a:fillRect/>
          </a:stretch>
        </p:blipFill>
        <p:spPr>
          <a:xfrm>
            <a:off x="531289" y="1895159"/>
            <a:ext cx="7541377" cy="4745867"/>
          </a:xfrm>
          <a:prstGeom prst="rect">
            <a:avLst/>
          </a:prstGeom>
        </p:spPr>
      </p:pic>
    </p:spTree>
    <p:extLst>
      <p:ext uri="{BB962C8B-B14F-4D97-AF65-F5344CB8AC3E}">
        <p14:creationId xmlns:p14="http://schemas.microsoft.com/office/powerpoint/2010/main" val="3756572678"/>
      </p:ext>
    </p:extLst>
  </p:cSld>
  <p:clrMapOvr>
    <a:masterClrMapping/>
  </p:clrMapOvr>
</p:sld>
</file>

<file path=ppt/theme/theme1.xml><?xml version="1.0" encoding="utf-8"?>
<a:theme xmlns:a="http://schemas.openxmlformats.org/drawingml/2006/main" name="NJi_theme">
  <a:themeElements>
    <a:clrScheme name="NJi">
      <a:dk1>
        <a:srgbClr val="003442"/>
      </a:dk1>
      <a:lt1>
        <a:srgbClr val="FFFFFF"/>
      </a:lt1>
      <a:dk2>
        <a:srgbClr val="003442"/>
      </a:dk2>
      <a:lt2>
        <a:srgbClr val="E7E6E6"/>
      </a:lt2>
      <a:accent1>
        <a:srgbClr val="01839E"/>
      </a:accent1>
      <a:accent2>
        <a:srgbClr val="31B5CE"/>
      </a:accent2>
      <a:accent3>
        <a:srgbClr val="D5D224"/>
      </a:accent3>
      <a:accent4>
        <a:srgbClr val="2A951C"/>
      </a:accent4>
      <a:accent5>
        <a:srgbClr val="F02D00"/>
      </a:accent5>
      <a:accent6>
        <a:srgbClr val="CCCCCC"/>
      </a:accent6>
      <a:hlink>
        <a:srgbClr val="00859F"/>
      </a:hlink>
      <a:folHlink>
        <a:srgbClr val="00859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st-1024 - kleiner.pptx" id="{97D951ED-5EF2-435C-95A4-C40925EB39FC}" vid="{3E5F9D28-CF5E-4F06-8807-5E25E18BADC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805</TotalTime>
  <Words>1150</Words>
  <Application>Microsoft Office PowerPoint</Application>
  <PresentationFormat>Diavoorstelling (4:3)</PresentationFormat>
  <Paragraphs>210</Paragraphs>
  <Slides>23</Slides>
  <Notes>23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Open Sans</vt:lpstr>
      <vt:lpstr>Arial</vt:lpstr>
      <vt:lpstr>Open Sans Light</vt:lpstr>
      <vt:lpstr>Calibri</vt:lpstr>
      <vt:lpstr>NJi_theme</vt:lpstr>
      <vt:lpstr>De professional van 2020 </vt:lpstr>
      <vt:lpstr>De toekomst voorspellen? </vt:lpstr>
      <vt:lpstr>Waarom koos jij voor dit vak? </vt:lpstr>
      <vt:lpstr>Zij komen nooit in het nieuws als ze iets goeds doen. Maar zij voorkomen wel tien keer per week zo’n incident. De brandweer is in elk verhaal de held, altijd.  De medewerkers in de jeugdzorg zijn de helden van vele kinderen in de stad, maar zij komen nooit in het nieuws terwijl incidenten levensgroot worden uitgemeten."</vt:lpstr>
      <vt:lpstr>PowerPoint-presentatie</vt:lpstr>
      <vt:lpstr>En wat is je vak eigenlijk? </vt:lpstr>
      <vt:lpstr>Hulpverlener, professional </vt:lpstr>
      <vt:lpstr>‘de’ transformatie</vt:lpstr>
      <vt:lpstr>Nog niet alles gaat goed</vt:lpstr>
      <vt:lpstr>Hulp en zorg verandert écht</vt:lpstr>
      <vt:lpstr>Ruimte voor de professional?</vt:lpstr>
      <vt:lpstr>Ruimte??? </vt:lpstr>
      <vt:lpstr>Opgaven voor jou als professional </vt:lpstr>
      <vt:lpstr>5 uitdagingen?  of      5 kansen? </vt:lpstr>
      <vt:lpstr>Het is maar hoe je er naar kijkt… </vt:lpstr>
      <vt:lpstr>Verantwoordelijkheid</vt:lpstr>
      <vt:lpstr>PowerPoint-presentatie</vt:lpstr>
      <vt:lpstr>Andere manier van verhouden tot elkaar </vt:lpstr>
      <vt:lpstr>Gelukkig sta je niet alleen </vt:lpstr>
      <vt:lpstr>Gelukkig sta je niet alleen </vt:lpstr>
      <vt:lpstr>Wat gaat de toekomst ons brengen? </vt:lpstr>
      <vt:lpstr>In de tussentijd? </vt:lpstr>
      <vt:lpstr>PowerPoint-presentatie</vt:lpstr>
    </vt:vector>
  </TitlesOfParts>
  <Company>University of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Stals, Karlijn</dc:creator>
  <cp:lastModifiedBy>Miriam Ruitenbeek</cp:lastModifiedBy>
  <cp:revision>47</cp:revision>
  <cp:lastPrinted>2018-02-08T11:43:17Z</cp:lastPrinted>
  <dcterms:created xsi:type="dcterms:W3CDTF">2018-02-05T09:43:02Z</dcterms:created>
  <dcterms:modified xsi:type="dcterms:W3CDTF">2018-04-26T06:36:41Z</dcterms:modified>
</cp:coreProperties>
</file>