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 id="2147483845" r:id="rId6"/>
    <p:sldMasterId id="2147483874" r:id="rId7"/>
    <p:sldMasterId id="2147483881" r:id="rId8"/>
    <p:sldMasterId id="2147483895" r:id="rId9"/>
    <p:sldMasterId id="2147483902" r:id="rId10"/>
    <p:sldMasterId id="2147483952" r:id="rId11"/>
    <p:sldMasterId id="2147483959" r:id="rId12"/>
    <p:sldMasterId id="2147483968" r:id="rId13"/>
  </p:sldMasterIdLst>
  <p:notesMasterIdLst>
    <p:notesMasterId r:id="rId38"/>
  </p:notesMasterIdLst>
  <p:handoutMasterIdLst>
    <p:handoutMasterId r:id="rId39"/>
  </p:handoutMasterIdLst>
  <p:sldIdLst>
    <p:sldId id="316" r:id="rId14"/>
    <p:sldId id="305" r:id="rId15"/>
    <p:sldId id="332" r:id="rId16"/>
    <p:sldId id="333" r:id="rId17"/>
    <p:sldId id="336" r:id="rId18"/>
    <p:sldId id="293" r:id="rId19"/>
    <p:sldId id="330" r:id="rId20"/>
    <p:sldId id="327" r:id="rId21"/>
    <p:sldId id="331" r:id="rId22"/>
    <p:sldId id="328" r:id="rId23"/>
    <p:sldId id="340" r:id="rId24"/>
    <p:sldId id="337" r:id="rId25"/>
    <p:sldId id="294" r:id="rId26"/>
    <p:sldId id="325" r:id="rId27"/>
    <p:sldId id="326" r:id="rId28"/>
    <p:sldId id="312" r:id="rId29"/>
    <p:sldId id="342" r:id="rId30"/>
    <p:sldId id="343" r:id="rId31"/>
    <p:sldId id="338" r:id="rId32"/>
    <p:sldId id="345" r:id="rId33"/>
    <p:sldId id="344" r:id="rId34"/>
    <p:sldId id="318" r:id="rId35"/>
    <p:sldId id="313" r:id="rId36"/>
    <p:sldId id="339" r:id="rId37"/>
  </p:sldIdLst>
  <p:sldSz cx="12192000" cy="6858000"/>
  <p:notesSz cx="6797675" cy="9926638"/>
  <p:custDataLst>
    <p:tags r:id="rId4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que den Uyl - van Spaendonck" initials="MdU-vS" lastIdx="27" clrIdx="0">
    <p:extLst>
      <p:ext uri="{19B8F6BF-5375-455C-9EA6-DF929625EA0E}">
        <p15:presenceInfo xmlns:p15="http://schemas.microsoft.com/office/powerpoint/2012/main" userId="Monique den Uyl - van Spaendon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434"/>
    <a:srgbClr val="006EB6"/>
    <a:srgbClr val="199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120" y="144"/>
      </p:cViewPr>
      <p:guideLst/>
    </p:cSldViewPr>
  </p:slideViewPr>
  <p:notesTextViewPr>
    <p:cViewPr>
      <p:scale>
        <a:sx n="1" d="1"/>
        <a:sy n="1" d="1"/>
      </p:scale>
      <p:origin x="0" y="0"/>
    </p:cViewPr>
  </p:notesTextViewPr>
  <p:sorterViewPr>
    <p:cViewPr>
      <p:scale>
        <a:sx n="100" d="100"/>
        <a:sy n="100" d="100"/>
      </p:scale>
      <p:origin x="0" y="-1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29CF16-44D9-4E86-A1E7-1D6EF1BC43DD}" type="datetimeFigureOut">
              <a:rPr lang="nl-NL" smtClean="0"/>
              <a:t>20-3-2019</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2B36CAC-4822-4913-95C8-B2DC02796477}" type="slidenum">
              <a:rPr lang="nl-NL" smtClean="0"/>
              <a:t>‹nr.›</a:t>
            </a:fld>
            <a:endParaRPr lang="nl-NL"/>
          </a:p>
        </p:txBody>
      </p:sp>
    </p:spTree>
    <p:extLst>
      <p:ext uri="{BB962C8B-B14F-4D97-AF65-F5344CB8AC3E}">
        <p14:creationId xmlns:p14="http://schemas.microsoft.com/office/powerpoint/2010/main" val="1531320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1B4D01-BEAD-4C30-8B24-6BCB8EED7D6C}" type="datetimeFigureOut">
              <a:rPr lang="nl-NL" smtClean="0"/>
              <a:t>20-3-2019</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AC1133-B6A5-4958-BAC7-64D3AD2F35C7}" type="slidenum">
              <a:rPr lang="nl-NL" smtClean="0"/>
              <a:t>‹nr.›</a:t>
            </a:fld>
            <a:endParaRPr lang="nl-NL" dirty="0"/>
          </a:p>
        </p:txBody>
      </p:sp>
    </p:spTree>
    <p:extLst>
      <p:ext uri="{BB962C8B-B14F-4D97-AF65-F5344CB8AC3E}">
        <p14:creationId xmlns:p14="http://schemas.microsoft.com/office/powerpoint/2010/main" val="119470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Gallup gaf nieuw inzicht in hoe mensen zijn en hoe zij zich ontwikkelen.</a:t>
            </a:r>
          </a:p>
          <a:p>
            <a:endParaRPr lang="nl-NL" dirty="0"/>
          </a:p>
        </p:txBody>
      </p:sp>
      <p:sp>
        <p:nvSpPr>
          <p:cNvPr id="4" name="Tijdelijke aanduiding voor dianummer 3"/>
          <p:cNvSpPr>
            <a:spLocks noGrp="1"/>
          </p:cNvSpPr>
          <p:nvPr>
            <p:ph type="sldNum" sz="quarter" idx="10"/>
          </p:nvPr>
        </p:nvSpPr>
        <p:spPr/>
        <p:txBody>
          <a:bodyPr/>
          <a:lstStyle/>
          <a:p>
            <a:fld id="{91DB1160-7807-40E9-A101-DEB43160B99F}" type="slidenum">
              <a:rPr lang="nl-NL" smtClean="0"/>
              <a:t>9</a:t>
            </a:fld>
            <a:endParaRPr lang="nl-NL"/>
          </a:p>
        </p:txBody>
      </p:sp>
    </p:spTree>
    <p:extLst>
      <p:ext uri="{BB962C8B-B14F-4D97-AF65-F5344CB8AC3E}">
        <p14:creationId xmlns:p14="http://schemas.microsoft.com/office/powerpoint/2010/main" val="412724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6EBEF29-FB55-4911-BE7B-AB980B121A0D}" type="slidenum">
              <a:rPr lang="en-US" smtClean="0"/>
              <a:pPr>
                <a:defRPr/>
              </a:pPr>
              <a:t>10</a:t>
            </a:fld>
            <a:endParaRPr lang="en-US" dirty="0"/>
          </a:p>
        </p:txBody>
      </p:sp>
    </p:spTree>
    <p:extLst>
      <p:ext uri="{BB962C8B-B14F-4D97-AF65-F5344CB8AC3E}">
        <p14:creationId xmlns:p14="http://schemas.microsoft.com/office/powerpoint/2010/main" val="414294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420165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71813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00317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4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91077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59668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7652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66383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88123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1004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92260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9832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07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3044757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8948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197924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729938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614796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101618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2223080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34335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64475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363631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538797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28417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592828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88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226617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14755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179728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909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C031C023-2894-4FEB-92BE-C8E4ADC2E8BA}" type="datetimeFigureOut">
              <a:rPr lang="nl-NL" smtClean="0"/>
              <a:t>20-3-2019</a:t>
            </a:fld>
            <a:endParaRPr lang="nl-NL" dirty="0"/>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51FE01B3-3958-40CC-8A56-D47A7CBA3FC5}" type="slidenum">
              <a:rPr lang="nl-NL" smtClean="0"/>
              <a:t>‹nr.›</a:t>
            </a:fld>
            <a:endParaRPr lang="nl-NL" dirty="0"/>
          </a:p>
        </p:txBody>
      </p:sp>
    </p:spTree>
    <p:extLst>
      <p:ext uri="{BB962C8B-B14F-4D97-AF65-F5344CB8AC3E}">
        <p14:creationId xmlns:p14="http://schemas.microsoft.com/office/powerpoint/2010/main" val="4035306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5499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061283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518831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77926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001961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869853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C031C023-2894-4FEB-92BE-C8E4ADC2E8BA}" type="datetimeFigureOut">
              <a:rPr lang="nl-NL" smtClean="0"/>
              <a:t>20-3-2019</a:t>
            </a:fld>
            <a:endParaRPr lang="nl-NL" dirty="0"/>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51FE01B3-3958-40CC-8A56-D47A7CBA3FC5}" type="slidenum">
              <a:rPr lang="nl-NL" smtClean="0"/>
              <a:t>‹nr.›</a:t>
            </a:fld>
            <a:endParaRPr lang="nl-NL" dirty="0"/>
          </a:p>
        </p:txBody>
      </p:sp>
    </p:spTree>
    <p:extLst>
      <p:ext uri="{BB962C8B-B14F-4D97-AF65-F5344CB8AC3E}">
        <p14:creationId xmlns:p14="http://schemas.microsoft.com/office/powerpoint/2010/main" val="412482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11326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2142996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940709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234738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48197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97578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39217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549066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777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565868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76060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a:p>
        </p:txBody>
      </p:sp>
      <p:sp>
        <p:nvSpPr>
          <p:cNvPr id="3" name="Picture Placeholder 2"/>
          <p:cNvSpPr>
            <a:spLocks noGrp="1"/>
          </p:cNvSpPr>
          <p:nvPr>
            <p:ph type="pic" idx="1"/>
          </p:nvPr>
        </p:nvSpPr>
        <p:spPr>
          <a:xfrm>
            <a:off x="623392" y="1484784"/>
            <a:ext cx="10753195"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ext Placeholder 3"/>
          <p:cNvSpPr>
            <a:spLocks noGrp="1"/>
          </p:cNvSpPr>
          <p:nvPr>
            <p:ph type="body" sz="half" idx="2"/>
          </p:nvPr>
        </p:nvSpPr>
        <p:spPr>
          <a:xfrm>
            <a:off x="623392" y="5301208"/>
            <a:ext cx="107531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20600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Picture Placeholder 2"/>
          <p:cNvSpPr>
            <a:spLocks noGrp="1"/>
          </p:cNvSpPr>
          <p:nvPr>
            <p:ph type="pic" idx="1"/>
          </p:nvPr>
        </p:nvSpPr>
        <p:spPr>
          <a:xfrm>
            <a:off x="623392"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ext Placeholder 3"/>
          <p:cNvSpPr>
            <a:spLocks noGrp="1"/>
          </p:cNvSpPr>
          <p:nvPr>
            <p:ph type="body" sz="half" idx="2"/>
          </p:nvPr>
        </p:nvSpPr>
        <p:spPr>
          <a:xfrm>
            <a:off x="623392"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Picture Placeholder 2"/>
          <p:cNvSpPr>
            <a:spLocks noGrp="1"/>
          </p:cNvSpPr>
          <p:nvPr>
            <p:ph type="pic" idx="10"/>
          </p:nvPr>
        </p:nvSpPr>
        <p:spPr>
          <a:xfrm>
            <a:off x="6096000" y="1484784"/>
            <a:ext cx="5280587"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6" name="Text Placeholder 3"/>
          <p:cNvSpPr>
            <a:spLocks noGrp="1"/>
          </p:cNvSpPr>
          <p:nvPr>
            <p:ph type="body" sz="half" idx="11"/>
          </p:nvPr>
        </p:nvSpPr>
        <p:spPr>
          <a:xfrm>
            <a:off x="6096000" y="5301208"/>
            <a:ext cx="528058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076085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5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64792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8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smtClean="0"/>
              <a:t>Klik om de stijl te bewerken</a:t>
            </a:r>
            <a:endParaRPr lang="nl-N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88577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nl-NL"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98736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7612788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93113715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2"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9201008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974"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441173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51118717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8"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35464608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67"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63489684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14870233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259200"/>
            <a:ext cx="10771200" cy="1144800"/>
          </a:xfrm>
          <a:prstGeom prst="rect">
            <a:avLst/>
          </a:prstGeom>
        </p:spPr>
        <p:txBody>
          <a:bodyPr vert="horz" lIns="91440" tIns="45720" rIns="91440" bIns="45720" rtlCol="0" anchor="ctr" anchorCtr="0">
            <a:noAutofit/>
          </a:bodyPr>
          <a:lstStyle/>
          <a:p>
            <a:r>
              <a:rPr lang="nl-NL" smtClean="0"/>
              <a:t>Klik om de stijl te bewerken</a:t>
            </a:r>
            <a:endParaRPr lang="nl-NL" dirty="0"/>
          </a:p>
        </p:txBody>
      </p:sp>
      <p:sp>
        <p:nvSpPr>
          <p:cNvPr id="3" name="Text Placeholder 2"/>
          <p:cNvSpPr>
            <a:spLocks noGrp="1"/>
          </p:cNvSpPr>
          <p:nvPr>
            <p:ph type="body" idx="1"/>
          </p:nvPr>
        </p:nvSpPr>
        <p:spPr>
          <a:xfrm>
            <a:off x="609600" y="1602001"/>
            <a:ext cx="10753195"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37765610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Lst>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slideLayout" Target="../slideLayouts/slideLayout38.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3.xml"/><Relationship Id="rId7" Type="http://schemas.openxmlformats.org/officeDocument/2006/relationships/notesSlide" Target="../notesSlides/notesSlide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0.jpg"/><Relationship Id="rId4"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2.png"/><Relationship Id="rId4" Type="http://schemas.openxmlformats.org/officeDocument/2006/relationships/tags" Target="../tags/tag65.xml"/><Relationship Id="rId9"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2.png"/><Relationship Id="rId4" Type="http://schemas.openxmlformats.org/officeDocument/2006/relationships/tags" Target="../tags/tag73.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4.png"/><Relationship Id="rId4"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4.png"/><Relationship Id="rId4"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99.xml"/><Relationship Id="rId7" Type="http://schemas.openxmlformats.org/officeDocument/2006/relationships/slideLayout" Target="../slideLayouts/slideLayout6.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4.jpg"/><Relationship Id="rId4" Type="http://schemas.openxmlformats.org/officeDocument/2006/relationships/tags" Target="../tags/tag112.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9.xml"/><Relationship Id="rId7" Type="http://schemas.openxmlformats.org/officeDocument/2006/relationships/slideLayout" Target="../slideLayouts/slideLayout5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25.xml"/><Relationship Id="rId7" Type="http://schemas.openxmlformats.org/officeDocument/2006/relationships/slideLayout" Target="../slideLayouts/slideLayout5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4.xml"/><Relationship Id="rId7"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xml"/><Relationship Id="rId7"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png"/><Relationship Id="rId4" Type="http://schemas.openxmlformats.org/officeDocument/2006/relationships/tags" Target="../tags/tag47.xml"/><Relationship Id="rId9"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custDataLst>
              <p:tags r:id="rId2"/>
            </p:custDataLst>
          </p:nvPr>
        </p:nvPicPr>
        <p:blipFill rotWithShape="1">
          <a:blip r:embed="rId11">
            <a:extLst>
              <a:ext uri="{28A0092B-C50C-407E-A947-70E740481C1C}">
                <a14:useLocalDpi xmlns:a14="http://schemas.microsoft.com/office/drawing/2010/main" val="0"/>
              </a:ext>
            </a:extLst>
          </a:blip>
          <a:srcRect t="9074"/>
          <a:stretch/>
        </p:blipFill>
        <p:spPr>
          <a:xfrm>
            <a:off x="0" y="0"/>
            <a:ext cx="12192000" cy="6235700"/>
          </a:xfrm>
          <a:prstGeom prst="rect">
            <a:avLst/>
          </a:prstGeom>
        </p:spPr>
      </p:pic>
      <p:sp>
        <p:nvSpPr>
          <p:cNvPr id="2" name="Rechthoek 1"/>
          <p:cNvSpPr/>
          <p:nvPr>
            <p:custDataLst>
              <p:tags r:id="rId3"/>
            </p:custDataLst>
          </p:nvPr>
        </p:nvSpPr>
        <p:spPr>
          <a:xfrm>
            <a:off x="6096000" y="596900"/>
            <a:ext cx="5753100" cy="2730500"/>
          </a:xfrm>
          <a:prstGeom prst="rect">
            <a:avLst/>
          </a:prstGeom>
          <a:solidFill>
            <a:srgbClr val="F1B43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custDataLst>
              <p:tags r:id="rId4"/>
            </p:custDataLst>
          </p:nvPr>
        </p:nvSpPr>
        <p:spPr>
          <a:xfrm>
            <a:off x="6096000" y="3136900"/>
            <a:ext cx="5753100" cy="1752600"/>
          </a:xfrm>
          <a:prstGeom prst="rect">
            <a:avLst/>
          </a:prstGeom>
          <a:solidFill>
            <a:srgbClr val="006EB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custDataLst>
              <p:tags r:id="rId5"/>
            </p:custDataLst>
          </p:nvPr>
        </p:nvSpPr>
        <p:spPr>
          <a:xfrm>
            <a:off x="6286500" y="762000"/>
            <a:ext cx="5448300" cy="584775"/>
          </a:xfrm>
          <a:prstGeom prst="rect">
            <a:avLst/>
          </a:prstGeom>
          <a:noFill/>
        </p:spPr>
        <p:txBody>
          <a:bodyPr vert="horz" rtlCol="0">
            <a:spAutoFit/>
          </a:bodyPr>
          <a:lstStyle/>
          <a:p>
            <a:pPr>
              <a:spcBef>
                <a:spcPct val="0"/>
              </a:spcBef>
              <a:spcAft>
                <a:spcPct val="0"/>
              </a:spcAft>
            </a:pPr>
            <a:r>
              <a:rPr lang="nl-NL" sz="3200" b="1" dirty="0" smtClean="0">
                <a:solidFill>
                  <a:srgbClr val="FFFFFF"/>
                </a:solidFill>
                <a:latin typeface="Arial" panose="020B0604020202020204" pitchFamily="34" charset="0"/>
              </a:rPr>
              <a:t>Leiderschap</a:t>
            </a:r>
            <a:endParaRPr lang="nl-NL" sz="3200" b="1" dirty="0">
              <a:solidFill>
                <a:srgbClr val="FFFFFF"/>
              </a:solidFill>
              <a:latin typeface="Arial" panose="020B0604020202020204" pitchFamily="34" charset="0"/>
            </a:endParaRPr>
          </a:p>
        </p:txBody>
      </p:sp>
      <p:sp>
        <p:nvSpPr>
          <p:cNvPr id="11" name="Tekstvak 10"/>
          <p:cNvSpPr txBox="1"/>
          <p:nvPr>
            <p:custDataLst>
              <p:tags r:id="rId6"/>
            </p:custDataLst>
          </p:nvPr>
        </p:nvSpPr>
        <p:spPr>
          <a:xfrm>
            <a:off x="6286500" y="1295400"/>
            <a:ext cx="5448300" cy="430887"/>
          </a:xfrm>
          <a:prstGeom prst="rect">
            <a:avLst/>
          </a:prstGeom>
          <a:noFill/>
        </p:spPr>
        <p:txBody>
          <a:bodyPr vert="horz" rtlCol="0">
            <a:spAutoFit/>
          </a:bodyPr>
          <a:lstStyle/>
          <a:p>
            <a:pPr>
              <a:spcBef>
                <a:spcPct val="0"/>
              </a:spcBef>
              <a:spcAft>
                <a:spcPct val="0"/>
              </a:spcAft>
            </a:pPr>
            <a:r>
              <a:rPr lang="nl-NL" sz="2200" dirty="0" smtClean="0">
                <a:solidFill>
                  <a:srgbClr val="FFFFFF"/>
                </a:solidFill>
                <a:latin typeface="Arial" panose="020B0604020202020204" pitchFamily="34" charset="0"/>
              </a:rPr>
              <a:t>Ruimte voor leiders en professionals</a:t>
            </a:r>
            <a:endParaRPr lang="nl-NL" sz="2200" dirty="0">
              <a:solidFill>
                <a:srgbClr val="FFFFFF"/>
              </a:solidFill>
              <a:latin typeface="Arial" panose="020B0604020202020204" pitchFamily="34" charset="0"/>
            </a:endParaRPr>
          </a:p>
        </p:txBody>
      </p:sp>
      <p:sp>
        <p:nvSpPr>
          <p:cNvPr id="13" name="Tekstvak 12"/>
          <p:cNvSpPr txBox="1"/>
          <p:nvPr>
            <p:custDataLst>
              <p:tags r:id="rId7"/>
            </p:custDataLst>
          </p:nvPr>
        </p:nvSpPr>
        <p:spPr>
          <a:xfrm>
            <a:off x="6184900" y="3187700"/>
            <a:ext cx="3048000" cy="830997"/>
          </a:xfrm>
          <a:prstGeom prst="rect">
            <a:avLst/>
          </a:prstGeom>
          <a:noFill/>
        </p:spPr>
        <p:txBody>
          <a:bodyPr vert="horz" rtlCol="0">
            <a:spAutoFit/>
          </a:bodyPr>
          <a:lstStyle/>
          <a:p>
            <a:pPr>
              <a:spcBef>
                <a:spcPct val="0"/>
              </a:spcBef>
              <a:spcAft>
                <a:spcPct val="0"/>
              </a:spcAft>
            </a:pPr>
            <a:r>
              <a:rPr lang="nl-NL" sz="1200" b="1" dirty="0" smtClean="0">
                <a:solidFill>
                  <a:srgbClr val="FFFFFF"/>
                </a:solidFill>
                <a:latin typeface="Arial" panose="020B0604020202020204" pitchFamily="34" charset="0"/>
              </a:rPr>
              <a:t>NCJ &amp; Leeuwendaal Advies</a:t>
            </a:r>
          </a:p>
          <a:p>
            <a:pPr>
              <a:spcBef>
                <a:spcPct val="0"/>
              </a:spcBef>
              <a:spcAft>
                <a:spcPct val="0"/>
              </a:spcAft>
            </a:pPr>
            <a:r>
              <a:rPr lang="nl-NL" sz="1200" dirty="0" smtClean="0">
                <a:solidFill>
                  <a:srgbClr val="FFFFFF"/>
                </a:solidFill>
                <a:latin typeface="Arial" panose="020B0604020202020204" pitchFamily="34" charset="0"/>
              </a:rPr>
              <a:t>Ellen Joan Wessels</a:t>
            </a:r>
          </a:p>
          <a:p>
            <a:pPr>
              <a:spcBef>
                <a:spcPct val="0"/>
              </a:spcBef>
              <a:spcAft>
                <a:spcPct val="0"/>
              </a:spcAft>
            </a:pPr>
            <a:r>
              <a:rPr lang="en-US" sz="1200" dirty="0" smtClean="0">
                <a:solidFill>
                  <a:srgbClr val="FFFFFF"/>
                </a:solidFill>
                <a:latin typeface="Arial" panose="020B0604020202020204" pitchFamily="34" charset="0"/>
              </a:rPr>
              <a:t>Maaike Rutten</a:t>
            </a:r>
            <a:endParaRPr lang="nl-NL" sz="1200" dirty="0" smtClean="0">
              <a:solidFill>
                <a:srgbClr val="FFFFFF"/>
              </a:solidFill>
              <a:latin typeface="Arial" panose="020B0604020202020204" pitchFamily="34" charset="0"/>
            </a:endParaRPr>
          </a:p>
          <a:p>
            <a:pPr>
              <a:spcBef>
                <a:spcPct val="0"/>
              </a:spcBef>
              <a:spcAft>
                <a:spcPct val="0"/>
              </a:spcAft>
            </a:pPr>
            <a:endParaRPr lang="nl-NL" sz="1200" dirty="0">
              <a:solidFill>
                <a:srgbClr val="FFFFFF"/>
              </a:solidFill>
              <a:latin typeface="Arial" panose="020B0604020202020204" pitchFamily="34" charset="0"/>
            </a:endParaRPr>
          </a:p>
        </p:txBody>
      </p:sp>
      <p:sp>
        <p:nvSpPr>
          <p:cNvPr id="14" name="Tekstvak 13"/>
          <p:cNvSpPr txBox="1"/>
          <p:nvPr>
            <p:custDataLst>
              <p:tags r:id="rId8"/>
            </p:custDataLst>
          </p:nvPr>
        </p:nvSpPr>
        <p:spPr>
          <a:xfrm>
            <a:off x="6184900" y="4343400"/>
            <a:ext cx="5549900" cy="246221"/>
          </a:xfrm>
          <a:prstGeom prst="rect">
            <a:avLst/>
          </a:prstGeom>
          <a:noFill/>
        </p:spPr>
        <p:txBody>
          <a:bodyPr vert="horz" rtlCol="0">
            <a:spAutoFit/>
          </a:bodyPr>
          <a:lstStyle/>
          <a:p>
            <a:pPr>
              <a:spcBef>
                <a:spcPct val="0"/>
              </a:spcBef>
              <a:spcAft>
                <a:spcPct val="0"/>
              </a:spcAft>
            </a:pPr>
            <a:r>
              <a:rPr lang="nl-NL" sz="1000" dirty="0" smtClean="0">
                <a:solidFill>
                  <a:srgbClr val="FFFFFF"/>
                </a:solidFill>
                <a:latin typeface="Arial" panose="020B0604020202020204" pitchFamily="34" charset="0"/>
              </a:rPr>
              <a:t> | © Leeuwendaal Advies | </a:t>
            </a:r>
            <a:r>
              <a:rPr lang="nl-NL" sz="1000" dirty="0" smtClean="0">
                <a:solidFill>
                  <a:srgbClr val="FFFFFF"/>
                </a:solidFill>
                <a:latin typeface="Arial" panose="020B0604020202020204" pitchFamily="34" charset="0"/>
              </a:rPr>
              <a:t>Werkconferentie NCJ 21 </a:t>
            </a:r>
            <a:r>
              <a:rPr lang="nl-NL" sz="1000" dirty="0" smtClean="0">
                <a:solidFill>
                  <a:srgbClr val="FFFFFF"/>
                </a:solidFill>
                <a:latin typeface="Arial" panose="020B0604020202020204" pitchFamily="34" charset="0"/>
              </a:rPr>
              <a:t>maart 2019</a:t>
            </a:r>
            <a:endParaRPr lang="nl-NL" sz="1000" dirty="0">
              <a:solidFill>
                <a:srgbClr val="FFFFFF"/>
              </a:solidFill>
              <a:latin typeface="Arial" panose="020B0604020202020204" pitchFamily="34" charset="0"/>
            </a:endParaRPr>
          </a:p>
        </p:txBody>
      </p:sp>
      <p:pic>
        <p:nvPicPr>
          <p:cNvPr id="15" name="Afbeelding 14"/>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2369238" y="6235700"/>
            <a:ext cx="3372405" cy="444500"/>
          </a:xfrm>
          <a:prstGeom prst="rect">
            <a:avLst/>
          </a:prstGeom>
        </p:spPr>
      </p:pic>
      <p:pic>
        <p:nvPicPr>
          <p:cNvPr id="5" name="Afbeelding 4"/>
          <p:cNvPicPr>
            <a:picLocks noChangeAspect="1"/>
          </p:cNvPicPr>
          <p:nvPr/>
        </p:nvPicPr>
        <p:blipFill>
          <a:blip r:embed="rId13"/>
          <a:stretch>
            <a:fillRect/>
          </a:stretch>
        </p:blipFill>
        <p:spPr>
          <a:xfrm>
            <a:off x="6096000" y="5636161"/>
            <a:ext cx="3575433" cy="1199078"/>
          </a:xfrm>
          <a:prstGeom prst="rect">
            <a:avLst/>
          </a:prstGeom>
        </p:spPr>
      </p:pic>
    </p:spTree>
    <p:custDataLst>
      <p:tags r:id="rId1"/>
    </p:custDataLst>
    <p:extLst>
      <p:ext uri="{BB962C8B-B14F-4D97-AF65-F5344CB8AC3E}">
        <p14:creationId xmlns:p14="http://schemas.microsoft.com/office/powerpoint/2010/main" val="143127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1"/>
          <p:cNvSpPr txBox="1">
            <a:spLocks/>
          </p:cNvSpPr>
          <p:nvPr/>
        </p:nvSpPr>
        <p:spPr>
          <a:xfrm>
            <a:off x="1861351" y="1143001"/>
            <a:ext cx="8524072" cy="4638675"/>
          </a:xfrm>
          <a:prstGeom prst="rect">
            <a:avLst/>
          </a:prstGeom>
        </p:spPr>
        <p:txBody>
          <a:bodyPr/>
          <a:lstStyle>
            <a:lvl1pPr marL="342900" indent="-342900" algn="l" rtl="0" eaLnBrk="0" fontAlgn="base" hangingPunct="0">
              <a:spcBef>
                <a:spcPct val="20000"/>
              </a:spcBef>
              <a:spcAft>
                <a:spcPct val="0"/>
              </a:spcAft>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endParaRPr lang="en-US" kern="0" dirty="0"/>
          </a:p>
          <a:p>
            <a:endParaRPr lang="nl-NL" kern="0" dirty="0"/>
          </a:p>
        </p:txBody>
      </p:sp>
      <p:grpSp>
        <p:nvGrpSpPr>
          <p:cNvPr id="6" name="Groep 5"/>
          <p:cNvGrpSpPr/>
          <p:nvPr/>
        </p:nvGrpSpPr>
        <p:grpSpPr>
          <a:xfrm>
            <a:off x="2081691" y="1829029"/>
            <a:ext cx="8159273" cy="3227713"/>
            <a:chOff x="743586" y="1295705"/>
            <a:chExt cx="11204219" cy="4279522"/>
          </a:xfrm>
        </p:grpSpPr>
        <p:sp>
          <p:nvSpPr>
            <p:cNvPr id="8" name="Boog 7"/>
            <p:cNvSpPr/>
            <p:nvPr/>
          </p:nvSpPr>
          <p:spPr>
            <a:xfrm rot="8106413">
              <a:off x="3874753" y="3163158"/>
              <a:ext cx="2317508" cy="2412069"/>
            </a:xfrm>
            <a:prstGeom prst="arc">
              <a:avLst>
                <a:gd name="adj1" fmla="val 13130397"/>
                <a:gd name="adj2" fmla="val 965153"/>
              </a:avLst>
            </a:prstGeom>
            <a:ln w="104775">
              <a:solidFill>
                <a:srgbClr val="006EB6"/>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nvGrpSpPr>
            <p:cNvPr id="9" name="Groep 8"/>
            <p:cNvGrpSpPr/>
            <p:nvPr/>
          </p:nvGrpSpPr>
          <p:grpSpPr>
            <a:xfrm>
              <a:off x="743586" y="1295705"/>
              <a:ext cx="11204219" cy="3482240"/>
              <a:chOff x="743586" y="1295705"/>
              <a:chExt cx="11204219" cy="3482240"/>
            </a:xfrm>
          </p:grpSpPr>
          <p:sp>
            <p:nvSpPr>
              <p:cNvPr id="10" name="Rechthoek 9"/>
              <p:cNvSpPr/>
              <p:nvPr/>
            </p:nvSpPr>
            <p:spPr>
              <a:xfrm>
                <a:off x="743586" y="2776151"/>
                <a:ext cx="2875005" cy="1318054"/>
              </a:xfrm>
              <a:prstGeom prst="rect">
                <a:avLst/>
              </a:prstGeom>
              <a:noFill/>
              <a:ln>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0000"/>
                    </a:solidFill>
                  </a:rPr>
                  <a:t>Wat moet er gebeuren?</a:t>
                </a:r>
              </a:p>
              <a:p>
                <a:pPr algn="ctr"/>
                <a:r>
                  <a:rPr lang="nl-NL" sz="1200" dirty="0">
                    <a:solidFill>
                      <a:srgbClr val="000000"/>
                    </a:solidFill>
                  </a:rPr>
                  <a:t>Waarom is dat belangrijk?</a:t>
                </a:r>
              </a:p>
            </p:txBody>
          </p:sp>
          <p:sp>
            <p:nvSpPr>
              <p:cNvPr id="11" name="Rechthoek 10"/>
              <p:cNvSpPr/>
              <p:nvPr/>
            </p:nvSpPr>
            <p:spPr>
              <a:xfrm>
                <a:off x="4769707" y="2767913"/>
                <a:ext cx="2875005" cy="1318054"/>
              </a:xfrm>
              <a:prstGeom prst="rect">
                <a:avLst/>
              </a:prstGeom>
              <a:noFill/>
              <a:ln>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0000"/>
                    </a:solidFill>
                  </a:rPr>
                  <a:t>Welk </a:t>
                </a:r>
                <a:r>
                  <a:rPr lang="nl-NL" sz="1200" dirty="0" err="1" smtClean="0">
                    <a:solidFill>
                      <a:srgbClr val="000000"/>
                    </a:solidFill>
                  </a:rPr>
                  <a:t>strengthsthema</a:t>
                </a:r>
                <a:r>
                  <a:rPr lang="nl-NL" sz="1200" dirty="0" smtClean="0">
                    <a:solidFill>
                      <a:srgbClr val="000000"/>
                    </a:solidFill>
                  </a:rPr>
                  <a:t> </a:t>
                </a:r>
                <a:r>
                  <a:rPr lang="nl-NL" sz="1200" dirty="0">
                    <a:solidFill>
                      <a:srgbClr val="000000"/>
                    </a:solidFill>
                  </a:rPr>
                  <a:t>heeft de meeste verbinding met mijn doel?</a:t>
                </a:r>
              </a:p>
              <a:p>
                <a:pPr algn="ctr"/>
                <a:r>
                  <a:rPr lang="nl-NL" sz="1200" dirty="0">
                    <a:solidFill>
                      <a:srgbClr val="000000"/>
                    </a:solidFill>
                  </a:rPr>
                  <a:t>Welke acties kan ik doen?</a:t>
                </a:r>
              </a:p>
            </p:txBody>
          </p:sp>
          <p:sp>
            <p:nvSpPr>
              <p:cNvPr id="12" name="Rechthoek 11"/>
              <p:cNvSpPr/>
              <p:nvPr/>
            </p:nvSpPr>
            <p:spPr>
              <a:xfrm>
                <a:off x="8535552" y="2776151"/>
                <a:ext cx="2875005" cy="1318054"/>
              </a:xfrm>
              <a:prstGeom prst="rect">
                <a:avLst/>
              </a:prstGeom>
              <a:noFill/>
              <a:ln>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0000"/>
                    </a:solidFill>
                  </a:rPr>
                  <a:t>Hoeveel ‘meng’ ik van wat?</a:t>
                </a:r>
              </a:p>
              <a:p>
                <a:pPr algn="ctr"/>
                <a:r>
                  <a:rPr lang="nl-NL" sz="1200" dirty="0">
                    <a:solidFill>
                      <a:srgbClr val="000000"/>
                    </a:solidFill>
                  </a:rPr>
                  <a:t>Hoe weet ik dat ik effectiever ben?</a:t>
                </a:r>
              </a:p>
            </p:txBody>
          </p:sp>
          <p:sp>
            <p:nvSpPr>
              <p:cNvPr id="13" name="Rechthoek 12"/>
              <p:cNvSpPr/>
              <p:nvPr/>
            </p:nvSpPr>
            <p:spPr>
              <a:xfrm>
                <a:off x="2866917" y="3851188"/>
                <a:ext cx="1498117" cy="926757"/>
              </a:xfrm>
              <a:prstGeom prst="rect">
                <a:avLst/>
              </a:prstGeom>
              <a:solidFill>
                <a:schemeClr val="bg1"/>
              </a:solidFill>
              <a:ln>
                <a:solidFill>
                  <a:srgbClr val="19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solidFill>
                      <a:srgbClr val="000000"/>
                    </a:solidFill>
                  </a:rPr>
                  <a:t>Prestatiedoel</a:t>
                </a:r>
                <a:endParaRPr lang="nl-NL" sz="1200" dirty="0">
                  <a:solidFill>
                    <a:srgbClr val="000000"/>
                  </a:solidFill>
                </a:endParaRPr>
              </a:p>
            </p:txBody>
          </p:sp>
          <p:sp>
            <p:nvSpPr>
              <p:cNvPr id="14" name="Rechthoek 13"/>
              <p:cNvSpPr/>
              <p:nvPr/>
            </p:nvSpPr>
            <p:spPr>
              <a:xfrm>
                <a:off x="6816810" y="2034496"/>
                <a:ext cx="1365542" cy="926757"/>
              </a:xfrm>
              <a:prstGeom prst="rect">
                <a:avLst/>
              </a:prstGeom>
              <a:solidFill>
                <a:schemeClr val="bg1"/>
              </a:solidFill>
              <a:ln>
                <a:solidFill>
                  <a:srgbClr val="19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0000"/>
                    </a:solidFill>
                  </a:rPr>
                  <a:t>Interventie via jouw thema’s</a:t>
                </a:r>
              </a:p>
            </p:txBody>
          </p:sp>
          <p:sp>
            <p:nvSpPr>
              <p:cNvPr id="15" name="Rechthoek 14"/>
              <p:cNvSpPr/>
              <p:nvPr/>
            </p:nvSpPr>
            <p:spPr>
              <a:xfrm>
                <a:off x="10582263" y="3834466"/>
                <a:ext cx="1365542" cy="926757"/>
              </a:xfrm>
              <a:prstGeom prst="rect">
                <a:avLst/>
              </a:prstGeom>
              <a:solidFill>
                <a:schemeClr val="bg1"/>
              </a:solidFill>
              <a:ln>
                <a:solidFill>
                  <a:srgbClr val="19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0000"/>
                    </a:solidFill>
                  </a:rPr>
                  <a:t>Verbeterde prestatie</a:t>
                </a:r>
              </a:p>
            </p:txBody>
          </p:sp>
          <p:sp>
            <p:nvSpPr>
              <p:cNvPr id="16" name="Boog 15"/>
              <p:cNvSpPr/>
              <p:nvPr/>
            </p:nvSpPr>
            <p:spPr>
              <a:xfrm rot="20938724">
                <a:off x="7863137" y="1295705"/>
                <a:ext cx="2317508" cy="2412069"/>
              </a:xfrm>
              <a:prstGeom prst="arc">
                <a:avLst>
                  <a:gd name="adj1" fmla="val 13130397"/>
                  <a:gd name="adj2" fmla="val 965153"/>
                </a:avLst>
              </a:prstGeom>
              <a:ln w="104775">
                <a:solidFill>
                  <a:srgbClr val="006EB6"/>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pic>
        <p:nvPicPr>
          <p:cNvPr id="3" name="Afbeelding 2"/>
          <p:cNvPicPr>
            <a:picLocks noChangeAspect="1"/>
          </p:cNvPicPr>
          <p:nvPr/>
        </p:nvPicPr>
        <p:blipFill>
          <a:blip r:embed="rId8"/>
          <a:stretch>
            <a:fillRect/>
          </a:stretch>
        </p:blipFill>
        <p:spPr>
          <a:xfrm rot="21024075">
            <a:off x="8816458" y="1027309"/>
            <a:ext cx="1415302" cy="786452"/>
          </a:xfrm>
          <a:prstGeom prst="rect">
            <a:avLst/>
          </a:prstGeom>
        </p:spPr>
      </p:pic>
      <p:sp>
        <p:nvSpPr>
          <p:cNvPr id="7" name="Tekstvak 6"/>
          <p:cNvSpPr txBox="1"/>
          <p:nvPr/>
        </p:nvSpPr>
        <p:spPr>
          <a:xfrm>
            <a:off x="2162978" y="5387091"/>
            <a:ext cx="7686744" cy="369332"/>
          </a:xfrm>
          <a:prstGeom prst="rect">
            <a:avLst/>
          </a:prstGeom>
          <a:noFill/>
        </p:spPr>
        <p:txBody>
          <a:bodyPr wrap="square" rtlCol="0">
            <a:spAutoFit/>
          </a:bodyPr>
          <a:lstStyle/>
          <a:p>
            <a:endParaRPr lang="nl-NL" dirty="0" err="1"/>
          </a:p>
        </p:txBody>
      </p:sp>
      <p:sp>
        <p:nvSpPr>
          <p:cNvPr id="17" name="Tekstvak 16"/>
          <p:cNvSpPr txBox="1"/>
          <p:nvPr/>
        </p:nvSpPr>
        <p:spPr>
          <a:xfrm>
            <a:off x="1066800" y="1371600"/>
            <a:ext cx="5092700" cy="369332"/>
          </a:xfrm>
          <a:prstGeom prst="rect">
            <a:avLst/>
          </a:prstGeom>
          <a:noFill/>
        </p:spPr>
        <p:txBody>
          <a:bodyPr wrap="square" rtlCol="0">
            <a:spAutoFit/>
          </a:bodyPr>
          <a:lstStyle/>
          <a:p>
            <a:r>
              <a:rPr lang="nl-NL" dirty="0" smtClean="0"/>
              <a:t>Waar zit de hefboom?</a:t>
            </a:r>
            <a:endParaRPr lang="nl-NL" dirty="0"/>
          </a:p>
        </p:txBody>
      </p:sp>
      <p:sp>
        <p:nvSpPr>
          <p:cNvPr id="18" name="Titel 5"/>
          <p:cNvSpPr txBox="1">
            <a:spLocks/>
          </p:cNvSpPr>
          <p:nvPr>
            <p:custDataLst>
              <p:tags r:id="rId1"/>
            </p:custDataLst>
          </p:nvPr>
        </p:nvSpPr>
        <p:spPr>
          <a:xfrm>
            <a:off x="624000" y="600767"/>
            <a:ext cx="11176000" cy="461665"/>
          </a:xfrm>
          <a:prstGeom prst="rect">
            <a:avLst/>
          </a:prstGeom>
        </p:spPr>
        <p:txBody>
          <a:bodyPr>
            <a:sp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spcAft>
                <a:spcPct val="0"/>
              </a:spcAft>
            </a:pPr>
            <a:r>
              <a:rPr lang="nl-NL" sz="2400" dirty="0" err="1" smtClean="0">
                <a:solidFill>
                  <a:srgbClr val="006EB6"/>
                </a:solidFill>
              </a:rPr>
              <a:t>Strengths</a:t>
            </a:r>
            <a:r>
              <a:rPr lang="nl-NL" sz="2400" dirty="0" smtClean="0">
                <a:solidFill>
                  <a:srgbClr val="006EB6"/>
                </a:solidFill>
              </a:rPr>
              <a:t> gekoppeld aan doelen</a:t>
            </a:r>
            <a:endParaRPr lang="nl-NL" sz="2400" dirty="0">
              <a:solidFill>
                <a:srgbClr val="006EB6"/>
              </a:solidFill>
            </a:endParaRPr>
          </a:p>
        </p:txBody>
      </p:sp>
      <p:pic>
        <p:nvPicPr>
          <p:cNvPr id="22" name="Afbeelding 21"/>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4" name="Tekstvak 3"/>
          <p:cNvSpPr txBox="1"/>
          <p:nvPr>
            <p:custDataLst>
              <p:tags r:id="rId3"/>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10</a:t>
            </a:r>
            <a:endParaRPr lang="nl-NL" sz="1200">
              <a:solidFill>
                <a:srgbClr val="000000"/>
              </a:solidFill>
              <a:latin typeface="Arial" panose="020B0604020202020204" pitchFamily="34" charset="0"/>
            </a:endParaRPr>
          </a:p>
        </p:txBody>
      </p:sp>
      <p:cxnSp>
        <p:nvCxnSpPr>
          <p:cNvPr id="23" name="Rechte verbindingslijn 22"/>
          <p:cNvCxnSpPr/>
          <p:nvPr>
            <p:custDataLst>
              <p:tags r:id="rId4"/>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vak 23"/>
          <p:cNvSpPr txBox="1"/>
          <p:nvPr>
            <p:custDataLst>
              <p:tags r:id="rId5"/>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extLst>
      <p:ext uri="{BB962C8B-B14F-4D97-AF65-F5344CB8AC3E}">
        <p14:creationId xmlns:p14="http://schemas.microsoft.com/office/powerpoint/2010/main" val="2636969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r>
              <a:rPr lang="nl-NL" sz="2800" dirty="0" smtClean="0">
                <a:solidFill>
                  <a:srgbClr val="FFFFFF"/>
                </a:solidFill>
                <a:latin typeface="Arial" panose="020B0604020202020204" pitchFamily="34" charset="0"/>
              </a:rPr>
              <a:t>OEFENING: </a:t>
            </a:r>
            <a:r>
              <a:rPr lang="nl-NL" sz="2800" dirty="0" smtClean="0">
                <a:solidFill>
                  <a:srgbClr val="F1B434"/>
                </a:solidFill>
                <a:latin typeface="Arial" panose="020B0604020202020204" pitchFamily="34" charset="0"/>
              </a:rPr>
              <a:t>doelen stellen</a:t>
            </a:r>
          </a:p>
          <a:p>
            <a:pPr algn="ctr">
              <a:spcBef>
                <a:spcPct val="0"/>
              </a:spcBef>
              <a:spcAft>
                <a:spcPct val="0"/>
              </a:spcAft>
            </a:pPr>
            <a:endParaRPr lang="nl-NL" sz="2800" i="1" dirty="0" smtClean="0">
              <a:solidFill>
                <a:srgbClr val="FFFFFF"/>
              </a:solidFill>
              <a:latin typeface="Arial" panose="020B0604020202020204" pitchFamily="34" charset="0"/>
            </a:endParaRPr>
          </a:p>
          <a:p>
            <a:pPr algn="ctr">
              <a:spcBef>
                <a:spcPct val="0"/>
              </a:spcBef>
              <a:spcAft>
                <a:spcPct val="0"/>
              </a:spcAft>
            </a:pPr>
            <a:r>
              <a:rPr lang="nl-NL" sz="2400" i="1" dirty="0" smtClean="0">
                <a:solidFill>
                  <a:srgbClr val="FFFFFF"/>
                </a:solidFill>
                <a:latin typeface="Arial" panose="020B0604020202020204" pitchFamily="34" charset="0"/>
              </a:rPr>
              <a:t>Formuleer een belangrijke (strategische) opgave voor </a:t>
            </a:r>
          </a:p>
          <a:p>
            <a:pPr algn="ctr">
              <a:spcBef>
                <a:spcPct val="0"/>
              </a:spcBef>
              <a:spcAft>
                <a:spcPct val="0"/>
              </a:spcAft>
            </a:pPr>
            <a:r>
              <a:rPr lang="nl-NL" sz="2400" i="1" dirty="0" smtClean="0">
                <a:solidFill>
                  <a:srgbClr val="FFFFFF"/>
                </a:solidFill>
                <a:latin typeface="Arial" panose="020B0604020202020204" pitchFamily="34" charset="0"/>
              </a:rPr>
              <a:t>de organisatie / het managementteam</a:t>
            </a:r>
          </a:p>
          <a:p>
            <a:pPr algn="ctr">
              <a:spcBef>
                <a:spcPct val="0"/>
              </a:spcBef>
              <a:spcAft>
                <a:spcPct val="0"/>
              </a:spcAft>
            </a:pPr>
            <a:endParaRPr lang="nl-NL" sz="2400" i="1" dirty="0" smtClean="0">
              <a:solidFill>
                <a:srgbClr val="FFFFFF"/>
              </a:solidFill>
              <a:latin typeface="Arial" panose="020B0604020202020204" pitchFamily="34" charset="0"/>
            </a:endParaRPr>
          </a:p>
          <a:p>
            <a:pPr algn="ctr">
              <a:spcBef>
                <a:spcPct val="0"/>
              </a:spcBef>
              <a:spcAft>
                <a:spcPct val="0"/>
              </a:spcAft>
            </a:pPr>
            <a:r>
              <a:rPr lang="nl-NL" sz="2400" i="1" dirty="0" smtClean="0">
                <a:solidFill>
                  <a:srgbClr val="FFFFFF"/>
                </a:solidFill>
                <a:latin typeface="Arial" panose="020B0604020202020204" pitchFamily="34" charset="0"/>
              </a:rPr>
              <a:t>+</a:t>
            </a:r>
          </a:p>
          <a:p>
            <a:pPr algn="ctr">
              <a:spcBef>
                <a:spcPct val="0"/>
              </a:spcBef>
              <a:spcAft>
                <a:spcPct val="0"/>
              </a:spcAft>
            </a:pPr>
            <a:endParaRPr lang="nl-NL" sz="2400" i="1" dirty="0" smtClean="0">
              <a:solidFill>
                <a:srgbClr val="FFFFFF"/>
              </a:solidFill>
              <a:latin typeface="Arial" panose="020B0604020202020204" pitchFamily="34" charset="0"/>
            </a:endParaRPr>
          </a:p>
          <a:p>
            <a:pPr algn="ctr">
              <a:spcBef>
                <a:spcPct val="0"/>
              </a:spcBef>
              <a:spcAft>
                <a:spcPct val="0"/>
              </a:spcAft>
            </a:pPr>
            <a:r>
              <a:rPr lang="nl-NL" sz="2400" i="1" dirty="0" smtClean="0">
                <a:solidFill>
                  <a:srgbClr val="FFFFFF"/>
                </a:solidFill>
                <a:latin typeface="Arial" panose="020B0604020202020204" pitchFamily="34" charset="0"/>
              </a:rPr>
              <a:t>Beantwoord de vraag: </a:t>
            </a:r>
          </a:p>
          <a:p>
            <a:pPr algn="ctr">
              <a:spcBef>
                <a:spcPct val="0"/>
              </a:spcBef>
              <a:spcAft>
                <a:spcPct val="0"/>
              </a:spcAft>
            </a:pPr>
            <a:r>
              <a:rPr lang="nl-NL" sz="2400" i="1" dirty="0" smtClean="0">
                <a:solidFill>
                  <a:srgbClr val="FFFFFF"/>
                </a:solidFill>
                <a:latin typeface="Arial" panose="020B0604020202020204" pitchFamily="34" charset="0"/>
              </a:rPr>
              <a:t>‘Kan ik elke dag doen waar ik het beste in ben </a:t>
            </a:r>
          </a:p>
          <a:p>
            <a:pPr algn="ctr">
              <a:spcBef>
                <a:spcPct val="0"/>
              </a:spcBef>
              <a:spcAft>
                <a:spcPct val="0"/>
              </a:spcAft>
            </a:pPr>
            <a:r>
              <a:rPr lang="nl-NL" sz="2400" i="1" dirty="0" smtClean="0">
                <a:solidFill>
                  <a:srgbClr val="FFFFFF"/>
                </a:solidFill>
                <a:latin typeface="Arial" panose="020B0604020202020204" pitchFamily="34" charset="0"/>
              </a:rPr>
              <a:t>als het gaat om het realiseren van deze opgave?’</a:t>
            </a:r>
          </a:p>
          <a:p>
            <a:pPr algn="ctr">
              <a:spcBef>
                <a:spcPct val="0"/>
              </a:spcBef>
              <a:spcAft>
                <a:spcPct val="0"/>
              </a:spcAft>
            </a:pPr>
            <a:endParaRPr lang="en-US" sz="2800" i="1" dirty="0">
              <a:solidFill>
                <a:srgbClr val="FFFFFF"/>
              </a:solidFill>
              <a:latin typeface="Arial" panose="020B0604020202020204" pitchFamily="34" charset="0"/>
            </a:endParaRPr>
          </a:p>
          <a:p>
            <a:pPr algn="ctr">
              <a:spcBef>
                <a:spcPct val="0"/>
              </a:spcBef>
              <a:spcAft>
                <a:spcPct val="0"/>
              </a:spcAft>
            </a:pPr>
            <a:r>
              <a:rPr lang="en-US" sz="2800" i="1" dirty="0" smtClean="0">
                <a:solidFill>
                  <a:srgbClr val="FFFFFF"/>
                </a:solidFill>
                <a:latin typeface="Arial" panose="020B0604020202020204" pitchFamily="34" charset="0"/>
              </a:rPr>
              <a:t> </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0294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F1B434">
              <a:alpha val="80000"/>
            </a:srgbClr>
          </a:solidFill>
        </p:spPr>
        <p:txBody>
          <a:bodyPr vert="horz" rtlCol="0" anchor="ctr">
            <a:noAutofit/>
          </a:bodyPr>
          <a:lstStyle/>
          <a:p>
            <a:pPr algn="ctr">
              <a:spcBef>
                <a:spcPct val="0"/>
              </a:spcBef>
              <a:spcAft>
                <a:spcPct val="0"/>
              </a:spcAft>
            </a:pPr>
            <a:r>
              <a:rPr lang="nl-NL" sz="2800" b="1" smtClean="0">
                <a:solidFill>
                  <a:srgbClr val="FFFFFF"/>
                </a:solidFill>
                <a:latin typeface="Arial" panose="020B0604020202020204" pitchFamily="34" charset="0"/>
              </a:rPr>
              <a:t>Strengths based leiderschap</a:t>
            </a:r>
            <a:endParaRPr lang="nl-NL" sz="2800" b="1">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26722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custDataLst>
              <p:tags r:id="rId2"/>
            </p:custDataLst>
          </p:nvPr>
        </p:nvSpPr>
        <p:spPr>
          <a:xfrm>
            <a:off x="622299" y="3589657"/>
            <a:ext cx="11297950" cy="1374464"/>
          </a:xfrm>
          <a:prstGeom prst="rect">
            <a:avLst/>
          </a:prstGeom>
          <a:solidFill>
            <a:srgbClr val="F1B434"/>
          </a:solidFill>
          <a:ln w="25400" cap="flat" cmpd="sng" algn="ctr">
            <a:solidFill>
              <a:srgbClr val="F1B434"/>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custDataLst>
              <p:tags r:id="rId3"/>
            </p:custDataLst>
          </p:nvPr>
        </p:nvSpPr>
        <p:spPr>
          <a:xfrm>
            <a:off x="624000" y="600767"/>
            <a:ext cx="11176000" cy="461665"/>
          </a:xfrm>
        </p:spPr>
        <p:txBody>
          <a:bodyPr>
            <a:spAutoFit/>
          </a:bodyPr>
          <a:lstStyle/>
          <a:p>
            <a:pPr>
              <a:spcAft>
                <a:spcPct val="0"/>
              </a:spcAft>
            </a:pPr>
            <a:r>
              <a:rPr lang="en-US" sz="2400" dirty="0" err="1">
                <a:solidFill>
                  <a:srgbClr val="F1B434"/>
                </a:solidFill>
              </a:rPr>
              <a:t>Leiderschap</a:t>
            </a:r>
            <a:r>
              <a:rPr lang="en-US" sz="2400" dirty="0">
                <a:solidFill>
                  <a:srgbClr val="F1B434"/>
                </a:solidFill>
              </a:rPr>
              <a:t>: van strengths </a:t>
            </a:r>
            <a:r>
              <a:rPr lang="en-US" sz="2400" dirty="0">
                <a:solidFill>
                  <a:srgbClr val="F1B434"/>
                </a:solidFill>
                <a:sym typeface="Wingdings" panose="05000000000000000000" pitchFamily="2" charset="2"/>
              </a:rPr>
              <a:t> </a:t>
            </a:r>
            <a:r>
              <a:rPr lang="en-US" sz="2400" dirty="0">
                <a:solidFill>
                  <a:srgbClr val="F1B434"/>
                </a:solidFill>
              </a:rPr>
              <a:t> engagement </a:t>
            </a:r>
            <a:r>
              <a:rPr lang="en-US" sz="2400" dirty="0">
                <a:solidFill>
                  <a:srgbClr val="F1B434"/>
                </a:solidFill>
                <a:sym typeface="Wingdings" panose="05000000000000000000" pitchFamily="2" charset="2"/>
              </a:rPr>
              <a:t></a:t>
            </a:r>
            <a:r>
              <a:rPr lang="en-US" sz="2400" dirty="0">
                <a:solidFill>
                  <a:srgbClr val="F1B434"/>
                </a:solidFill>
              </a:rPr>
              <a:t> </a:t>
            </a:r>
            <a:r>
              <a:rPr lang="en-US" sz="2400" dirty="0" err="1">
                <a:solidFill>
                  <a:srgbClr val="F1B434"/>
                </a:solidFill>
              </a:rPr>
              <a:t>naar</a:t>
            </a:r>
            <a:r>
              <a:rPr lang="en-US" sz="2400" dirty="0">
                <a:solidFill>
                  <a:srgbClr val="F1B434"/>
                </a:solidFill>
              </a:rPr>
              <a:t> </a:t>
            </a:r>
            <a:r>
              <a:rPr lang="en-US" sz="2400" dirty="0" err="1">
                <a:solidFill>
                  <a:srgbClr val="F1B434"/>
                </a:solidFill>
              </a:rPr>
              <a:t>resultaat</a:t>
            </a:r>
            <a:endParaRPr lang="nl-NL" sz="2400" dirty="0">
              <a:solidFill>
                <a:srgbClr val="F1B434"/>
              </a:solidFill>
            </a:endParaRPr>
          </a:p>
        </p:txBody>
      </p:sp>
      <p:sp>
        <p:nvSpPr>
          <p:cNvPr id="7" name="Tekstvak 6"/>
          <p:cNvSpPr txBox="1"/>
          <p:nvPr>
            <p:custDataLst>
              <p:tags r:id="rId4"/>
            </p:custDataLst>
          </p:nvPr>
        </p:nvSpPr>
        <p:spPr>
          <a:xfrm>
            <a:off x="622299" y="1270000"/>
            <a:ext cx="11297951" cy="3549690"/>
          </a:xfrm>
          <a:prstGeom prst="rect">
            <a:avLst/>
          </a:prstGeom>
          <a:noFill/>
        </p:spPr>
        <p:txBody>
          <a:bodyPr vert="horz" wrap="square" rtlCol="0">
            <a:spAutoFit/>
          </a:bodyPr>
          <a:lstStyle/>
          <a:p>
            <a:pPr marL="285750" indent="-285750">
              <a:spcBef>
                <a:spcPct val="0"/>
              </a:spcBef>
              <a:spcAft>
                <a:spcPct val="0"/>
              </a:spcAft>
              <a:buClr>
                <a:srgbClr val="F1B434"/>
              </a:buClr>
              <a:buFont typeface="Wingdings" panose="05000000000000000000" pitchFamily="2" charset="2"/>
              <a:buChar char="§"/>
            </a:pPr>
            <a:r>
              <a:rPr lang="nl-NL" sz="1600" dirty="0" smtClean="0">
                <a:solidFill>
                  <a:srgbClr val="000000"/>
                </a:solidFill>
                <a:latin typeface="Arial" panose="020B0604020202020204" pitchFamily="34" charset="0"/>
              </a:rPr>
              <a:t>‘</a:t>
            </a:r>
            <a:r>
              <a:rPr lang="nl-NL" sz="1600" dirty="0">
                <a:solidFill>
                  <a:srgbClr val="000000"/>
                </a:solidFill>
                <a:latin typeface="Arial" panose="020B0604020202020204" pitchFamily="34" charset="0"/>
              </a:rPr>
              <a:t>When times are hard, leadership makes the greatest difference’. </a:t>
            </a:r>
            <a:r>
              <a:rPr lang="nl-NL" sz="1600" dirty="0" smtClean="0">
                <a:solidFill>
                  <a:srgbClr val="000000"/>
                </a:solidFill>
                <a:latin typeface="Arial" panose="020B0604020202020204" pitchFamily="34" charset="0"/>
              </a:rPr>
              <a:t>Ook bij zelforganiserende of resultaatverantwoordelijke teams.</a:t>
            </a:r>
          </a:p>
          <a:p>
            <a:pPr marL="285750" indent="-285750">
              <a:spcBef>
                <a:spcPct val="0"/>
              </a:spcBef>
              <a:spcAft>
                <a:spcPct val="0"/>
              </a:spcAft>
              <a:buClr>
                <a:srgbClr val="F1B434"/>
              </a:buClr>
              <a:buFont typeface="Wingdings" panose="05000000000000000000" pitchFamily="2" charset="2"/>
              <a:buChar char="§"/>
            </a:pPr>
            <a:r>
              <a:rPr lang="nl-NL" sz="1600" dirty="0" smtClean="0">
                <a:solidFill>
                  <a:srgbClr val="000000"/>
                </a:solidFill>
                <a:latin typeface="Arial" panose="020B0604020202020204" pitchFamily="34" charset="0"/>
              </a:rPr>
              <a:t>Het </a:t>
            </a:r>
            <a:r>
              <a:rPr lang="nl-NL" sz="1600" dirty="0">
                <a:solidFill>
                  <a:srgbClr val="000000"/>
                </a:solidFill>
                <a:latin typeface="Arial" panose="020B0604020202020204" pitchFamily="34" charset="0"/>
              </a:rPr>
              <a:t>gedrag van de direct leidinggevende </a:t>
            </a:r>
            <a:r>
              <a:rPr lang="nl-NL" sz="1600" dirty="0" smtClean="0">
                <a:solidFill>
                  <a:srgbClr val="000000"/>
                </a:solidFill>
                <a:latin typeface="Arial" panose="020B0604020202020204" pitchFamily="34" charset="0"/>
              </a:rPr>
              <a:t>heeft de </a:t>
            </a:r>
            <a:r>
              <a:rPr lang="nl-NL" sz="1600" dirty="0">
                <a:solidFill>
                  <a:srgbClr val="000000"/>
                </a:solidFill>
                <a:latin typeface="Arial" panose="020B0604020202020204" pitchFamily="34" charset="0"/>
              </a:rPr>
              <a:t>grootste invloed </a:t>
            </a:r>
            <a:r>
              <a:rPr lang="nl-NL" sz="1600" dirty="0" smtClean="0">
                <a:solidFill>
                  <a:srgbClr val="000000"/>
                </a:solidFill>
                <a:latin typeface="Arial" panose="020B0604020202020204" pitchFamily="34" charset="0"/>
              </a:rPr>
              <a:t>op </a:t>
            </a:r>
            <a:r>
              <a:rPr lang="nl-NL" sz="1600" dirty="0">
                <a:solidFill>
                  <a:srgbClr val="000000"/>
                </a:solidFill>
                <a:latin typeface="Arial" panose="020B0604020202020204" pitchFamily="34" charset="0"/>
              </a:rPr>
              <a:t>de </a:t>
            </a:r>
            <a:r>
              <a:rPr lang="nl-NL" sz="1600" i="1" dirty="0" smtClean="0">
                <a:solidFill>
                  <a:srgbClr val="0070C0"/>
                </a:solidFill>
                <a:latin typeface="Arial" panose="020B0604020202020204" pitchFamily="34" charset="0"/>
              </a:rPr>
              <a:t>engagement</a:t>
            </a:r>
            <a:r>
              <a:rPr lang="nl-NL" sz="1600" dirty="0" smtClean="0">
                <a:solidFill>
                  <a:srgbClr val="000000"/>
                </a:solidFill>
                <a:latin typeface="Arial" panose="020B0604020202020204" pitchFamily="34" charset="0"/>
              </a:rPr>
              <a:t> (verbondenheid) van </a:t>
            </a:r>
            <a:r>
              <a:rPr lang="nl-NL" sz="1600" dirty="0">
                <a:solidFill>
                  <a:srgbClr val="000000"/>
                </a:solidFill>
                <a:latin typeface="Arial" panose="020B0604020202020204" pitchFamily="34" charset="0"/>
              </a:rPr>
              <a:t>medewerkers. </a:t>
            </a:r>
            <a:endParaRPr lang="nl-NL" sz="1600" dirty="0" smtClean="0">
              <a:solidFill>
                <a:srgbClr val="000000"/>
              </a:solidFill>
              <a:latin typeface="Arial" panose="020B0604020202020204" pitchFamily="34" charset="0"/>
            </a:endParaRPr>
          </a:p>
          <a:p>
            <a:pPr marL="285750" indent="-285750">
              <a:spcBef>
                <a:spcPct val="0"/>
              </a:spcBef>
              <a:spcAft>
                <a:spcPct val="0"/>
              </a:spcAft>
              <a:buClr>
                <a:srgbClr val="F1B434"/>
              </a:buClr>
              <a:buFont typeface="Wingdings" panose="05000000000000000000" pitchFamily="2" charset="2"/>
              <a:buChar char="§"/>
            </a:pPr>
            <a:r>
              <a:rPr lang="nl-NL" sz="1600" dirty="0" smtClean="0">
                <a:solidFill>
                  <a:srgbClr val="000000"/>
                </a:solidFill>
                <a:latin typeface="Arial" panose="020B0604020202020204" pitchFamily="34" charset="0"/>
              </a:rPr>
              <a:t>Engagement van </a:t>
            </a:r>
            <a:r>
              <a:rPr lang="nl-NL" sz="1600" dirty="0">
                <a:solidFill>
                  <a:srgbClr val="000000"/>
                </a:solidFill>
                <a:latin typeface="Arial" panose="020B0604020202020204" pitchFamily="34" charset="0"/>
              </a:rPr>
              <a:t>medewerkers </a:t>
            </a:r>
            <a:r>
              <a:rPr lang="nl-NL" sz="1600" dirty="0" smtClean="0">
                <a:solidFill>
                  <a:srgbClr val="000000"/>
                </a:solidFill>
                <a:latin typeface="Arial" panose="020B0604020202020204" pitchFamily="34" charset="0"/>
              </a:rPr>
              <a:t>is bepalend voor </a:t>
            </a:r>
            <a:r>
              <a:rPr lang="nl-NL" sz="1600" dirty="0">
                <a:solidFill>
                  <a:srgbClr val="000000"/>
                </a:solidFill>
                <a:latin typeface="Arial" panose="020B0604020202020204" pitchFamily="34" charset="0"/>
              </a:rPr>
              <a:t>het </a:t>
            </a:r>
            <a:r>
              <a:rPr lang="nl-NL" sz="1600" i="1" dirty="0">
                <a:solidFill>
                  <a:srgbClr val="0070C0"/>
                </a:solidFill>
                <a:latin typeface="Arial" panose="020B0604020202020204" pitchFamily="34" charset="0"/>
              </a:rPr>
              <a:t>succes van organisaties</a:t>
            </a:r>
            <a:r>
              <a:rPr lang="nl-NL" sz="1600" dirty="0" smtClean="0">
                <a:solidFill>
                  <a:srgbClr val="000000"/>
                </a:solidFill>
                <a:latin typeface="Arial" panose="020B0604020202020204" pitchFamily="34" charset="0"/>
              </a:rPr>
              <a:t>.</a:t>
            </a:r>
          </a:p>
          <a:p>
            <a:pPr marL="285750" indent="-285750">
              <a:spcBef>
                <a:spcPct val="0"/>
              </a:spcBef>
              <a:spcAft>
                <a:spcPct val="0"/>
              </a:spcAft>
              <a:buClr>
                <a:srgbClr val="F1B434"/>
              </a:buClr>
              <a:buFont typeface="Wingdings" panose="05000000000000000000" pitchFamily="2" charset="2"/>
              <a:buChar char="§"/>
            </a:pPr>
            <a:r>
              <a:rPr lang="nl-NL" sz="1600" dirty="0" smtClean="0">
                <a:solidFill>
                  <a:srgbClr val="000000"/>
                </a:solidFill>
                <a:latin typeface="Arial" panose="020B0604020202020204" pitchFamily="34" charset="0"/>
              </a:rPr>
              <a:t>Voor engagement is het zeer belangrijk dat medewerkers hun </a:t>
            </a:r>
            <a:r>
              <a:rPr lang="nl-NL" sz="1600" i="1" dirty="0" smtClean="0">
                <a:solidFill>
                  <a:srgbClr val="0070C0"/>
                </a:solidFill>
                <a:latin typeface="Arial" panose="020B0604020202020204" pitchFamily="34" charset="0"/>
              </a:rPr>
              <a:t>strengths</a:t>
            </a:r>
            <a:r>
              <a:rPr lang="nl-NL" sz="1600" dirty="0" smtClean="0">
                <a:solidFill>
                  <a:srgbClr val="000000"/>
                </a:solidFill>
                <a:latin typeface="Arial" panose="020B0604020202020204" pitchFamily="34" charset="0"/>
              </a:rPr>
              <a:t> kunnen inzetten. </a:t>
            </a:r>
          </a:p>
          <a:p>
            <a:pPr marL="285750" indent="-285750">
              <a:spcBef>
                <a:spcPct val="0"/>
              </a:spcBef>
              <a:spcAft>
                <a:spcPct val="0"/>
              </a:spcAft>
              <a:buClr>
                <a:srgbClr val="F1B434"/>
              </a:buClr>
              <a:buFont typeface="Wingdings" panose="05000000000000000000" pitchFamily="2" charset="2"/>
              <a:buChar char="§"/>
            </a:pPr>
            <a:r>
              <a:rPr lang="nl-NL" sz="1600" dirty="0" smtClean="0">
                <a:solidFill>
                  <a:srgbClr val="000000"/>
                </a:solidFill>
                <a:latin typeface="Arial" panose="020B0604020202020204" pitchFamily="34" charset="0"/>
              </a:rPr>
              <a:t>Dat </a:t>
            </a:r>
            <a:r>
              <a:rPr lang="nl-NL" sz="1600" dirty="0">
                <a:solidFill>
                  <a:srgbClr val="000000"/>
                </a:solidFill>
                <a:latin typeface="Arial" panose="020B0604020202020204" pitchFamily="34" charset="0"/>
              </a:rPr>
              <a:t>vraagt in algemene zin om een meer dienende manier van leidinggeven (‘servant </a:t>
            </a:r>
            <a:r>
              <a:rPr lang="nl-NL" sz="1600" dirty="0" err="1">
                <a:solidFill>
                  <a:srgbClr val="000000"/>
                </a:solidFill>
                <a:latin typeface="Arial" panose="020B0604020202020204" pitchFamily="34" charset="0"/>
              </a:rPr>
              <a:t>leadership</a:t>
            </a:r>
            <a:r>
              <a:rPr lang="nl-NL" sz="1600" dirty="0">
                <a:solidFill>
                  <a:srgbClr val="000000"/>
                </a:solidFill>
                <a:latin typeface="Arial" panose="020B0604020202020204" pitchFamily="34" charset="0"/>
              </a:rPr>
              <a:t>’) die gericht is op scheppen van voorwaarden waarin strengths van medewerkers worden aangesproken en ontwikkeld</a:t>
            </a:r>
            <a:r>
              <a:rPr lang="nl-NL" sz="1600" dirty="0" smtClean="0">
                <a:solidFill>
                  <a:srgbClr val="000000"/>
                </a:solidFill>
                <a:latin typeface="Arial" panose="020B0604020202020204" pitchFamily="34" charset="0"/>
              </a:rPr>
              <a:t>.</a:t>
            </a:r>
          </a:p>
          <a:p>
            <a:pPr>
              <a:spcBef>
                <a:spcPct val="0"/>
              </a:spcBef>
              <a:spcAft>
                <a:spcPct val="0"/>
              </a:spcAft>
            </a:pPr>
            <a:endParaRPr lang="en-US" sz="1600" dirty="0">
              <a:solidFill>
                <a:srgbClr val="000000"/>
              </a:solidFill>
              <a:latin typeface="Arial" panose="020B0604020202020204" pitchFamily="34" charset="0"/>
            </a:endParaRPr>
          </a:p>
          <a:p>
            <a:pPr>
              <a:spcBef>
                <a:spcPts val="2000"/>
              </a:spcBef>
              <a:spcAft>
                <a:spcPts val="2000"/>
              </a:spcAft>
            </a:pPr>
            <a:r>
              <a:rPr lang="nl-NL" sz="1600" i="1" dirty="0" smtClean="0">
                <a:solidFill>
                  <a:srgbClr val="0070C0"/>
                </a:solidFill>
                <a:latin typeface="Arial" panose="020B0604020202020204" pitchFamily="34" charset="0"/>
              </a:rPr>
              <a:t>De kern van onze visie</a:t>
            </a:r>
            <a:r>
              <a:rPr lang="nl-NL" sz="1600" dirty="0" smtClean="0">
                <a:solidFill>
                  <a:srgbClr val="000000"/>
                </a:solidFill>
                <a:latin typeface="Arial" panose="020B0604020202020204" pitchFamily="34" charset="0"/>
              </a:rPr>
              <a:t/>
            </a:r>
            <a:br>
              <a:rPr lang="nl-NL" sz="1600" dirty="0" smtClean="0">
                <a:solidFill>
                  <a:srgbClr val="000000"/>
                </a:solidFill>
                <a:latin typeface="Arial" panose="020B0604020202020204" pitchFamily="34" charset="0"/>
              </a:rPr>
            </a:br>
            <a:r>
              <a:rPr lang="nl-NL" sz="1600" dirty="0" smtClean="0">
                <a:solidFill>
                  <a:schemeClr val="bg1"/>
                </a:solidFill>
                <a:latin typeface="Arial" panose="020B0604020202020204" pitchFamily="34" charset="0"/>
              </a:rPr>
              <a:t>Als </a:t>
            </a:r>
            <a:r>
              <a:rPr lang="nl-NL" sz="1600" dirty="0">
                <a:solidFill>
                  <a:schemeClr val="bg1"/>
                </a:solidFill>
                <a:latin typeface="Arial" panose="020B0604020202020204" pitchFamily="34" charset="0"/>
              </a:rPr>
              <a:t>leiders hun eigen strengths kennen én als leiders weten hoe zij hun teamleden zó kunnen sturen en coachen dat ook zij ook hun strengths iedere dag kunnen inzetten, ontstaat er door een hogere engagement </a:t>
            </a:r>
            <a:r>
              <a:rPr lang="nl-NL" sz="1600" dirty="0" smtClean="0">
                <a:solidFill>
                  <a:schemeClr val="bg1"/>
                </a:solidFill>
                <a:latin typeface="Arial" panose="020B0604020202020204" pitchFamily="34" charset="0"/>
              </a:rPr>
              <a:t>een effectievere </a:t>
            </a:r>
            <a:r>
              <a:rPr lang="nl-NL" sz="1600" dirty="0">
                <a:solidFill>
                  <a:schemeClr val="bg1"/>
                </a:solidFill>
                <a:latin typeface="Arial" panose="020B0604020202020204" pitchFamily="34" charset="0"/>
              </a:rPr>
              <a:t>teamsamenwerking die leidt </a:t>
            </a:r>
            <a:r>
              <a:rPr lang="nl-NL" sz="1600" dirty="0" smtClean="0">
                <a:solidFill>
                  <a:schemeClr val="bg1"/>
                </a:solidFill>
                <a:latin typeface="Arial" panose="020B0604020202020204" pitchFamily="34" charset="0"/>
              </a:rPr>
              <a:t>tot </a:t>
            </a:r>
            <a:r>
              <a:rPr lang="nl-NL" sz="1600" dirty="0">
                <a:solidFill>
                  <a:schemeClr val="bg1"/>
                </a:solidFill>
                <a:latin typeface="Arial" panose="020B0604020202020204" pitchFamily="34" charset="0"/>
              </a:rPr>
              <a:t>hogere </a:t>
            </a:r>
            <a:r>
              <a:rPr lang="nl-NL" sz="1600" dirty="0" smtClean="0">
                <a:solidFill>
                  <a:schemeClr val="bg1"/>
                </a:solidFill>
                <a:latin typeface="Arial" panose="020B0604020202020204" pitchFamily="34" charset="0"/>
              </a:rPr>
              <a:t>prestaties </a:t>
            </a:r>
            <a:r>
              <a:rPr lang="nl-NL" sz="1600" dirty="0">
                <a:solidFill>
                  <a:schemeClr val="bg1"/>
                </a:solidFill>
                <a:latin typeface="Arial" panose="020B0604020202020204" pitchFamily="34" charset="0"/>
              </a:rPr>
              <a:t>op de </a:t>
            </a:r>
            <a:r>
              <a:rPr lang="nl-NL" sz="1600" dirty="0" smtClean="0">
                <a:solidFill>
                  <a:schemeClr val="bg1"/>
                </a:solidFill>
                <a:latin typeface="Arial" panose="020B0604020202020204" pitchFamily="34" charset="0"/>
              </a:rPr>
              <a:t>teamopgaven </a:t>
            </a:r>
            <a:r>
              <a:rPr lang="nl-NL" sz="1600" dirty="0">
                <a:solidFill>
                  <a:schemeClr val="bg1"/>
                </a:solidFill>
                <a:latin typeface="Arial" panose="020B0604020202020204" pitchFamily="34" charset="0"/>
              </a:rPr>
              <a:t>die volgt uit de strategische organisatieopgave</a:t>
            </a:r>
            <a:r>
              <a:rPr lang="nl-NL" sz="1600" dirty="0" smtClean="0">
                <a:solidFill>
                  <a:schemeClr val="bg1"/>
                </a:solidFill>
                <a:latin typeface="Arial" panose="020B0604020202020204" pitchFamily="34" charset="0"/>
              </a:rPr>
              <a:t>.</a:t>
            </a:r>
            <a:endParaRPr lang="nl-NL" sz="1600" dirty="0">
              <a:solidFill>
                <a:schemeClr val="bg1"/>
              </a:solidFill>
              <a:latin typeface="Arial" panose="020B0604020202020204" pitchFamily="34" charset="0"/>
            </a:endParaRPr>
          </a:p>
        </p:txBody>
      </p:sp>
      <p:pic>
        <p:nvPicPr>
          <p:cNvPr id="2" name="Afbeelding 1"/>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6"/>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13</a:t>
            </a:r>
            <a:endParaRPr lang="nl-NL" sz="1200">
              <a:solidFill>
                <a:srgbClr val="000000"/>
              </a:solidFill>
              <a:latin typeface="Arial" panose="020B0604020202020204" pitchFamily="34" charset="0"/>
            </a:endParaRPr>
          </a:p>
        </p:txBody>
      </p:sp>
      <p:cxnSp>
        <p:nvCxnSpPr>
          <p:cNvPr id="4" name="Rechte verbindingslijn 3"/>
          <p:cNvCxnSpPr/>
          <p:nvPr>
            <p:custDataLst>
              <p:tags r:id="rId7"/>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8"/>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922494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F1B434"/>
                </a:solidFill>
              </a:rPr>
              <a:t>Excellente managers</a:t>
            </a:r>
            <a:endParaRPr lang="nl-NL" sz="2400" dirty="0">
              <a:solidFill>
                <a:srgbClr val="F1B434"/>
              </a:solidFill>
            </a:endParaRPr>
          </a:p>
        </p:txBody>
      </p:sp>
      <p:sp>
        <p:nvSpPr>
          <p:cNvPr id="7" name="Tekstvak 6"/>
          <p:cNvSpPr txBox="1"/>
          <p:nvPr>
            <p:custDataLst>
              <p:tags r:id="rId3"/>
            </p:custDataLst>
          </p:nvPr>
        </p:nvSpPr>
        <p:spPr>
          <a:xfrm>
            <a:off x="622300" y="1270000"/>
            <a:ext cx="10972800" cy="3549690"/>
          </a:xfrm>
          <a:prstGeom prst="rect">
            <a:avLst/>
          </a:prstGeom>
          <a:noFill/>
        </p:spPr>
        <p:txBody>
          <a:bodyPr vert="horz" wrap="square" rtlCol="0">
            <a:spAutoFit/>
          </a:bodyPr>
          <a:lstStyle/>
          <a:p>
            <a:pPr marL="0" lvl="1">
              <a:spcBef>
                <a:spcPct val="50000"/>
              </a:spcBef>
              <a:spcAft>
                <a:spcPct val="0"/>
              </a:spcAft>
              <a:buClr>
                <a:srgbClr val="ED2C3C"/>
              </a:buClr>
              <a:buSzPct val="120000"/>
            </a:pPr>
            <a:r>
              <a:rPr lang="nl-NL" sz="1600" dirty="0" smtClean="0">
                <a:solidFill>
                  <a:srgbClr val="000000"/>
                </a:solidFill>
                <a:latin typeface="Arial" panose="020B0604020202020204" pitchFamily="34" charset="0"/>
              </a:rPr>
              <a:t>Werken </a:t>
            </a:r>
            <a:r>
              <a:rPr lang="nl-NL" sz="1600" dirty="0" smtClean="0">
                <a:solidFill>
                  <a:srgbClr val="006EB6"/>
                </a:solidFill>
                <a:latin typeface="Arial" panose="020B0604020202020204" pitchFamily="34" charset="0"/>
              </a:rPr>
              <a:t>strengths </a:t>
            </a:r>
            <a:r>
              <a:rPr lang="nl-NL" sz="1600" dirty="0" err="1" smtClean="0">
                <a:solidFill>
                  <a:srgbClr val="006EB6"/>
                </a:solidFill>
                <a:latin typeface="Arial" panose="020B0604020202020204" pitchFamily="34" charset="0"/>
              </a:rPr>
              <a:t>based</a:t>
            </a:r>
            <a:r>
              <a:rPr lang="nl-NL" sz="1600" dirty="0" smtClean="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geloven dat talent de basis is voor succes.</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zijn </a:t>
            </a:r>
            <a:r>
              <a:rPr lang="nl-NL" sz="1600" dirty="0">
                <a:solidFill>
                  <a:srgbClr val="000000"/>
                </a:solidFill>
                <a:latin typeface="Arial" panose="020B0604020202020204" pitchFamily="34" charset="0"/>
              </a:rPr>
              <a:t>zich bewust van hun eigen talenten en nemen </a:t>
            </a:r>
            <a:r>
              <a:rPr lang="nl-NL" sz="1600" dirty="0" smtClean="0">
                <a:solidFill>
                  <a:srgbClr val="000000"/>
                </a:solidFill>
                <a:latin typeface="Arial" panose="020B0604020202020204" pitchFamily="34" charset="0"/>
              </a:rPr>
              <a:t>hun verantwoordelijkheid </a:t>
            </a:r>
            <a:r>
              <a:rPr lang="nl-NL" sz="1600" dirty="0">
                <a:solidFill>
                  <a:srgbClr val="000000"/>
                </a:solidFill>
                <a:latin typeface="Arial" panose="020B0604020202020204" pitchFamily="34" charset="0"/>
              </a:rPr>
              <a:t>deze verder te ontwikkelen.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begrijpen en waarderen de unieke talenten en strengths van elk teamlid.</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identificeren taken en activiteiten die elk teamlid het beste kan doen.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helpen hun medewerkers om hun talenten te begrijpen, te waarderen en erin te gaan investeren.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spelen in op de behoeften van hun teamleden om tot bloei te komen.</a:t>
            </a:r>
          </a:p>
          <a:p>
            <a:pPr marL="190500" lvl="1" indent="-190500">
              <a:spcBef>
                <a:spcPct val="50000"/>
              </a:spcBef>
              <a:spcAft>
                <a:spcPct val="0"/>
              </a:spcAft>
              <a:buClr>
                <a:srgbClr val="ED2C3C"/>
              </a:buClr>
              <a:buSzPct val="120000"/>
              <a:buFont typeface="Wingdings" panose="05000000000000000000" pitchFamily="2" charset="2"/>
              <a:buChar char="§"/>
            </a:pPr>
            <a:endParaRPr lang="nl-NL" sz="1600" dirty="0" smtClean="0">
              <a:solidFill>
                <a:srgbClr val="000000"/>
              </a:solidFill>
              <a:latin typeface="Arial" panose="020B0604020202020204" pitchFamily="34" charset="0"/>
            </a:endParaRPr>
          </a:p>
          <a:p>
            <a:pPr>
              <a:spcBef>
                <a:spcPct val="50000"/>
              </a:spcBef>
              <a:spcAft>
                <a:spcPct val="0"/>
              </a:spcAft>
            </a:pPr>
            <a:endParaRPr lang="nl-NL" sz="1600" dirty="0" smtClean="0">
              <a:solidFill>
                <a:srgbClr val="000000"/>
              </a:solidFill>
              <a:latin typeface="Arial" panose="020B0604020202020204" pitchFamily="34" charset="0"/>
            </a:endParaRPr>
          </a:p>
          <a:p>
            <a:pPr>
              <a:lnSpc>
                <a:spcPts val="1700"/>
              </a:lnSpc>
              <a:spcBef>
                <a:spcPts val="300"/>
              </a:spcBef>
            </a:pPr>
            <a:endParaRPr lang="nl-NL" sz="1600" dirty="0">
              <a:solidFill>
                <a:srgbClr val="000000"/>
              </a:solidFill>
              <a:latin typeface="Arial" panose="020B0604020202020204" pitchFamily="34" charset="0"/>
            </a:endParaRPr>
          </a:p>
        </p:txBody>
      </p:sp>
      <p:pic>
        <p:nvPicPr>
          <p:cNvPr id="8" name="Afbeelding 7"/>
          <p:cNvPicPr>
            <a:picLocks noChangeAspect="1"/>
          </p:cNvPicPr>
          <p:nvPr/>
        </p:nvPicPr>
        <p:blipFill>
          <a:blip r:embed="rId9"/>
          <a:stretch>
            <a:fillRect/>
          </a:stretch>
        </p:blipFill>
        <p:spPr>
          <a:xfrm>
            <a:off x="7115181" y="3872226"/>
            <a:ext cx="4290830" cy="2310064"/>
          </a:xfrm>
          <a:prstGeom prst="rect">
            <a:avLst/>
          </a:prstGeom>
        </p:spPr>
      </p:pic>
      <p:pic>
        <p:nvPicPr>
          <p:cNvPr id="2" name="Afbeelding 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9" name="Tekstvak 8"/>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14</a:t>
            </a:r>
            <a:endParaRPr lang="nl-NL" sz="1200">
              <a:solidFill>
                <a:srgbClr val="000000"/>
              </a:solidFill>
              <a:latin typeface="Arial" panose="020B0604020202020204" pitchFamily="34" charset="0"/>
            </a:endParaRPr>
          </a:p>
        </p:txBody>
      </p:sp>
      <p:cxnSp>
        <p:nvCxnSpPr>
          <p:cNvPr id="10" name="Rechte verbindingslijn 9"/>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1" name="Tekstvak 10"/>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21860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F1B434"/>
                </a:solidFill>
              </a:rPr>
              <a:t>Excellente managers</a:t>
            </a:r>
            <a:endParaRPr lang="nl-NL" sz="2400" dirty="0">
              <a:solidFill>
                <a:srgbClr val="F1B434"/>
              </a:solidFill>
            </a:endParaRPr>
          </a:p>
        </p:txBody>
      </p:sp>
      <p:sp>
        <p:nvSpPr>
          <p:cNvPr id="7" name="Tekstvak 6"/>
          <p:cNvSpPr txBox="1"/>
          <p:nvPr>
            <p:custDataLst>
              <p:tags r:id="rId3"/>
            </p:custDataLst>
          </p:nvPr>
        </p:nvSpPr>
        <p:spPr>
          <a:xfrm>
            <a:off x="622300" y="1270000"/>
            <a:ext cx="10972800" cy="4031873"/>
          </a:xfrm>
          <a:prstGeom prst="rect">
            <a:avLst/>
          </a:prstGeom>
          <a:noFill/>
        </p:spPr>
        <p:txBody>
          <a:bodyPr vert="horz" wrap="square" rtlCol="0">
            <a:spAutoFit/>
          </a:bodyPr>
          <a:lstStyle/>
          <a:p>
            <a:pPr>
              <a:spcBef>
                <a:spcPct val="50000"/>
              </a:spcBef>
              <a:spcAft>
                <a:spcPct val="0"/>
              </a:spcAft>
            </a:pPr>
            <a:r>
              <a:rPr lang="nl-NL" sz="1600" dirty="0" smtClean="0">
                <a:solidFill>
                  <a:srgbClr val="000000"/>
                </a:solidFill>
                <a:latin typeface="Arial" panose="020B0604020202020204" pitchFamily="34" charset="0"/>
              </a:rPr>
              <a:t>Zijn gericht </a:t>
            </a:r>
            <a:r>
              <a:rPr lang="nl-NL" sz="1600" dirty="0">
                <a:solidFill>
                  <a:srgbClr val="000000"/>
                </a:solidFill>
                <a:latin typeface="Arial" panose="020B0604020202020204" pitchFamily="34" charset="0"/>
              </a:rPr>
              <a:t>op </a:t>
            </a:r>
            <a:r>
              <a:rPr lang="nl-NL" sz="1600" dirty="0" smtClean="0">
                <a:solidFill>
                  <a:srgbClr val="006EB6"/>
                </a:solidFill>
                <a:latin typeface="Arial" panose="020B0604020202020204" pitchFamily="34" charset="0"/>
              </a:rPr>
              <a:t>engagement </a:t>
            </a:r>
            <a:r>
              <a:rPr lang="nl-NL" sz="1600" dirty="0" smtClean="0">
                <a:solidFill>
                  <a:srgbClr val="000000"/>
                </a:solidFill>
                <a:latin typeface="Arial" panose="020B0604020202020204" pitchFamily="34" charset="0"/>
              </a:rPr>
              <a:t>(verbondenheid tussen mens en organisatie):</a:t>
            </a:r>
            <a:endParaRPr lang="nl-NL" sz="1600" dirty="0">
              <a:solidFill>
                <a:srgbClr val="000000"/>
              </a:solidFill>
              <a:latin typeface="Arial" panose="020B0604020202020204" pitchFamily="34" charset="0"/>
            </a:endParaRP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a:t>
            </a:r>
            <a:r>
              <a:rPr lang="nl-NL" sz="1600" dirty="0">
                <a:solidFill>
                  <a:srgbClr val="000000"/>
                </a:solidFill>
                <a:latin typeface="Arial" panose="020B0604020202020204" pitchFamily="34" charset="0"/>
              </a:rPr>
              <a:t>hebben op een authentieke manier </a:t>
            </a:r>
            <a:r>
              <a:rPr lang="nl-NL" sz="1600" dirty="0" smtClean="0">
                <a:solidFill>
                  <a:srgbClr val="000000"/>
                </a:solidFill>
                <a:latin typeface="Arial" panose="020B0604020202020204" pitchFamily="34" charset="0"/>
              </a:rPr>
              <a:t>aandacht </a:t>
            </a:r>
            <a:r>
              <a:rPr lang="nl-NL" sz="1600" dirty="0">
                <a:solidFill>
                  <a:srgbClr val="000000"/>
                </a:solidFill>
                <a:latin typeface="Arial" panose="020B0604020202020204" pitchFamily="34" charset="0"/>
              </a:rPr>
              <a:t>voor elk </a:t>
            </a:r>
            <a:r>
              <a:rPr lang="nl-NL" sz="1600" dirty="0" smtClean="0">
                <a:solidFill>
                  <a:srgbClr val="000000"/>
                </a:solidFill>
                <a:latin typeface="Arial" panose="020B0604020202020204" pitchFamily="34" charset="0"/>
              </a:rPr>
              <a:t>teamlid, </a:t>
            </a:r>
            <a:r>
              <a:rPr lang="nl-NL" sz="1600" dirty="0">
                <a:solidFill>
                  <a:srgbClr val="000000"/>
                </a:solidFill>
                <a:latin typeface="Arial" panose="020B0604020202020204" pitchFamily="34" charset="0"/>
              </a:rPr>
              <a:t>en </a:t>
            </a:r>
            <a:r>
              <a:rPr lang="nl-NL" sz="1600" dirty="0" smtClean="0">
                <a:solidFill>
                  <a:srgbClr val="000000"/>
                </a:solidFill>
                <a:latin typeface="Arial" panose="020B0604020202020204" pitchFamily="34" charset="0"/>
              </a:rPr>
              <a:t>helpen een ieder zich te ontwikkelen en te groeien in zijn/haar rol.</a:t>
            </a:r>
            <a:endParaRPr lang="nl-NL" sz="1600" dirty="0">
              <a:solidFill>
                <a:srgbClr val="000000"/>
              </a:solidFill>
              <a:latin typeface="Arial" panose="020B0604020202020204" pitchFamily="34" charset="0"/>
            </a:endParaRP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Ze bouwen aan een cultuur in het team die gaat over samenwerking en partnerschap.</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focussen op de betrokkenheid van elk teamlid, en zorgen voor voldoende ondersteuning vanuit de systemen:      de </a:t>
            </a:r>
            <a:r>
              <a:rPr lang="nl-NL" sz="1600" dirty="0">
                <a:solidFill>
                  <a:srgbClr val="000000"/>
                </a:solidFill>
                <a:latin typeface="Arial" panose="020B0604020202020204" pitchFamily="34" charset="0"/>
              </a:rPr>
              <a:t>dingen die je voor je werk nodig hebt, moeten er </a:t>
            </a:r>
            <a:r>
              <a:rPr lang="nl-NL" sz="1600" dirty="0" smtClean="0">
                <a:solidFill>
                  <a:srgbClr val="000000"/>
                </a:solidFill>
                <a:latin typeface="Arial" panose="020B0604020202020204" pitchFamily="34" charset="0"/>
              </a:rPr>
              <a:t>zijn.</a:t>
            </a:r>
          </a:p>
          <a:p>
            <a:pPr>
              <a:spcBef>
                <a:spcPct val="50000"/>
              </a:spcBef>
              <a:spcAft>
                <a:spcPct val="0"/>
              </a:spcAft>
            </a:pPr>
            <a:endParaRPr lang="nl-NL" sz="1600" dirty="0">
              <a:solidFill>
                <a:srgbClr val="000000"/>
              </a:solidFill>
              <a:latin typeface="Arial" panose="020B0604020202020204" pitchFamily="34" charset="0"/>
            </a:endParaRPr>
          </a:p>
          <a:p>
            <a:pPr>
              <a:spcBef>
                <a:spcPct val="50000"/>
              </a:spcBef>
              <a:spcAft>
                <a:spcPct val="0"/>
              </a:spcAft>
            </a:pPr>
            <a:r>
              <a:rPr lang="nl-NL" sz="1600" dirty="0" smtClean="0">
                <a:solidFill>
                  <a:srgbClr val="000000"/>
                </a:solidFill>
                <a:latin typeface="Arial" panose="020B0604020202020204" pitchFamily="34" charset="0"/>
              </a:rPr>
              <a:t>Zijn gericht op realisatie van de beoogde te leveren </a:t>
            </a:r>
            <a:r>
              <a:rPr lang="nl-NL" sz="1600" dirty="0" smtClean="0">
                <a:solidFill>
                  <a:srgbClr val="006EB6"/>
                </a:solidFill>
                <a:latin typeface="Arial" panose="020B0604020202020204" pitchFamily="34" charset="0"/>
              </a:rPr>
              <a:t>prestaties</a:t>
            </a:r>
            <a:r>
              <a:rPr lang="nl-NL" sz="1600" dirty="0" smtClean="0">
                <a:solidFill>
                  <a:srgbClr val="000000"/>
                </a:solidFill>
                <a:latin typeface="Arial" panose="020B0604020202020204" pitchFamily="34" charset="0"/>
              </a:rPr>
              <a:t>:</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Ze </a:t>
            </a:r>
            <a:r>
              <a:rPr lang="nl-NL" sz="1600" dirty="0">
                <a:solidFill>
                  <a:srgbClr val="000000"/>
                </a:solidFill>
                <a:latin typeface="Arial" panose="020B0604020202020204" pitchFamily="34" charset="0"/>
              </a:rPr>
              <a:t>stellen duidelijke prestatiedoelen en verwachtingen. </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Ze meten de voortgang en uitkomsten.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a:solidFill>
                  <a:srgbClr val="000000"/>
                </a:solidFill>
                <a:latin typeface="Arial" panose="020B0604020202020204" pitchFamily="34" charset="0"/>
              </a:rPr>
              <a:t>Ze geven feedback en richting </a:t>
            </a:r>
            <a:r>
              <a:rPr lang="nl-NL" sz="1600" dirty="0" smtClean="0">
                <a:solidFill>
                  <a:srgbClr val="000000"/>
                </a:solidFill>
                <a:latin typeface="Arial" panose="020B0604020202020204" pitchFamily="34" charset="0"/>
              </a:rPr>
              <a:t>aan medewerkers en team, zodat men zelf </a:t>
            </a:r>
            <a:r>
              <a:rPr lang="nl-NL" sz="1600" dirty="0">
                <a:solidFill>
                  <a:srgbClr val="000000"/>
                </a:solidFill>
                <a:latin typeface="Arial" panose="020B0604020202020204" pitchFamily="34" charset="0"/>
              </a:rPr>
              <a:t>in staat </a:t>
            </a:r>
            <a:r>
              <a:rPr lang="nl-NL" sz="1600" dirty="0" smtClean="0">
                <a:solidFill>
                  <a:srgbClr val="000000"/>
                </a:solidFill>
                <a:latin typeface="Arial" panose="020B0604020202020204" pitchFamily="34" charset="0"/>
              </a:rPr>
              <a:t>is </a:t>
            </a:r>
            <a:r>
              <a:rPr lang="nl-NL" sz="1600" dirty="0">
                <a:solidFill>
                  <a:srgbClr val="000000"/>
                </a:solidFill>
                <a:latin typeface="Arial" panose="020B0604020202020204" pitchFamily="34" charset="0"/>
              </a:rPr>
              <a:t>om beslissingen te </a:t>
            </a:r>
            <a:r>
              <a:rPr lang="nl-NL" sz="1600" dirty="0" smtClean="0">
                <a:solidFill>
                  <a:srgbClr val="000000"/>
                </a:solidFill>
                <a:latin typeface="Arial" panose="020B0604020202020204" pitchFamily="34" charset="0"/>
              </a:rPr>
              <a:t>nemen </a:t>
            </a:r>
            <a:r>
              <a:rPr lang="nl-NL" sz="1600" dirty="0">
                <a:solidFill>
                  <a:srgbClr val="000000"/>
                </a:solidFill>
                <a:latin typeface="Arial" panose="020B0604020202020204" pitchFamily="34" charset="0"/>
              </a:rPr>
              <a:t>en acties te ondernemen.</a:t>
            </a:r>
          </a:p>
        </p:txBody>
      </p:sp>
      <p:pic>
        <p:nvPicPr>
          <p:cNvPr id="2" name="Afbeelding 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8" name="Tekstvak 7"/>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15</a:t>
            </a:r>
            <a:endParaRPr lang="nl-NL" sz="1200">
              <a:solidFill>
                <a:srgbClr val="000000"/>
              </a:solidFill>
              <a:latin typeface="Arial" panose="020B0604020202020204" pitchFamily="34" charset="0"/>
            </a:endParaRP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05685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F1B434"/>
                </a:solidFill>
              </a:rPr>
              <a:t>Waar kan ik als leider concreet mee aan de slag?</a:t>
            </a:r>
            <a:endParaRPr lang="nl-NL" sz="2400" dirty="0">
              <a:solidFill>
                <a:srgbClr val="F1B434"/>
              </a:solidFill>
            </a:endParaRPr>
          </a:p>
        </p:txBody>
      </p:sp>
      <p:sp>
        <p:nvSpPr>
          <p:cNvPr id="7" name="Tekstvak 6"/>
          <p:cNvSpPr txBox="1"/>
          <p:nvPr>
            <p:custDataLst>
              <p:tags r:id="rId3"/>
            </p:custDataLst>
          </p:nvPr>
        </p:nvSpPr>
        <p:spPr>
          <a:xfrm>
            <a:off x="622300" y="1270000"/>
            <a:ext cx="10372534" cy="4508927"/>
          </a:xfrm>
          <a:prstGeom prst="rect">
            <a:avLst/>
          </a:prstGeom>
          <a:noFill/>
        </p:spPr>
        <p:txBody>
          <a:bodyPr vert="horz" wrap="square" rtlCol="0">
            <a:spAutoFit/>
          </a:bodyPr>
          <a:lstStyle/>
          <a:p>
            <a:pPr marL="190500" lvl="1" indent="-190500">
              <a:spcBef>
                <a:spcPct val="50000"/>
              </a:spcBef>
              <a:spcAft>
                <a:spcPts val="600"/>
              </a:spcAft>
              <a:buClr>
                <a:srgbClr val="F1B434"/>
              </a:buClr>
              <a:buSzPct val="120000"/>
              <a:buFont typeface="Wingdings" panose="05000000000000000000" pitchFamily="2" charset="2"/>
              <a:buChar char="§"/>
            </a:pPr>
            <a:r>
              <a:rPr lang="nl-NL" sz="1600" b="1" dirty="0" smtClean="0">
                <a:latin typeface="Arial" panose="020B0604020202020204" pitchFamily="34" charset="0"/>
              </a:rPr>
              <a:t>Het </a:t>
            </a:r>
            <a:r>
              <a:rPr lang="nl-NL" sz="1600" b="1" dirty="0">
                <a:latin typeface="Arial" panose="020B0604020202020204" pitchFamily="34" charset="0"/>
              </a:rPr>
              <a:t>concreet vertalen van de strategische organisatieopgave naar </a:t>
            </a:r>
            <a:r>
              <a:rPr lang="nl-NL" sz="1600" b="1" dirty="0" smtClean="0">
                <a:latin typeface="Arial" panose="020B0604020202020204" pitchFamily="34" charset="0"/>
              </a:rPr>
              <a:t>opgaven voor teams / het (management)team</a:t>
            </a:r>
            <a:endParaRPr lang="nl-NL" sz="1600" b="1" dirty="0">
              <a:latin typeface="Arial" panose="020B0604020202020204" pitchFamily="34" charset="0"/>
            </a:endParaRPr>
          </a:p>
          <a:p>
            <a:pPr marL="190500" lvl="2">
              <a:spcBef>
                <a:spcPct val="0"/>
              </a:spcBef>
              <a:spcAft>
                <a:spcPct val="0"/>
              </a:spcAft>
              <a:buClr>
                <a:srgbClr val="000000"/>
              </a:buClr>
              <a:buSzPct val="100000"/>
            </a:pPr>
            <a:r>
              <a:rPr lang="nl-NL" sz="1600" dirty="0" smtClean="0">
                <a:solidFill>
                  <a:srgbClr val="000000"/>
                </a:solidFill>
                <a:latin typeface="Arial" panose="020B0604020202020204" pitchFamily="34" charset="0"/>
              </a:rPr>
              <a:t>De </a:t>
            </a:r>
            <a:r>
              <a:rPr lang="nl-NL" sz="1600" dirty="0">
                <a:solidFill>
                  <a:srgbClr val="000000"/>
                </a:solidFill>
                <a:latin typeface="Arial" panose="020B0604020202020204" pitchFamily="34" charset="0"/>
              </a:rPr>
              <a:t>doelstelling van </a:t>
            </a:r>
            <a:r>
              <a:rPr lang="nl-NL" sz="1600" dirty="0" smtClean="0">
                <a:solidFill>
                  <a:srgbClr val="000000"/>
                </a:solidFill>
                <a:latin typeface="Arial" panose="020B0604020202020204" pitchFamily="34" charset="0"/>
              </a:rPr>
              <a:t>de organisatie </a:t>
            </a:r>
            <a:r>
              <a:rPr lang="nl-NL" sz="1600" dirty="0">
                <a:solidFill>
                  <a:srgbClr val="000000"/>
                </a:solidFill>
                <a:latin typeface="Arial" panose="020B0604020202020204" pitchFamily="34" charset="0"/>
              </a:rPr>
              <a:t>is </a:t>
            </a:r>
            <a:r>
              <a:rPr lang="nl-NL" sz="1600" dirty="0" smtClean="0">
                <a:solidFill>
                  <a:srgbClr val="000000"/>
                </a:solidFill>
                <a:latin typeface="Arial" panose="020B0604020202020204" pitchFamily="34" charset="0"/>
              </a:rPr>
              <a:t>leidend. Als </a:t>
            </a:r>
            <a:r>
              <a:rPr lang="nl-NL" sz="1600" dirty="0">
                <a:solidFill>
                  <a:srgbClr val="000000"/>
                </a:solidFill>
                <a:latin typeface="Arial" panose="020B0604020202020204" pitchFamily="34" charset="0"/>
              </a:rPr>
              <a:t>de teamopgave </a:t>
            </a:r>
            <a:r>
              <a:rPr lang="nl-NL" sz="1600" dirty="0" smtClean="0">
                <a:solidFill>
                  <a:srgbClr val="000000"/>
                </a:solidFill>
                <a:latin typeface="Arial" panose="020B0604020202020204" pitchFamily="34" charset="0"/>
              </a:rPr>
              <a:t>hier </a:t>
            </a:r>
            <a:r>
              <a:rPr lang="nl-NL" sz="1600" dirty="0">
                <a:solidFill>
                  <a:srgbClr val="000000"/>
                </a:solidFill>
                <a:latin typeface="Arial" panose="020B0604020202020204" pitchFamily="34" charset="0"/>
              </a:rPr>
              <a:t>goed van afgeleid is en concreet gemaakt is, is het voor teamleden </a:t>
            </a:r>
            <a:r>
              <a:rPr lang="nl-NL" sz="1600" dirty="0" smtClean="0">
                <a:solidFill>
                  <a:srgbClr val="000000"/>
                </a:solidFill>
                <a:latin typeface="Arial" panose="020B0604020202020204" pitchFamily="34" charset="0"/>
              </a:rPr>
              <a:t>eenvoudiger </a:t>
            </a:r>
            <a:r>
              <a:rPr lang="nl-NL" sz="1600" dirty="0">
                <a:solidFill>
                  <a:srgbClr val="000000"/>
                </a:solidFill>
                <a:latin typeface="Arial" panose="020B0604020202020204" pitchFamily="34" charset="0"/>
              </a:rPr>
              <a:t>te weten wat van hen verwacht wordt (kaders) en hoe ze vanuit </a:t>
            </a:r>
            <a:r>
              <a:rPr lang="nl-NL" sz="1600" i="1" dirty="0">
                <a:solidFill>
                  <a:srgbClr val="0070C0"/>
                </a:solidFill>
                <a:latin typeface="Arial" panose="020B0604020202020204" pitchFamily="34" charset="0"/>
              </a:rPr>
              <a:t>eigenaarschap</a:t>
            </a:r>
            <a:r>
              <a:rPr lang="nl-NL" sz="1600" dirty="0">
                <a:solidFill>
                  <a:srgbClr val="000000"/>
                </a:solidFill>
                <a:latin typeface="Arial" panose="020B0604020202020204" pitchFamily="34" charset="0"/>
              </a:rPr>
              <a:t> en </a:t>
            </a:r>
            <a:r>
              <a:rPr lang="nl-NL" sz="1600" i="1" dirty="0">
                <a:solidFill>
                  <a:srgbClr val="0070C0"/>
                </a:solidFill>
                <a:latin typeface="Arial" panose="020B0604020202020204" pitchFamily="34" charset="0"/>
              </a:rPr>
              <a:t>eigen verantwoordelijkheid </a:t>
            </a:r>
            <a:r>
              <a:rPr lang="nl-NL" sz="1600" dirty="0">
                <a:solidFill>
                  <a:srgbClr val="000000"/>
                </a:solidFill>
                <a:latin typeface="Arial" panose="020B0604020202020204" pitchFamily="34" charset="0"/>
              </a:rPr>
              <a:t>via hun eigen </a:t>
            </a:r>
            <a:r>
              <a:rPr lang="nl-NL" sz="1600" dirty="0" err="1">
                <a:solidFill>
                  <a:srgbClr val="000000"/>
                </a:solidFill>
                <a:latin typeface="Arial" panose="020B0604020202020204" pitchFamily="34" charset="0"/>
              </a:rPr>
              <a:t>strengths</a:t>
            </a:r>
            <a:r>
              <a:rPr lang="nl-NL" sz="1600" dirty="0">
                <a:solidFill>
                  <a:srgbClr val="000000"/>
                </a:solidFill>
                <a:latin typeface="Arial" panose="020B0604020202020204" pitchFamily="34" charset="0"/>
              </a:rPr>
              <a:t> invulling kunnen geven aan hoe zij resultaten behalen</a:t>
            </a:r>
            <a:r>
              <a:rPr lang="nl-NL" sz="1600" dirty="0" smtClean="0">
                <a:solidFill>
                  <a:srgbClr val="000000"/>
                </a:solidFill>
                <a:latin typeface="Arial" panose="020B0604020202020204" pitchFamily="34" charset="0"/>
              </a:rPr>
              <a:t>.</a:t>
            </a:r>
          </a:p>
          <a:p>
            <a:pPr marL="190500" lvl="2">
              <a:spcBef>
                <a:spcPct val="0"/>
              </a:spcBef>
              <a:spcAft>
                <a:spcPct val="0"/>
              </a:spcAft>
              <a:buClr>
                <a:srgbClr val="000000"/>
              </a:buClr>
              <a:buSzPct val="100000"/>
            </a:pPr>
            <a:endParaRPr lang="nl-NL" sz="1600" dirty="0">
              <a:solidFill>
                <a:srgbClr val="000000"/>
              </a:solidFill>
              <a:latin typeface="Arial" panose="020B0604020202020204" pitchFamily="34" charset="0"/>
            </a:endParaRPr>
          </a:p>
          <a:p>
            <a:pPr marL="190500" lvl="1" indent="-190500">
              <a:spcBef>
                <a:spcPct val="50000"/>
              </a:spcBef>
              <a:spcAft>
                <a:spcPts val="600"/>
              </a:spcAft>
              <a:buClr>
                <a:srgbClr val="F1B434"/>
              </a:buClr>
              <a:buSzPct val="120000"/>
              <a:buFont typeface="Wingdings" panose="05000000000000000000" pitchFamily="2" charset="2"/>
              <a:buChar char="§"/>
            </a:pPr>
            <a:r>
              <a:rPr lang="nl-NL" sz="1600" b="1" dirty="0" smtClean="0">
                <a:solidFill>
                  <a:srgbClr val="000000"/>
                </a:solidFill>
                <a:latin typeface="Arial" panose="020B0604020202020204" pitchFamily="34" charset="0"/>
              </a:rPr>
              <a:t>Het ontdekken en benutten van je eigen </a:t>
            </a:r>
            <a:r>
              <a:rPr lang="nl-NL" sz="1600" b="1" dirty="0" err="1" smtClean="0">
                <a:solidFill>
                  <a:srgbClr val="000000"/>
                </a:solidFill>
                <a:latin typeface="Arial" panose="020B0604020202020204" pitchFamily="34" charset="0"/>
              </a:rPr>
              <a:t>strengths</a:t>
            </a:r>
            <a:r>
              <a:rPr lang="nl-NL" sz="1600" b="1" dirty="0" smtClean="0">
                <a:solidFill>
                  <a:srgbClr val="000000"/>
                </a:solidFill>
                <a:latin typeface="Arial" panose="020B0604020202020204" pitchFamily="34" charset="0"/>
              </a:rPr>
              <a:t> en die van de leden van het team</a:t>
            </a:r>
          </a:p>
          <a:p>
            <a:pPr marL="190500" lvl="2">
              <a:spcBef>
                <a:spcPct val="0"/>
              </a:spcBef>
              <a:spcAft>
                <a:spcPct val="0"/>
              </a:spcAft>
              <a:buClr>
                <a:srgbClr val="000000"/>
              </a:buClr>
              <a:buSzPct val="100000"/>
            </a:pPr>
            <a:r>
              <a:rPr lang="nl-NL" sz="1600" dirty="0" smtClean="0">
                <a:solidFill>
                  <a:srgbClr val="000000"/>
                </a:solidFill>
                <a:latin typeface="Arial" panose="020B0604020202020204" pitchFamily="34" charset="0"/>
              </a:rPr>
              <a:t>Als leidinggevende start je bij je eigen </a:t>
            </a:r>
            <a:r>
              <a:rPr lang="nl-NL" sz="1600" dirty="0" err="1" smtClean="0">
                <a:solidFill>
                  <a:srgbClr val="000000"/>
                </a:solidFill>
                <a:latin typeface="Arial" panose="020B0604020202020204" pitchFamily="34" charset="0"/>
              </a:rPr>
              <a:t>strengths</a:t>
            </a:r>
            <a:r>
              <a:rPr lang="nl-NL" sz="1600" dirty="0" smtClean="0">
                <a:solidFill>
                  <a:srgbClr val="000000"/>
                </a:solidFill>
                <a:latin typeface="Arial" panose="020B0604020202020204" pitchFamily="34" charset="0"/>
              </a:rPr>
              <a:t>. Het helpt je te begrijpen waar jij in uitblinkt, in wat jouw filter op de wereld is en in wat jij nodig hebt. Zo leer je hoe je </a:t>
            </a:r>
            <a:r>
              <a:rPr lang="nl-NL" sz="1600" i="1" dirty="0" smtClean="0">
                <a:solidFill>
                  <a:srgbClr val="006EB6"/>
                </a:solidFill>
                <a:latin typeface="Arial" panose="020B0604020202020204" pitchFamily="34" charset="0"/>
              </a:rPr>
              <a:t>het beste van jezelf kunt inzetten </a:t>
            </a:r>
            <a:r>
              <a:rPr lang="nl-NL" sz="1600" dirty="0" smtClean="0">
                <a:solidFill>
                  <a:srgbClr val="000000"/>
                </a:solidFill>
                <a:latin typeface="Arial" panose="020B0604020202020204" pitchFamily="34" charset="0"/>
              </a:rPr>
              <a:t>in het ontwikkelen van het team en het bereiken van de teamdoelen.</a:t>
            </a:r>
          </a:p>
          <a:p>
            <a:pPr marL="190500" lvl="2">
              <a:spcBef>
                <a:spcPct val="0"/>
              </a:spcBef>
              <a:spcAft>
                <a:spcPct val="0"/>
              </a:spcAft>
              <a:buClr>
                <a:srgbClr val="000000"/>
              </a:buClr>
              <a:buSzPct val="100000"/>
            </a:pPr>
            <a:endParaRPr lang="nl-NL" sz="1600" dirty="0" smtClean="0">
              <a:solidFill>
                <a:srgbClr val="000000"/>
              </a:solidFill>
              <a:latin typeface="Arial" panose="020B0604020202020204" pitchFamily="34" charset="0"/>
            </a:endParaRPr>
          </a:p>
          <a:p>
            <a:pPr marL="190500" lvl="1" indent="-190500">
              <a:spcBef>
                <a:spcPct val="50000"/>
              </a:spcBef>
              <a:spcAft>
                <a:spcPts val="600"/>
              </a:spcAft>
              <a:buClr>
                <a:srgbClr val="F1B434"/>
              </a:buClr>
              <a:buSzPct val="120000"/>
              <a:buFont typeface="Wingdings" panose="05000000000000000000" pitchFamily="2" charset="2"/>
              <a:buChar char="§"/>
            </a:pPr>
            <a:r>
              <a:rPr lang="nl-NL" sz="1600" b="1" dirty="0" smtClean="0">
                <a:solidFill>
                  <a:srgbClr val="000000"/>
                </a:solidFill>
                <a:latin typeface="Arial" panose="020B0604020202020204" pitchFamily="34" charset="0"/>
              </a:rPr>
              <a:t>Het sturen en coachen op de ontwikkeling en inzet van </a:t>
            </a:r>
            <a:r>
              <a:rPr lang="nl-NL" sz="1600" b="1" dirty="0" err="1" smtClean="0">
                <a:solidFill>
                  <a:srgbClr val="000000"/>
                </a:solidFill>
                <a:latin typeface="Arial" panose="020B0604020202020204" pitchFamily="34" charset="0"/>
              </a:rPr>
              <a:t>strengths</a:t>
            </a:r>
            <a:r>
              <a:rPr lang="nl-NL" sz="1600" b="1" dirty="0" smtClean="0">
                <a:solidFill>
                  <a:srgbClr val="000000"/>
                </a:solidFill>
                <a:latin typeface="Arial" panose="020B0604020202020204" pitchFamily="34" charset="0"/>
              </a:rPr>
              <a:t> in de teamsamenwerking in relatie tot de teamopgave</a:t>
            </a:r>
          </a:p>
          <a:p>
            <a:pPr marL="190500" lvl="2">
              <a:spcBef>
                <a:spcPct val="0"/>
              </a:spcBef>
              <a:spcAft>
                <a:spcPct val="0"/>
              </a:spcAft>
              <a:buClr>
                <a:srgbClr val="000000"/>
              </a:buClr>
              <a:buSzPct val="100000"/>
            </a:pPr>
            <a:r>
              <a:rPr lang="nl-NL" sz="1600" dirty="0" smtClean="0">
                <a:solidFill>
                  <a:srgbClr val="000000"/>
                </a:solidFill>
                <a:latin typeface="Arial" panose="020B0604020202020204" pitchFamily="34" charset="0"/>
              </a:rPr>
              <a:t>Dit vraagt van je als leidinggevende dat je de </a:t>
            </a:r>
            <a:r>
              <a:rPr lang="nl-NL" sz="1600" i="1" dirty="0" smtClean="0">
                <a:solidFill>
                  <a:srgbClr val="0070C0"/>
                </a:solidFill>
                <a:latin typeface="Arial" panose="020B0604020202020204" pitchFamily="34" charset="0"/>
              </a:rPr>
              <a:t>dialoog</a:t>
            </a:r>
            <a:r>
              <a:rPr lang="nl-NL" sz="1600" dirty="0" smtClean="0">
                <a:solidFill>
                  <a:srgbClr val="000000"/>
                </a:solidFill>
                <a:latin typeface="Arial" panose="020B0604020202020204" pitchFamily="34" charset="0"/>
              </a:rPr>
              <a:t> kunt voeren over de </a:t>
            </a:r>
            <a:r>
              <a:rPr lang="nl-NL" sz="1600" dirty="0" err="1" smtClean="0">
                <a:solidFill>
                  <a:srgbClr val="000000"/>
                </a:solidFill>
                <a:latin typeface="Arial" panose="020B0604020202020204" pitchFamily="34" charset="0"/>
              </a:rPr>
              <a:t>strengths</a:t>
            </a:r>
            <a:r>
              <a:rPr lang="nl-NL" sz="1600" dirty="0" smtClean="0">
                <a:solidFill>
                  <a:srgbClr val="000000"/>
                </a:solidFill>
                <a:latin typeface="Arial" panose="020B0604020202020204" pitchFamily="34" charset="0"/>
              </a:rPr>
              <a:t> van je mensen en de </a:t>
            </a:r>
            <a:r>
              <a:rPr lang="nl-NL" sz="1600" dirty="0" smtClean="0">
                <a:latin typeface="Arial" panose="020B0604020202020204" pitchFamily="34" charset="0"/>
              </a:rPr>
              <a:t>verantwoordelijkheid v</a:t>
            </a:r>
            <a:r>
              <a:rPr lang="nl-NL" sz="1600" dirty="0" smtClean="0">
                <a:solidFill>
                  <a:srgbClr val="000000"/>
                </a:solidFill>
                <a:latin typeface="Arial" panose="020B0604020202020204" pitchFamily="34" charset="0"/>
              </a:rPr>
              <a:t>oor het realiseren van resultaat bij de medewerker zelf laat.</a:t>
            </a:r>
            <a:endParaRPr lang="nl-NL" sz="1600" dirty="0">
              <a:solidFill>
                <a:srgbClr val="000000"/>
              </a:solidFill>
              <a:latin typeface="Arial" panose="020B0604020202020204" pitchFamily="34" charset="0"/>
            </a:endParaRPr>
          </a:p>
        </p:txBody>
      </p:sp>
      <p:pic>
        <p:nvPicPr>
          <p:cNvPr id="2" name="Afbeelding 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Tekstvak 2"/>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16</a:t>
            </a:r>
            <a:endParaRPr lang="nl-NL" sz="1200">
              <a:solidFill>
                <a:srgbClr val="000000"/>
              </a:solidFill>
              <a:latin typeface="Arial" panose="020B0604020202020204" pitchFamily="34" charset="0"/>
            </a:endParaRPr>
          </a:p>
        </p:txBody>
      </p:sp>
      <p:cxnSp>
        <p:nvCxnSpPr>
          <p:cNvPr id="4" name="Rechte verbindingslijn 3"/>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242150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r>
              <a:rPr lang="nl-NL" sz="2800" dirty="0" smtClean="0">
                <a:solidFill>
                  <a:schemeClr val="bg1"/>
                </a:solidFill>
                <a:latin typeface="Arial" panose="020B0604020202020204" pitchFamily="34" charset="0"/>
              </a:rPr>
              <a:t>OEFENING: </a:t>
            </a:r>
            <a:r>
              <a:rPr lang="nl-NL" sz="2800" dirty="0" err="1" smtClean="0">
                <a:solidFill>
                  <a:srgbClr val="F1B434"/>
                </a:solidFill>
                <a:latin typeface="Arial" panose="020B0604020202020204" pitchFamily="34" charset="0"/>
              </a:rPr>
              <a:t>strengths</a:t>
            </a:r>
            <a:r>
              <a:rPr lang="nl-NL" sz="2800" dirty="0" smtClean="0">
                <a:solidFill>
                  <a:srgbClr val="F1B434"/>
                </a:solidFill>
                <a:latin typeface="Arial" panose="020B0604020202020204" pitchFamily="34" charset="0"/>
              </a:rPr>
              <a:t> ontdekken</a:t>
            </a:r>
          </a:p>
          <a:p>
            <a:pPr algn="ctr">
              <a:spcBef>
                <a:spcPct val="0"/>
              </a:spcBef>
              <a:spcAft>
                <a:spcPct val="0"/>
              </a:spcAft>
            </a:pPr>
            <a:endParaRPr lang="nl-NL" sz="2800" i="1" dirty="0" smtClean="0">
              <a:solidFill>
                <a:schemeClr val="bg1"/>
              </a:solidFill>
              <a:latin typeface="Arial" panose="020B0604020202020204" pitchFamily="34" charset="0"/>
            </a:endParaRPr>
          </a:p>
          <a:p>
            <a:pPr algn="ctr">
              <a:spcBef>
                <a:spcPct val="0"/>
              </a:spcBef>
              <a:spcAft>
                <a:spcPct val="0"/>
              </a:spcAft>
            </a:pPr>
            <a:r>
              <a:rPr lang="nl-NL" sz="2400" dirty="0" smtClean="0">
                <a:solidFill>
                  <a:schemeClr val="bg1"/>
                </a:solidFill>
              </a:rPr>
              <a:t>Omcirkel met behulp van het overzicht van de </a:t>
            </a:r>
          </a:p>
          <a:p>
            <a:pPr algn="ctr">
              <a:spcBef>
                <a:spcPct val="0"/>
              </a:spcBef>
              <a:spcAft>
                <a:spcPct val="0"/>
              </a:spcAft>
            </a:pPr>
            <a:r>
              <a:rPr lang="nl-NL" sz="2400" dirty="0" smtClean="0">
                <a:solidFill>
                  <a:schemeClr val="bg1"/>
                </a:solidFill>
              </a:rPr>
              <a:t>34 </a:t>
            </a:r>
            <a:r>
              <a:rPr lang="nl-NL" sz="2400" dirty="0" err="1" smtClean="0">
                <a:solidFill>
                  <a:schemeClr val="bg1"/>
                </a:solidFill>
              </a:rPr>
              <a:t>strengths</a:t>
            </a:r>
            <a:r>
              <a:rPr lang="nl-NL" sz="2400" dirty="0" smtClean="0">
                <a:solidFill>
                  <a:schemeClr val="bg1"/>
                </a:solidFill>
              </a:rPr>
              <a:t> 2 tot 3 </a:t>
            </a:r>
            <a:r>
              <a:rPr lang="nl-NL" sz="2400" dirty="0" err="1" smtClean="0">
                <a:solidFill>
                  <a:schemeClr val="bg1"/>
                </a:solidFill>
              </a:rPr>
              <a:t>strengths</a:t>
            </a:r>
            <a:r>
              <a:rPr lang="nl-NL" sz="2400" dirty="0" smtClean="0">
                <a:solidFill>
                  <a:schemeClr val="bg1"/>
                </a:solidFill>
              </a:rPr>
              <a:t> waarin je jezelf duidelijk herkent</a:t>
            </a:r>
          </a:p>
          <a:p>
            <a:pPr algn="ctr">
              <a:spcBef>
                <a:spcPct val="0"/>
              </a:spcBef>
              <a:spcAft>
                <a:spcPct val="0"/>
              </a:spcAft>
            </a:pPr>
            <a:endParaRPr lang="en-US" sz="2400" dirty="0" smtClean="0">
              <a:solidFill>
                <a:schemeClr val="bg1"/>
              </a:solidFill>
            </a:endParaRPr>
          </a:p>
          <a:p>
            <a:pPr algn="ctr">
              <a:spcBef>
                <a:spcPct val="0"/>
              </a:spcBef>
              <a:spcAft>
                <a:spcPct val="0"/>
              </a:spcAft>
            </a:pPr>
            <a:r>
              <a:rPr lang="en-US" sz="2400" dirty="0" smtClean="0">
                <a:solidFill>
                  <a:schemeClr val="bg1"/>
                </a:solidFill>
              </a:rPr>
              <a:t>+ </a:t>
            </a:r>
          </a:p>
          <a:p>
            <a:pPr algn="ctr">
              <a:spcBef>
                <a:spcPct val="0"/>
              </a:spcBef>
              <a:spcAft>
                <a:spcPct val="0"/>
              </a:spcAft>
            </a:pPr>
            <a:endParaRPr lang="nl-NL" sz="2400" dirty="0" smtClean="0">
              <a:solidFill>
                <a:schemeClr val="bg1"/>
              </a:solidFill>
            </a:endParaRPr>
          </a:p>
          <a:p>
            <a:pPr algn="ctr">
              <a:spcBef>
                <a:spcPct val="0"/>
              </a:spcBef>
              <a:spcAft>
                <a:spcPct val="0"/>
              </a:spcAft>
            </a:pPr>
            <a:r>
              <a:rPr lang="nl-NL" sz="2400" dirty="0" smtClean="0">
                <a:solidFill>
                  <a:schemeClr val="bg1"/>
                </a:solidFill>
              </a:rPr>
              <a:t>‘Geef’ een </a:t>
            </a:r>
            <a:r>
              <a:rPr lang="nl-NL" sz="2400" dirty="0" err="1" smtClean="0">
                <a:solidFill>
                  <a:schemeClr val="bg1"/>
                </a:solidFill>
              </a:rPr>
              <a:t>strenghth</a:t>
            </a:r>
            <a:r>
              <a:rPr lang="nl-NL" sz="2400" dirty="0" smtClean="0">
                <a:solidFill>
                  <a:schemeClr val="bg1"/>
                </a:solidFill>
              </a:rPr>
              <a:t> aan een ander waarin je hem of haar duidelijk herkent</a:t>
            </a:r>
          </a:p>
          <a:p>
            <a:pPr algn="ctr">
              <a:spcBef>
                <a:spcPct val="0"/>
              </a:spcBef>
              <a:spcAft>
                <a:spcPct val="0"/>
              </a:spcAft>
            </a:pPr>
            <a:r>
              <a:rPr lang="en-US" sz="2800" i="1" dirty="0" smtClean="0">
                <a:solidFill>
                  <a:srgbClr val="FFFFFF"/>
                </a:solidFill>
                <a:latin typeface="Arial" panose="020B0604020202020204" pitchFamily="34" charset="0"/>
              </a:rPr>
              <a:t> </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3142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endParaRPr lang="nl-NL" sz="2800" dirty="0" smtClean="0">
              <a:solidFill>
                <a:schemeClr val="bg1"/>
              </a:solidFill>
              <a:latin typeface="Arial" panose="020B0604020202020204" pitchFamily="34" charset="0"/>
            </a:endParaRPr>
          </a:p>
          <a:p>
            <a:pPr algn="ctr">
              <a:spcBef>
                <a:spcPct val="0"/>
              </a:spcBef>
              <a:spcAft>
                <a:spcPct val="0"/>
              </a:spcAft>
            </a:pPr>
            <a:r>
              <a:rPr lang="nl-NL" sz="2800" dirty="0" smtClean="0">
                <a:solidFill>
                  <a:schemeClr val="bg1"/>
                </a:solidFill>
                <a:latin typeface="Arial" panose="020B0604020202020204" pitchFamily="34" charset="0"/>
              </a:rPr>
              <a:t>OEFENING: </a:t>
            </a:r>
            <a:r>
              <a:rPr lang="nl-NL" sz="2800" dirty="0" smtClean="0">
                <a:solidFill>
                  <a:srgbClr val="F1B434"/>
                </a:solidFill>
                <a:latin typeface="Arial" panose="020B0604020202020204" pitchFamily="34" charset="0"/>
              </a:rPr>
              <a:t>benutten </a:t>
            </a:r>
            <a:r>
              <a:rPr lang="nl-NL" sz="2800" dirty="0" err="1" smtClean="0">
                <a:solidFill>
                  <a:srgbClr val="F1B434"/>
                </a:solidFill>
                <a:latin typeface="Arial" panose="020B0604020202020204" pitchFamily="34" charset="0"/>
              </a:rPr>
              <a:t>strengths</a:t>
            </a:r>
            <a:endParaRPr lang="nl-NL" sz="2800" dirty="0" smtClean="0">
              <a:solidFill>
                <a:srgbClr val="F1B434"/>
              </a:solidFill>
              <a:latin typeface="Arial" panose="020B0604020202020204" pitchFamily="34" charset="0"/>
            </a:endParaRPr>
          </a:p>
          <a:p>
            <a:pPr algn="ctr">
              <a:spcBef>
                <a:spcPct val="0"/>
              </a:spcBef>
              <a:spcAft>
                <a:spcPct val="0"/>
              </a:spcAft>
            </a:pPr>
            <a:endParaRPr lang="nl-NL" sz="2400" dirty="0" smtClean="0"/>
          </a:p>
          <a:p>
            <a:pPr algn="ctr">
              <a:spcBef>
                <a:spcPct val="0"/>
              </a:spcBef>
              <a:spcAft>
                <a:spcPct val="0"/>
              </a:spcAft>
            </a:pPr>
            <a:r>
              <a:rPr lang="nl-NL" sz="2400" dirty="0" smtClean="0">
                <a:solidFill>
                  <a:schemeClr val="bg1"/>
                </a:solidFill>
              </a:rPr>
              <a:t>Verken hoe je je eigen </a:t>
            </a:r>
            <a:r>
              <a:rPr lang="nl-NL" sz="2400" dirty="0" err="1" smtClean="0">
                <a:solidFill>
                  <a:schemeClr val="bg1"/>
                </a:solidFill>
              </a:rPr>
              <a:t>strengths</a:t>
            </a:r>
            <a:r>
              <a:rPr lang="nl-NL" sz="2400" dirty="0" smtClean="0">
                <a:solidFill>
                  <a:schemeClr val="bg1"/>
                </a:solidFill>
              </a:rPr>
              <a:t> kunt inzetten in relatie tot de geformuleerde opgave </a:t>
            </a:r>
          </a:p>
          <a:p>
            <a:pPr algn="ctr">
              <a:spcBef>
                <a:spcPct val="0"/>
              </a:spcBef>
              <a:spcAft>
                <a:spcPct val="0"/>
              </a:spcAft>
            </a:pPr>
            <a:endParaRPr lang="nl-NL" sz="2400" dirty="0" smtClean="0">
              <a:solidFill>
                <a:schemeClr val="bg1"/>
              </a:solidFill>
            </a:endParaRPr>
          </a:p>
          <a:p>
            <a:pPr algn="ctr">
              <a:spcBef>
                <a:spcPct val="0"/>
              </a:spcBef>
              <a:spcAft>
                <a:spcPct val="0"/>
              </a:spcAft>
            </a:pPr>
            <a:r>
              <a:rPr lang="nl-NL" sz="2400" dirty="0" smtClean="0">
                <a:solidFill>
                  <a:schemeClr val="bg1"/>
                </a:solidFill>
              </a:rPr>
              <a:t>Formuleer je eigen ontwikkelvraag (</a:t>
            </a:r>
            <a:r>
              <a:rPr lang="nl-NL" sz="2400" i="1" dirty="0" smtClean="0">
                <a:solidFill>
                  <a:schemeClr val="bg1"/>
                </a:solidFill>
              </a:rPr>
              <a:t>Welke van mijn eigen sterke punten zou ik verder willen ontwikkelen?</a:t>
            </a:r>
            <a:r>
              <a:rPr lang="nl-NL" sz="2400" dirty="0" smtClean="0">
                <a:solidFill>
                  <a:schemeClr val="bg1"/>
                </a:solidFill>
              </a:rPr>
              <a:t>)</a:t>
            </a:r>
          </a:p>
          <a:p>
            <a:pPr algn="ctr">
              <a:spcBef>
                <a:spcPct val="0"/>
              </a:spcBef>
              <a:spcAft>
                <a:spcPct val="0"/>
              </a:spcAft>
            </a:pPr>
            <a:endParaRPr lang="nl-NL" sz="2400" dirty="0" smtClean="0">
              <a:solidFill>
                <a:schemeClr val="bg1"/>
              </a:solidFill>
            </a:endParaRPr>
          </a:p>
          <a:p>
            <a:pPr algn="ctr">
              <a:spcBef>
                <a:spcPct val="0"/>
              </a:spcBef>
              <a:spcAft>
                <a:spcPct val="0"/>
              </a:spcAft>
            </a:pPr>
            <a:r>
              <a:rPr lang="nl-NL" sz="2400" dirty="0" smtClean="0">
                <a:solidFill>
                  <a:schemeClr val="bg1"/>
                </a:solidFill>
              </a:rPr>
              <a:t>+</a:t>
            </a:r>
          </a:p>
          <a:p>
            <a:pPr algn="ctr">
              <a:spcBef>
                <a:spcPct val="0"/>
              </a:spcBef>
              <a:spcAft>
                <a:spcPct val="0"/>
              </a:spcAft>
            </a:pPr>
            <a:endParaRPr lang="nl-NL" sz="2400" dirty="0" smtClean="0">
              <a:solidFill>
                <a:schemeClr val="bg1"/>
              </a:solidFill>
            </a:endParaRPr>
          </a:p>
          <a:p>
            <a:pPr algn="ctr">
              <a:spcBef>
                <a:spcPct val="0"/>
              </a:spcBef>
              <a:spcAft>
                <a:spcPct val="0"/>
              </a:spcAft>
            </a:pPr>
            <a:r>
              <a:rPr lang="nl-NL" sz="2400" dirty="0" smtClean="0">
                <a:solidFill>
                  <a:schemeClr val="bg1"/>
                </a:solidFill>
              </a:rPr>
              <a:t>Deel je inzichten met 1 of 2 mensen naast je</a:t>
            </a:r>
          </a:p>
          <a:p>
            <a:pPr algn="ctr">
              <a:spcBef>
                <a:spcPct val="0"/>
              </a:spcBef>
              <a:spcAft>
                <a:spcPct val="0"/>
              </a:spcAft>
            </a:pPr>
            <a:endParaRPr lang="nl-NL" sz="2400" dirty="0" smtClean="0">
              <a:solidFill>
                <a:schemeClr val="bg1"/>
              </a:solidFill>
            </a:endParaRPr>
          </a:p>
          <a:p>
            <a:pPr algn="ctr">
              <a:spcBef>
                <a:spcPct val="0"/>
              </a:spcBef>
              <a:spcAft>
                <a:spcPct val="0"/>
              </a:spcAft>
            </a:pPr>
            <a:endParaRPr lang="en-US" sz="2400" dirty="0">
              <a:solidFill>
                <a:schemeClr val="bg1"/>
              </a:solidFill>
            </a:endParaRPr>
          </a:p>
          <a:p>
            <a:pPr algn="ctr">
              <a:spcBef>
                <a:spcPct val="0"/>
              </a:spcBef>
              <a:spcAft>
                <a:spcPct val="0"/>
              </a:spcAft>
            </a:pPr>
            <a:r>
              <a:rPr lang="en-US" sz="2800" i="1" dirty="0" smtClean="0">
                <a:solidFill>
                  <a:srgbClr val="FFFFFF"/>
                </a:solidFill>
                <a:latin typeface="Arial" panose="020B0604020202020204" pitchFamily="34" charset="0"/>
              </a:rPr>
              <a:t> </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20427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custDataLst>
              <p:tags r:id="rId2"/>
            </p:custDataLst>
          </p:nvPr>
        </p:nvSpPr>
        <p:spPr>
          <a:xfrm>
            <a:off x="500195" y="396607"/>
            <a:ext cx="11309887" cy="5728771"/>
          </a:xfrm>
          <a:prstGeom prst="rect">
            <a:avLst/>
          </a:prstGeom>
          <a:noFill/>
          <a:ln w="25400" cap="flat" cmpd="sng" algn="ctr">
            <a:solidFill>
              <a:srgbClr val="F1B434"/>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875380" y="3757584"/>
            <a:ext cx="10559513" cy="1569660"/>
          </a:xfrm>
          <a:prstGeom prst="rect">
            <a:avLst/>
          </a:prstGeom>
          <a:noFill/>
        </p:spPr>
        <p:txBody>
          <a:bodyPr wrap="square" rtlCol="0">
            <a:spAutoFit/>
          </a:bodyPr>
          <a:lstStyle/>
          <a:p>
            <a:pPr algn="ctr"/>
            <a:r>
              <a:rPr lang="nl-NL" sz="1600" b="1" dirty="0" err="1" smtClean="0">
                <a:solidFill>
                  <a:srgbClr val="0070C0"/>
                </a:solidFill>
              </a:rPr>
              <a:t>Strengths</a:t>
            </a:r>
            <a:r>
              <a:rPr lang="nl-NL" sz="1600" b="1" dirty="0" smtClean="0">
                <a:solidFill>
                  <a:srgbClr val="0070C0"/>
                </a:solidFill>
              </a:rPr>
              <a:t> </a:t>
            </a:r>
            <a:r>
              <a:rPr lang="nl-NL" sz="1600" b="1" dirty="0" err="1" smtClean="0">
                <a:solidFill>
                  <a:srgbClr val="0070C0"/>
                </a:solidFill>
              </a:rPr>
              <a:t>based</a:t>
            </a:r>
            <a:r>
              <a:rPr lang="nl-NL" sz="1600" b="1" dirty="0" smtClean="0">
                <a:solidFill>
                  <a:srgbClr val="0070C0"/>
                </a:solidFill>
              </a:rPr>
              <a:t> leiderschap</a:t>
            </a:r>
          </a:p>
          <a:p>
            <a:pPr algn="ctr"/>
            <a:r>
              <a:rPr lang="en-US" sz="1600" dirty="0" smtClean="0"/>
              <a:t>People don’t change that much.</a:t>
            </a:r>
          </a:p>
          <a:p>
            <a:pPr algn="ctr"/>
            <a:r>
              <a:rPr lang="en-US" sz="1600" dirty="0" smtClean="0"/>
              <a:t>Don’t waste time trying to put in what was left out.</a:t>
            </a:r>
          </a:p>
          <a:p>
            <a:pPr algn="ctr"/>
            <a:r>
              <a:rPr lang="en-US" sz="1600" dirty="0" smtClean="0"/>
              <a:t>Try to draw out what was left in.</a:t>
            </a:r>
          </a:p>
          <a:p>
            <a:pPr algn="ctr"/>
            <a:r>
              <a:rPr lang="en-US" sz="1600" dirty="0" smtClean="0"/>
              <a:t>That’s hard enough.</a:t>
            </a:r>
          </a:p>
          <a:p>
            <a:pPr algn="ctr"/>
            <a:r>
              <a:rPr lang="en-US" sz="1600" i="1" dirty="0" smtClean="0"/>
              <a:t>(Don Clifton: First, Break all the rules)</a:t>
            </a:r>
            <a:endParaRPr lang="en-US" sz="1600" i="1" dirty="0"/>
          </a:p>
        </p:txBody>
      </p:sp>
      <p:pic>
        <p:nvPicPr>
          <p:cNvPr id="12" name="Afbeelding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3479" y="1090117"/>
            <a:ext cx="3643313" cy="2417445"/>
          </a:xfrm>
          <a:prstGeom prst="rect">
            <a:avLst/>
          </a:prstGeom>
        </p:spPr>
      </p:pic>
      <p:pic>
        <p:nvPicPr>
          <p:cNvPr id="16" name="Afbeelding 1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19</a:t>
            </a:r>
            <a:endParaRPr lang="nl-NL" sz="1200">
              <a:solidFill>
                <a:srgbClr val="000000"/>
              </a:solidFill>
              <a:latin typeface="Arial" panose="020B0604020202020204" pitchFamily="34" charset="0"/>
            </a:endParaRPr>
          </a:p>
        </p:txBody>
      </p:sp>
      <p:cxnSp>
        <p:nvCxnSpPr>
          <p:cNvPr id="3" name="Rechte verbindingslijn 2"/>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13683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r>
              <a:rPr lang="nl-NL" sz="2800" b="1" dirty="0" smtClean="0">
                <a:solidFill>
                  <a:srgbClr val="FFFFFF"/>
                </a:solidFill>
                <a:latin typeface="Arial" panose="020B0604020202020204" pitchFamily="34" charset="0"/>
              </a:rPr>
              <a:t>VRAAG:</a:t>
            </a:r>
          </a:p>
          <a:p>
            <a:pPr algn="ctr">
              <a:spcBef>
                <a:spcPct val="0"/>
              </a:spcBef>
              <a:spcAft>
                <a:spcPct val="0"/>
              </a:spcAft>
            </a:pPr>
            <a:endParaRPr lang="nl-NL" sz="2800" dirty="0" smtClean="0">
              <a:solidFill>
                <a:srgbClr val="FFFFFF"/>
              </a:solidFill>
              <a:latin typeface="Arial" panose="020B0604020202020204" pitchFamily="34" charset="0"/>
            </a:endParaRPr>
          </a:p>
          <a:p>
            <a:pPr algn="ctr">
              <a:spcBef>
                <a:spcPct val="0"/>
              </a:spcBef>
              <a:spcAft>
                <a:spcPct val="0"/>
              </a:spcAft>
            </a:pPr>
            <a:r>
              <a:rPr lang="nl-NL" sz="2800" i="1" dirty="0" smtClean="0">
                <a:solidFill>
                  <a:srgbClr val="FFFFFF"/>
                </a:solidFill>
                <a:latin typeface="Arial" panose="020B0604020202020204" pitchFamily="34" charset="0"/>
              </a:rPr>
              <a:t>Wat zijn de kenmerken van dé excellente leider?</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509398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endParaRPr lang="nl-NL" sz="2800" dirty="0" smtClean="0">
              <a:solidFill>
                <a:schemeClr val="bg1"/>
              </a:solidFill>
              <a:latin typeface="Arial" panose="020B0604020202020204" pitchFamily="34" charset="0"/>
            </a:endParaRPr>
          </a:p>
          <a:p>
            <a:pPr algn="ctr">
              <a:spcBef>
                <a:spcPct val="0"/>
              </a:spcBef>
              <a:spcAft>
                <a:spcPct val="0"/>
              </a:spcAft>
            </a:pPr>
            <a:r>
              <a:rPr lang="nl-NL" sz="2800" dirty="0" smtClean="0">
                <a:solidFill>
                  <a:schemeClr val="bg1"/>
                </a:solidFill>
                <a:latin typeface="Arial" panose="020B0604020202020204" pitchFamily="34" charset="0"/>
              </a:rPr>
              <a:t>OEFENING: </a:t>
            </a:r>
            <a:r>
              <a:rPr lang="nl-NL" sz="2800" dirty="0" smtClean="0">
                <a:solidFill>
                  <a:srgbClr val="F1B434"/>
                </a:solidFill>
                <a:latin typeface="Arial" panose="020B0604020202020204" pitchFamily="34" charset="0"/>
              </a:rPr>
              <a:t>speeddaten</a:t>
            </a:r>
          </a:p>
          <a:p>
            <a:pPr algn="ctr">
              <a:spcBef>
                <a:spcPct val="0"/>
              </a:spcBef>
              <a:spcAft>
                <a:spcPct val="0"/>
              </a:spcAft>
            </a:pPr>
            <a:endParaRPr lang="nl-NL" sz="2400" dirty="0" smtClean="0"/>
          </a:p>
          <a:p>
            <a:pPr algn="ctr">
              <a:spcBef>
                <a:spcPct val="0"/>
              </a:spcBef>
              <a:spcAft>
                <a:spcPct val="0"/>
              </a:spcAft>
            </a:pPr>
            <a:r>
              <a:rPr lang="nl-NL" sz="2400" dirty="0">
                <a:solidFill>
                  <a:schemeClr val="bg1"/>
                </a:solidFill>
              </a:rPr>
              <a:t>K</a:t>
            </a:r>
            <a:r>
              <a:rPr lang="nl-NL" sz="2400" dirty="0" smtClean="0">
                <a:solidFill>
                  <a:schemeClr val="bg1"/>
                </a:solidFill>
              </a:rPr>
              <a:t>an </a:t>
            </a:r>
            <a:r>
              <a:rPr lang="nl-NL" sz="2400" dirty="0">
                <a:solidFill>
                  <a:schemeClr val="bg1"/>
                </a:solidFill>
              </a:rPr>
              <a:t>ik jou helpen met je opgave en/of je persoonlijke ontwikkelvraag en zo ja welke </a:t>
            </a:r>
            <a:r>
              <a:rPr lang="nl-NL" sz="2400" dirty="0" err="1">
                <a:solidFill>
                  <a:schemeClr val="bg1"/>
                </a:solidFill>
              </a:rPr>
              <a:t>strengths</a:t>
            </a:r>
            <a:r>
              <a:rPr lang="nl-NL" sz="2400" dirty="0">
                <a:solidFill>
                  <a:schemeClr val="bg1"/>
                </a:solidFill>
              </a:rPr>
              <a:t> kan ik daarbij inzetten? </a:t>
            </a:r>
            <a:endParaRPr lang="nl-NL" sz="2400" dirty="0" smtClean="0">
              <a:solidFill>
                <a:schemeClr val="bg1"/>
              </a:solidFill>
            </a:endParaRPr>
          </a:p>
          <a:p>
            <a:pPr algn="ctr">
              <a:spcBef>
                <a:spcPct val="0"/>
              </a:spcBef>
              <a:spcAft>
                <a:spcPct val="0"/>
              </a:spcAft>
            </a:pPr>
            <a:r>
              <a:rPr lang="nl-NL" sz="2400" dirty="0" smtClean="0">
                <a:solidFill>
                  <a:schemeClr val="bg1"/>
                </a:solidFill>
              </a:rPr>
              <a:t>En </a:t>
            </a:r>
            <a:r>
              <a:rPr lang="nl-NL" sz="2400" dirty="0" err="1">
                <a:solidFill>
                  <a:schemeClr val="bg1"/>
                </a:solidFill>
              </a:rPr>
              <a:t>vice</a:t>
            </a:r>
            <a:r>
              <a:rPr lang="nl-NL" sz="2400" dirty="0">
                <a:solidFill>
                  <a:schemeClr val="bg1"/>
                </a:solidFill>
              </a:rPr>
              <a:t> versa; kun jij mij helpen?</a:t>
            </a:r>
            <a:endParaRPr lang="nl-NL" sz="2400" dirty="0" smtClean="0">
              <a:solidFill>
                <a:schemeClr val="bg1"/>
              </a:solidFill>
            </a:endParaRPr>
          </a:p>
          <a:p>
            <a:pPr algn="ctr">
              <a:spcBef>
                <a:spcPct val="0"/>
              </a:spcBef>
              <a:spcAft>
                <a:spcPct val="0"/>
              </a:spcAft>
            </a:pPr>
            <a:endParaRPr lang="en-US" sz="2400" dirty="0">
              <a:solidFill>
                <a:schemeClr val="bg1"/>
              </a:solidFill>
            </a:endParaRPr>
          </a:p>
          <a:p>
            <a:pPr algn="ctr">
              <a:spcBef>
                <a:spcPct val="0"/>
              </a:spcBef>
              <a:spcAft>
                <a:spcPct val="0"/>
              </a:spcAft>
            </a:pPr>
            <a:r>
              <a:rPr lang="en-US" sz="2800" i="1" dirty="0" smtClean="0">
                <a:solidFill>
                  <a:srgbClr val="FFFFFF"/>
                </a:solidFill>
                <a:latin typeface="Arial" panose="020B0604020202020204" pitchFamily="34" charset="0"/>
              </a:rPr>
              <a:t> </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868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kstvak 1"/>
          <p:cNvSpPr txBox="1"/>
          <p:nvPr>
            <p:custDataLst>
              <p:tags r:id="rId3"/>
            </p:custDataLst>
          </p:nvPr>
        </p:nvSpPr>
        <p:spPr>
          <a:xfrm>
            <a:off x="3446584" y="495300"/>
            <a:ext cx="8275515" cy="5821094"/>
          </a:xfrm>
          <a:prstGeom prst="rect">
            <a:avLst/>
          </a:prstGeom>
          <a:solidFill>
            <a:srgbClr val="006EB6">
              <a:alpha val="80000"/>
            </a:srgbClr>
          </a:solidFill>
        </p:spPr>
        <p:txBody>
          <a:bodyPr vert="horz" rtlCol="0" anchor="ctr">
            <a:noAutofit/>
          </a:bodyPr>
          <a:lstStyle/>
          <a:p>
            <a:pPr algn="ctr">
              <a:spcBef>
                <a:spcPct val="0"/>
              </a:spcBef>
              <a:spcAft>
                <a:spcPct val="0"/>
              </a:spcAft>
            </a:pPr>
            <a:endParaRPr lang="nl-NL" sz="2800" dirty="0" smtClean="0">
              <a:solidFill>
                <a:schemeClr val="bg1"/>
              </a:solidFill>
              <a:latin typeface="Arial" panose="020B0604020202020204" pitchFamily="34" charset="0"/>
            </a:endParaRPr>
          </a:p>
          <a:p>
            <a:pPr algn="ctr">
              <a:spcBef>
                <a:spcPct val="0"/>
              </a:spcBef>
              <a:spcAft>
                <a:spcPct val="0"/>
              </a:spcAft>
            </a:pPr>
            <a:r>
              <a:rPr lang="nl-NL" sz="2800" dirty="0" smtClean="0">
                <a:solidFill>
                  <a:schemeClr val="bg1"/>
                </a:solidFill>
                <a:latin typeface="Arial" panose="020B0604020202020204" pitchFamily="34" charset="0"/>
              </a:rPr>
              <a:t>OEFENING: </a:t>
            </a:r>
            <a:r>
              <a:rPr lang="nl-NL" sz="2800" dirty="0" smtClean="0">
                <a:solidFill>
                  <a:srgbClr val="F1B434"/>
                </a:solidFill>
                <a:latin typeface="Arial" panose="020B0604020202020204" pitchFamily="34" charset="0"/>
              </a:rPr>
              <a:t>terug naar je eigen (management)team</a:t>
            </a:r>
          </a:p>
          <a:p>
            <a:pPr algn="ctr">
              <a:spcBef>
                <a:spcPct val="0"/>
              </a:spcBef>
              <a:spcAft>
                <a:spcPct val="0"/>
              </a:spcAft>
            </a:pPr>
            <a:endParaRPr lang="nl-NL" sz="2400" dirty="0" smtClean="0"/>
          </a:p>
          <a:p>
            <a:pPr algn="ctr">
              <a:spcBef>
                <a:spcPct val="0"/>
              </a:spcBef>
              <a:spcAft>
                <a:spcPct val="0"/>
              </a:spcAft>
            </a:pPr>
            <a:r>
              <a:rPr lang="nl-NL" sz="2400" dirty="0">
                <a:solidFill>
                  <a:schemeClr val="bg1"/>
                </a:solidFill>
              </a:rPr>
              <a:t>Denkend aan je collega leidinggevenden in </a:t>
            </a:r>
            <a:endParaRPr lang="nl-NL" sz="2400" dirty="0" smtClean="0">
              <a:solidFill>
                <a:schemeClr val="bg1"/>
              </a:solidFill>
            </a:endParaRPr>
          </a:p>
          <a:p>
            <a:pPr algn="ctr">
              <a:spcBef>
                <a:spcPct val="0"/>
              </a:spcBef>
              <a:spcAft>
                <a:spcPct val="0"/>
              </a:spcAft>
            </a:pPr>
            <a:r>
              <a:rPr lang="nl-NL" sz="2400" dirty="0" smtClean="0">
                <a:solidFill>
                  <a:schemeClr val="bg1"/>
                </a:solidFill>
              </a:rPr>
              <a:t>je </a:t>
            </a:r>
            <a:r>
              <a:rPr lang="nl-NL" sz="2400" dirty="0">
                <a:solidFill>
                  <a:schemeClr val="bg1"/>
                </a:solidFill>
              </a:rPr>
              <a:t>eigen organisatie, wat voor sterke punten neem </a:t>
            </a:r>
            <a:endParaRPr lang="nl-NL" sz="2400" dirty="0" smtClean="0">
              <a:solidFill>
                <a:schemeClr val="bg1"/>
              </a:solidFill>
            </a:endParaRPr>
          </a:p>
          <a:p>
            <a:pPr algn="ctr">
              <a:spcBef>
                <a:spcPct val="0"/>
              </a:spcBef>
              <a:spcAft>
                <a:spcPct val="0"/>
              </a:spcAft>
            </a:pPr>
            <a:r>
              <a:rPr lang="nl-NL" sz="2400" dirty="0" smtClean="0">
                <a:solidFill>
                  <a:schemeClr val="bg1"/>
                </a:solidFill>
              </a:rPr>
              <a:t>je </a:t>
            </a:r>
            <a:r>
              <a:rPr lang="nl-NL" sz="2400" dirty="0">
                <a:solidFill>
                  <a:schemeClr val="bg1"/>
                </a:solidFill>
              </a:rPr>
              <a:t>bij hen waar en hoe zou je die kunnen benutten? </a:t>
            </a:r>
            <a:endParaRPr lang="en-US" sz="2400" dirty="0">
              <a:solidFill>
                <a:schemeClr val="bg1"/>
              </a:solidFill>
            </a:endParaRPr>
          </a:p>
          <a:p>
            <a:pPr algn="ctr">
              <a:spcBef>
                <a:spcPct val="0"/>
              </a:spcBef>
              <a:spcAft>
                <a:spcPct val="0"/>
              </a:spcAft>
            </a:pPr>
            <a:r>
              <a:rPr lang="en-US" sz="2800" i="1" dirty="0" smtClean="0">
                <a:solidFill>
                  <a:srgbClr val="FFFFFF"/>
                </a:solidFill>
                <a:latin typeface="Arial" panose="020B0604020202020204" pitchFamily="34" charset="0"/>
              </a:rPr>
              <a:t> </a:t>
            </a:r>
            <a:endParaRPr lang="nl-NL" sz="2800" i="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26779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Afbeelding 2"/>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20700" y="584200"/>
            <a:ext cx="8046720" cy="609600"/>
          </a:xfrm>
          <a:prstGeom prst="rect">
            <a:avLst/>
          </a:prstGeom>
        </p:spPr>
      </p:pic>
      <p:sp>
        <p:nvSpPr>
          <p:cNvPr id="4" name="Tekstvak 3"/>
          <p:cNvSpPr txBox="1"/>
          <p:nvPr>
            <p:custDataLst>
              <p:tags r:id="rId4"/>
            </p:custDataLst>
          </p:nvPr>
        </p:nvSpPr>
        <p:spPr>
          <a:xfrm>
            <a:off x="6858000" y="1270000"/>
            <a:ext cx="3556000" cy="2246769"/>
          </a:xfrm>
          <a:prstGeom prst="rect">
            <a:avLst/>
          </a:prstGeom>
          <a:noFill/>
        </p:spPr>
        <p:txBody>
          <a:bodyPr vert="horz" rtlCol="0">
            <a:spAutoFit/>
          </a:bodyPr>
          <a:lstStyle/>
          <a:p>
            <a:pPr>
              <a:spcBef>
                <a:spcPct val="0"/>
              </a:spcBef>
              <a:spcAft>
                <a:spcPct val="0"/>
              </a:spcAft>
            </a:pPr>
            <a:r>
              <a:rPr lang="nl-NL" sz="1000" b="1" smtClean="0">
                <a:solidFill>
                  <a:srgbClr val="F1B434"/>
                </a:solidFill>
                <a:latin typeface="Arial" panose="020B0604020202020204" pitchFamily="34" charset="0"/>
              </a:rPr>
              <a:t>Kantoor Den Haag</a:t>
            </a:r>
          </a:p>
          <a:p>
            <a:pPr>
              <a:spcBef>
                <a:spcPct val="0"/>
              </a:spcBef>
              <a:spcAft>
                <a:spcPct val="0"/>
              </a:spcAft>
            </a:pPr>
            <a:r>
              <a:rPr lang="nl-NL" sz="1000" smtClean="0">
                <a:solidFill>
                  <a:srgbClr val="000000"/>
                </a:solidFill>
                <a:latin typeface="Arial" panose="020B0604020202020204" pitchFamily="34" charset="0"/>
              </a:rPr>
              <a:t>Oude Middenweg 11</a:t>
            </a:r>
          </a:p>
          <a:p>
            <a:pPr>
              <a:spcBef>
                <a:spcPct val="0"/>
              </a:spcBef>
              <a:spcAft>
                <a:spcPct val="0"/>
              </a:spcAft>
            </a:pPr>
            <a:r>
              <a:rPr lang="nl-NL" sz="1000" smtClean="0">
                <a:solidFill>
                  <a:srgbClr val="000000"/>
                </a:solidFill>
                <a:latin typeface="Arial" panose="020B0604020202020204" pitchFamily="34" charset="0"/>
              </a:rPr>
              <a:t>2491 AC Den Haag</a:t>
            </a:r>
          </a:p>
          <a:p>
            <a:pPr>
              <a:spcBef>
                <a:spcPct val="0"/>
              </a:spcBef>
              <a:spcAft>
                <a:spcPct val="0"/>
              </a:spcAft>
            </a:pPr>
            <a:endParaRPr lang="nl-NL" sz="1000" smtClean="0">
              <a:solidFill>
                <a:srgbClr val="000000"/>
              </a:solidFill>
              <a:latin typeface="Arial" panose="020B0604020202020204" pitchFamily="34" charset="0"/>
            </a:endParaRPr>
          </a:p>
          <a:p>
            <a:pPr>
              <a:spcBef>
                <a:spcPct val="0"/>
              </a:spcBef>
              <a:spcAft>
                <a:spcPct val="0"/>
              </a:spcAft>
            </a:pPr>
            <a:r>
              <a:rPr lang="nl-NL" sz="1000" b="1" smtClean="0">
                <a:solidFill>
                  <a:srgbClr val="F1B434"/>
                </a:solidFill>
                <a:latin typeface="Arial" panose="020B0604020202020204" pitchFamily="34" charset="0"/>
              </a:rPr>
              <a:t>Kantoor Utrecht</a:t>
            </a:r>
          </a:p>
          <a:p>
            <a:pPr>
              <a:spcBef>
                <a:spcPct val="0"/>
              </a:spcBef>
              <a:spcAft>
                <a:spcPct val="0"/>
              </a:spcAft>
            </a:pPr>
            <a:r>
              <a:rPr lang="nl-NL" sz="1000" smtClean="0">
                <a:solidFill>
                  <a:srgbClr val="000000"/>
                </a:solidFill>
                <a:latin typeface="Arial" panose="020B0604020202020204" pitchFamily="34" charset="0"/>
              </a:rPr>
              <a:t>Weg der Verenigde Naties 1</a:t>
            </a:r>
          </a:p>
          <a:p>
            <a:pPr>
              <a:spcBef>
                <a:spcPct val="0"/>
              </a:spcBef>
              <a:spcAft>
                <a:spcPct val="0"/>
              </a:spcAft>
            </a:pPr>
            <a:r>
              <a:rPr lang="nl-NL" sz="1000" smtClean="0">
                <a:solidFill>
                  <a:srgbClr val="000000"/>
                </a:solidFill>
                <a:latin typeface="Arial" panose="020B0604020202020204" pitchFamily="34" charset="0"/>
              </a:rPr>
              <a:t>3527 KT Utrecht</a:t>
            </a:r>
          </a:p>
          <a:p>
            <a:pPr>
              <a:spcBef>
                <a:spcPct val="0"/>
              </a:spcBef>
              <a:spcAft>
                <a:spcPct val="0"/>
              </a:spcAft>
            </a:pPr>
            <a:endParaRPr lang="nl-NL" sz="1000" smtClean="0">
              <a:solidFill>
                <a:srgbClr val="000000"/>
              </a:solidFill>
              <a:latin typeface="Arial" panose="020B0604020202020204" pitchFamily="34" charset="0"/>
            </a:endParaRPr>
          </a:p>
          <a:p>
            <a:pPr>
              <a:spcBef>
                <a:spcPct val="0"/>
              </a:spcBef>
              <a:spcAft>
                <a:spcPct val="0"/>
              </a:spcAft>
            </a:pPr>
            <a:r>
              <a:rPr lang="nl-NL" sz="1000" smtClean="0">
                <a:solidFill>
                  <a:srgbClr val="000000"/>
                </a:solidFill>
                <a:latin typeface="Arial" panose="020B0604020202020204" pitchFamily="34" charset="0"/>
              </a:rPr>
              <a:t>T 088 00 868 00</a:t>
            </a:r>
          </a:p>
          <a:p>
            <a:pPr>
              <a:spcBef>
                <a:spcPct val="0"/>
              </a:spcBef>
              <a:spcAft>
                <a:spcPct val="0"/>
              </a:spcAft>
            </a:pPr>
            <a:r>
              <a:rPr lang="nl-NL" sz="1000" smtClean="0">
                <a:solidFill>
                  <a:srgbClr val="000000"/>
                </a:solidFill>
                <a:latin typeface="Arial" panose="020B0604020202020204" pitchFamily="34" charset="0"/>
              </a:rPr>
              <a:t>F 088 00 868 10</a:t>
            </a:r>
          </a:p>
          <a:p>
            <a:pPr>
              <a:spcBef>
                <a:spcPct val="0"/>
              </a:spcBef>
              <a:spcAft>
                <a:spcPct val="0"/>
              </a:spcAft>
            </a:pPr>
            <a:endParaRPr lang="nl-NL" sz="1000" smtClean="0">
              <a:solidFill>
                <a:srgbClr val="000000"/>
              </a:solidFill>
              <a:latin typeface="Arial" panose="020B0604020202020204" pitchFamily="34" charset="0"/>
            </a:endParaRPr>
          </a:p>
          <a:p>
            <a:pPr>
              <a:spcBef>
                <a:spcPct val="0"/>
              </a:spcBef>
              <a:spcAft>
                <a:spcPct val="0"/>
              </a:spcAft>
            </a:pPr>
            <a:r>
              <a:rPr lang="nl-NL" sz="1000" b="1" smtClean="0">
                <a:solidFill>
                  <a:srgbClr val="006EB6"/>
                </a:solidFill>
                <a:latin typeface="Arial" panose="020B0604020202020204" pitchFamily="34" charset="0"/>
              </a:rPr>
              <a:t>info@leeuwendaal.nl</a:t>
            </a:r>
          </a:p>
          <a:p>
            <a:pPr>
              <a:spcBef>
                <a:spcPct val="0"/>
              </a:spcBef>
              <a:spcAft>
                <a:spcPct val="0"/>
              </a:spcAft>
            </a:pPr>
            <a:r>
              <a:rPr lang="nl-NL" sz="1000" b="1" smtClean="0">
                <a:solidFill>
                  <a:srgbClr val="006EB6"/>
                </a:solidFill>
                <a:latin typeface="Arial" panose="020B0604020202020204" pitchFamily="34" charset="0"/>
              </a:rPr>
              <a:t>www.leeuwendaal.nl</a:t>
            </a:r>
          </a:p>
          <a:p>
            <a:pPr>
              <a:spcBef>
                <a:spcPct val="0"/>
              </a:spcBef>
              <a:spcAft>
                <a:spcPct val="0"/>
              </a:spcAft>
            </a:pPr>
            <a:endParaRPr lang="nl-NL" sz="1000">
              <a:solidFill>
                <a:srgbClr val="000000"/>
              </a:solidFill>
              <a:latin typeface="Arial" panose="020B0604020202020204" pitchFamily="34" charset="0"/>
            </a:endParaRPr>
          </a:p>
        </p:txBody>
      </p:sp>
      <p:sp>
        <p:nvSpPr>
          <p:cNvPr id="5" name="Tekstvak 4"/>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22</a:t>
            </a:r>
            <a:endParaRPr lang="nl-NL" sz="1200">
              <a:solidFill>
                <a:srgbClr val="000000"/>
              </a:solidFill>
              <a:latin typeface="Arial" panose="020B0604020202020204" pitchFamily="34" charset="0"/>
            </a:endParaRPr>
          </a:p>
        </p:txBody>
      </p:sp>
      <p:cxnSp>
        <p:nvCxnSpPr>
          <p:cNvPr id="6" name="Rechte verbindingslijn 5"/>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849800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F1B434"/>
                </a:solidFill>
              </a:rPr>
              <a:t>Engagement nader bekeken: inzicht in teams en leiderschapsopgave</a:t>
            </a:r>
            <a:endParaRPr lang="nl-NL" sz="2400" dirty="0">
              <a:solidFill>
                <a:srgbClr val="F1B434"/>
              </a:solidFill>
            </a:endParaRPr>
          </a:p>
        </p:txBody>
      </p:sp>
      <p:sp>
        <p:nvSpPr>
          <p:cNvPr id="7" name="Tekstvak 6"/>
          <p:cNvSpPr txBox="1"/>
          <p:nvPr>
            <p:custDataLst>
              <p:tags r:id="rId3"/>
            </p:custDataLst>
          </p:nvPr>
        </p:nvSpPr>
        <p:spPr>
          <a:xfrm>
            <a:off x="638670" y="1214916"/>
            <a:ext cx="10692023" cy="4515147"/>
          </a:xfrm>
          <a:prstGeom prst="rect">
            <a:avLst/>
          </a:prstGeom>
          <a:noFill/>
        </p:spPr>
        <p:txBody>
          <a:bodyPr vert="horz" wrap="square" rtlCol="0">
            <a:spAutoFit/>
          </a:bodyPr>
          <a:lstStyle/>
          <a:p>
            <a:pPr>
              <a:spcBef>
                <a:spcPct val="50000"/>
              </a:spcBef>
              <a:spcAft>
                <a:spcPct val="0"/>
              </a:spcAft>
            </a:pPr>
            <a:r>
              <a:rPr lang="nl-NL" sz="1600" dirty="0" smtClean="0">
                <a:solidFill>
                  <a:srgbClr val="000000"/>
                </a:solidFill>
                <a:latin typeface="Arial" panose="020B0604020202020204" pitchFamily="34" charset="0"/>
              </a:rPr>
              <a:t>Onderzoek van Gallup wijst uit dat de performance van organisaties (en hun teams) voor een significant aandeel beïnvloed wordt door de engagement (verbondenheid) in een organisatie. Zij concludeerden dat twaalf engagement-elementen aantoonbaar leiden tot teamprestaties. Ook concludeerde Gallup dat:</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het kennen, benutten en kunnen ontwikkelen van </a:t>
            </a:r>
            <a:r>
              <a:rPr lang="nl-NL" sz="1600" dirty="0" err="1" smtClean="0">
                <a:solidFill>
                  <a:srgbClr val="000000"/>
                </a:solidFill>
                <a:latin typeface="Arial" panose="020B0604020202020204" pitchFamily="34" charset="0"/>
              </a:rPr>
              <a:t>strengths</a:t>
            </a:r>
            <a:r>
              <a:rPr lang="nl-NL" sz="1600" dirty="0" smtClean="0">
                <a:solidFill>
                  <a:srgbClr val="000000"/>
                </a:solidFill>
                <a:latin typeface="Arial" panose="020B0604020202020204" pitchFamily="34" charset="0"/>
              </a:rPr>
              <a:t> een cruciaal onderdeel is van deze twaalf elementen;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de direct leidinggevende veel en de meeste impact heeft op de sturing en facilitering van deze twaalf elementen;</a:t>
            </a:r>
          </a:p>
          <a:p>
            <a:pPr marL="190500" lvl="1" indent="-190500">
              <a:spcBef>
                <a:spcPct val="50000"/>
              </a:spcBef>
              <a:spcAft>
                <a:spcPct val="0"/>
              </a:spcAft>
              <a:buClr>
                <a:srgbClr val="F1B434"/>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er een volgordelijkheid zit in de urgentie van ontwikkeling van deze twaalf elementen. De basis (vraag 1 en 2) moet op orde zijn, voordat de volgende stap in ontwikkeling gemaakt kan worden.</a:t>
            </a:r>
          </a:p>
          <a:p>
            <a:pPr marL="190500" lvl="1" indent="-190500">
              <a:spcBef>
                <a:spcPct val="50000"/>
              </a:spcBef>
              <a:spcAft>
                <a:spcPct val="0"/>
              </a:spcAft>
              <a:buClr>
                <a:srgbClr val="F1B434"/>
              </a:buClr>
              <a:buSzPct val="120000"/>
              <a:buFont typeface="Wingdings" panose="05000000000000000000" pitchFamily="2" charset="2"/>
              <a:buChar char="§"/>
            </a:pPr>
            <a:endParaRPr lang="en-US" sz="1600" dirty="0">
              <a:solidFill>
                <a:srgbClr val="000000"/>
              </a:solidFill>
              <a:latin typeface="Arial" panose="020B0604020202020204" pitchFamily="34" charset="0"/>
            </a:endParaRPr>
          </a:p>
          <a:p>
            <a:pPr marL="190500" lvl="1" indent="-190500">
              <a:spcBef>
                <a:spcPct val="50000"/>
              </a:spcBef>
              <a:spcAft>
                <a:spcPct val="0"/>
              </a:spcAft>
              <a:buClr>
                <a:srgbClr val="F1B434"/>
              </a:buClr>
              <a:buSzPct val="120000"/>
              <a:buFont typeface="Wingdings" panose="05000000000000000000" pitchFamily="2" charset="2"/>
              <a:buChar char="§"/>
            </a:pPr>
            <a:endParaRPr lang="nl-NL" sz="1600" dirty="0" smtClean="0">
              <a:solidFill>
                <a:srgbClr val="000000"/>
              </a:solidFill>
              <a:latin typeface="Arial" panose="020B0604020202020204" pitchFamily="34" charset="0"/>
            </a:endParaRPr>
          </a:p>
          <a:p>
            <a:pPr marL="0" lvl="1">
              <a:spcBef>
                <a:spcPct val="50000"/>
              </a:spcBef>
              <a:spcAft>
                <a:spcPct val="0"/>
              </a:spcAft>
              <a:buClr>
                <a:srgbClr val="F1B434"/>
              </a:buClr>
              <a:buSzPct val="120000"/>
            </a:pPr>
            <a:r>
              <a:rPr lang="nl-NL" sz="1600" dirty="0" smtClean="0">
                <a:solidFill>
                  <a:srgbClr val="000000"/>
                </a:solidFill>
                <a:latin typeface="Arial" panose="020B0604020202020204" pitchFamily="34" charset="0"/>
              </a:rPr>
              <a:t>De mate van engagement geeft informatie over:</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smtClean="0">
                <a:solidFill>
                  <a:srgbClr val="000000"/>
                </a:solidFill>
                <a:latin typeface="Arial" panose="020B0604020202020204" pitchFamily="34" charset="0"/>
              </a:rPr>
              <a:t>De volwassenheid c.q. zelfstandigheid van het team (leiderschap van de professional.</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smtClean="0">
                <a:solidFill>
                  <a:srgbClr val="000000"/>
                </a:solidFill>
                <a:latin typeface="Arial" panose="020B0604020202020204" pitchFamily="34" charset="0"/>
              </a:rPr>
              <a:t>De elementen waar de leidinggevende al voldoende impact op heeft.</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smtClean="0">
                <a:solidFill>
                  <a:srgbClr val="000000"/>
                </a:solidFill>
                <a:latin typeface="Arial" panose="020B0604020202020204" pitchFamily="34" charset="0"/>
              </a:rPr>
              <a:t>De elementen waar de leidinggevende nog invloed op uit kan oefenen.</a:t>
            </a:r>
          </a:p>
          <a:p>
            <a:pPr marL="444500" lvl="2" indent="-254000">
              <a:spcBef>
                <a:spcPct val="0"/>
              </a:spcBef>
              <a:spcAft>
                <a:spcPct val="0"/>
              </a:spcAft>
              <a:buClr>
                <a:srgbClr val="000000"/>
              </a:buClr>
              <a:buSzPct val="100000"/>
              <a:buFont typeface="Wingdings" panose="05000000000000000000" pitchFamily="2" charset="2"/>
              <a:buChar char="§"/>
            </a:pPr>
            <a:r>
              <a:rPr lang="nl-NL" sz="1600" dirty="0" smtClean="0">
                <a:solidFill>
                  <a:srgbClr val="000000"/>
                </a:solidFill>
                <a:latin typeface="Arial" panose="020B0604020202020204" pitchFamily="34" charset="0"/>
              </a:rPr>
              <a:t>Waar de leidinggevende zich dús nog op kan ontwikkelen.</a:t>
            </a:r>
          </a:p>
          <a:p>
            <a:pPr marL="0" lvl="1">
              <a:lnSpc>
                <a:spcPts val="1700"/>
              </a:lnSpc>
              <a:spcBef>
                <a:spcPts val="300"/>
              </a:spcBef>
              <a:buClr>
                <a:srgbClr val="F1B434"/>
              </a:buClr>
              <a:buSzPct val="120000"/>
            </a:pPr>
            <a:endParaRPr lang="nl-NL" sz="1200" dirty="0" smtClean="0">
              <a:solidFill>
                <a:srgbClr val="000000"/>
              </a:solidFill>
              <a:latin typeface="Arial" panose="020B0604020202020204" pitchFamily="34" charset="0"/>
            </a:endParaRPr>
          </a:p>
        </p:txBody>
      </p:sp>
      <p:sp>
        <p:nvSpPr>
          <p:cNvPr id="10" name="Rechthoek 9"/>
          <p:cNvSpPr/>
          <p:nvPr/>
        </p:nvSpPr>
        <p:spPr>
          <a:xfrm>
            <a:off x="655041" y="4087258"/>
            <a:ext cx="10675652" cy="1454226"/>
          </a:xfrm>
          <a:prstGeom prst="rect">
            <a:avLst/>
          </a:prstGeom>
          <a:noFill/>
          <a:ln w="25400">
            <a:solidFill>
              <a:srgbClr val="F1B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23</a:t>
            </a:r>
            <a:endParaRPr lang="nl-NL" sz="1200">
              <a:solidFill>
                <a:srgbClr val="000000"/>
              </a:solidFill>
              <a:latin typeface="Arial" panose="020B0604020202020204" pitchFamily="34" charset="0"/>
            </a:endParaRPr>
          </a:p>
        </p:txBody>
      </p:sp>
      <p:cxnSp>
        <p:nvCxnSpPr>
          <p:cNvPr id="3" name="Rechte verbindingslijn 2"/>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01002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F1B434"/>
                </a:solidFill>
              </a:rPr>
              <a:t>Engagement nader bekeken: inzicht in teams en leiderschapsopgave</a:t>
            </a:r>
            <a:endParaRPr lang="nl-NL" sz="2400" dirty="0">
              <a:solidFill>
                <a:srgbClr val="F1B434"/>
              </a:solidFill>
            </a:endParaRPr>
          </a:p>
        </p:txBody>
      </p:sp>
      <p:sp>
        <p:nvSpPr>
          <p:cNvPr id="8" name="Tekstvak 7"/>
          <p:cNvSpPr txBox="1"/>
          <p:nvPr>
            <p:custDataLst>
              <p:tags r:id="rId3"/>
            </p:custDataLst>
          </p:nvPr>
        </p:nvSpPr>
        <p:spPr>
          <a:xfrm>
            <a:off x="738130" y="1270000"/>
            <a:ext cx="10844270" cy="5150128"/>
          </a:xfrm>
          <a:prstGeom prst="rect">
            <a:avLst/>
          </a:prstGeom>
          <a:noFill/>
        </p:spPr>
        <p:txBody>
          <a:bodyPr vert="horz" wrap="square" rtlCol="0">
            <a:spAutoFit/>
          </a:bodyPr>
          <a:lstStyle/>
          <a:p>
            <a:pPr>
              <a:spcBef>
                <a:spcPct val="50000"/>
              </a:spcBef>
              <a:spcAft>
                <a:spcPct val="0"/>
              </a:spcAft>
            </a:pPr>
            <a:r>
              <a:rPr lang="nl-NL" sz="1600" b="1" dirty="0" smtClean="0">
                <a:solidFill>
                  <a:srgbClr val="F1B434"/>
                </a:solidFill>
                <a:latin typeface="Arial" panose="020B0604020202020204" pitchFamily="34" charset="0"/>
              </a:rPr>
              <a:t>De twaalf engagement-elementen zijn:</a:t>
            </a:r>
          </a:p>
          <a:p>
            <a:endParaRPr lang="nl-NL" sz="20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Ik weet wat er op het werk van mij wordt </a:t>
            </a:r>
            <a:r>
              <a:rPr lang="nl-NL" sz="1600" dirty="0" smtClean="0">
                <a:latin typeface="Arial" panose="020B0604020202020204" pitchFamily="34" charset="0"/>
                <a:ea typeface="Calibri" panose="020F0502020204030204" pitchFamily="34" charset="0"/>
                <a:cs typeface="Times New Roman" panose="02020603050405020304" pitchFamily="18" charset="0"/>
              </a:rPr>
              <a:t>verwacht</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Ik heb de materialen en gereedschappen die ik nodig heb om mijn werk correct uit te </a:t>
            </a:r>
            <a:r>
              <a:rPr lang="nl-NL" sz="1600" dirty="0" smtClean="0">
                <a:latin typeface="Arial" panose="020B0604020202020204" pitchFamily="34" charset="0"/>
                <a:ea typeface="Calibri" panose="020F0502020204030204" pitchFamily="34" charset="0"/>
                <a:cs typeface="Times New Roman" panose="02020603050405020304" pitchFamily="18" charset="0"/>
              </a:rPr>
              <a:t>voeren</a:t>
            </a:r>
            <a:endParaRPr lang="nl-NL" sz="1600" b="1"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Op mijn werk heb ik iedere dag de gelegenheid te doen waar ik het best in </a:t>
            </a:r>
            <a:r>
              <a:rPr lang="nl-NL" sz="1600" dirty="0" smtClean="0">
                <a:latin typeface="Arial" panose="020B0604020202020204" pitchFamily="34" charset="0"/>
                <a:ea typeface="Calibri" panose="020F0502020204030204" pitchFamily="34" charset="0"/>
                <a:cs typeface="Times New Roman" panose="02020603050405020304" pitchFamily="18" charset="0"/>
              </a:rPr>
              <a:t>ben</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In de afgelopen zeven dagen heb ik lof of erkenning gekregen door goed werk af te </a:t>
            </a:r>
            <a:r>
              <a:rPr lang="nl-NL" sz="1600" dirty="0" smtClean="0">
                <a:latin typeface="Arial" panose="020B0604020202020204" pitchFamily="34" charset="0"/>
                <a:ea typeface="Calibri" panose="020F0502020204030204" pitchFamily="34" charset="0"/>
                <a:cs typeface="Times New Roman" panose="02020603050405020304" pitchFamily="18" charset="0"/>
              </a:rPr>
              <a:t>leveren</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Ik heb de indruk dat mijn supervisor of iemand op het werk zich om mij bekommert als </a:t>
            </a:r>
            <a:r>
              <a:rPr lang="nl-NL" sz="1600" dirty="0" smtClean="0">
                <a:latin typeface="Arial" panose="020B0604020202020204" pitchFamily="34" charset="0"/>
                <a:ea typeface="Calibri" panose="020F0502020204030204" pitchFamily="34" charset="0"/>
                <a:cs typeface="Times New Roman" panose="02020603050405020304" pitchFamily="18" charset="0"/>
              </a:rPr>
              <a:t>persoon</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Er is iemand op het werk die mijn ontwikkeling </a:t>
            </a:r>
            <a:r>
              <a:rPr lang="nl-NL" sz="1600" dirty="0" smtClean="0">
                <a:latin typeface="Arial" panose="020B0604020202020204" pitchFamily="34" charset="0"/>
                <a:ea typeface="Calibri" panose="020F0502020204030204" pitchFamily="34" charset="0"/>
                <a:cs typeface="Times New Roman" panose="02020603050405020304" pitchFamily="18" charset="0"/>
              </a:rPr>
              <a:t>aanmoedigt</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Ik heb de indruk dat er op het werk rekening wordt gehouden met mijn </a:t>
            </a:r>
            <a:r>
              <a:rPr lang="nl-NL" sz="1600" dirty="0" smtClean="0">
                <a:latin typeface="Arial" panose="020B0604020202020204" pitchFamily="34" charset="0"/>
                <a:ea typeface="Calibri" panose="020F0502020204030204" pitchFamily="34" charset="0"/>
                <a:cs typeface="Times New Roman" panose="02020603050405020304" pitchFamily="18" charset="0"/>
              </a:rPr>
              <a:t>mening</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De missie of doelstelling van mijn bedrijf geeft mij het gevoel dat mijn werk belangrijk </a:t>
            </a:r>
            <a:r>
              <a:rPr lang="nl-NL" sz="1600" dirty="0" smtClean="0">
                <a:latin typeface="Arial" panose="020B0604020202020204" pitchFamily="34" charset="0"/>
                <a:ea typeface="Calibri" panose="020F0502020204030204" pitchFamily="34" charset="0"/>
                <a:cs typeface="Times New Roman" panose="02020603050405020304" pitchFamily="18" charset="0"/>
              </a:rPr>
              <a:t>is</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Mijn collega’s zijn vastbesloten om kwaliteitswerk af te leveren </a:t>
            </a: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 Ik heb een beste vriend op het </a:t>
            </a:r>
            <a:r>
              <a:rPr lang="nl-NL" sz="1600" dirty="0" smtClean="0">
                <a:latin typeface="Arial" panose="020B0604020202020204" pitchFamily="34" charset="0"/>
                <a:ea typeface="Calibri" panose="020F0502020204030204" pitchFamily="34" charset="0"/>
                <a:cs typeface="Times New Roman" panose="02020603050405020304" pitchFamily="18" charset="0"/>
              </a:rPr>
              <a:t>werk</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 In de afgelopen zes maanden heeft iemand op het werk met mij gesproken over mijn </a:t>
            </a:r>
            <a:r>
              <a:rPr lang="nl-NL" sz="1600" dirty="0" smtClean="0">
                <a:latin typeface="Arial" panose="020B0604020202020204" pitchFamily="34" charset="0"/>
                <a:ea typeface="Calibri" panose="020F0502020204030204" pitchFamily="34" charset="0"/>
                <a:cs typeface="Times New Roman" panose="02020603050405020304" pitchFamily="18" charset="0"/>
              </a:rPr>
              <a:t>vooruitgang</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indent="-342900">
              <a:spcBef>
                <a:spcPts val="600"/>
              </a:spcBef>
              <a:buClr>
                <a:srgbClr val="F1B434"/>
              </a:buClr>
              <a:buFont typeface="+mj-lt"/>
              <a:buAutoNum type="arabicPeriod"/>
            </a:pPr>
            <a:r>
              <a:rPr lang="nl-NL" sz="1600" dirty="0">
                <a:latin typeface="Arial" panose="020B0604020202020204" pitchFamily="34" charset="0"/>
                <a:ea typeface="Calibri" panose="020F0502020204030204" pitchFamily="34" charset="0"/>
                <a:cs typeface="Times New Roman" panose="02020603050405020304" pitchFamily="18" charset="0"/>
              </a:rPr>
              <a:t> Het afgelopen jaar heb ik op het werk de gelegenheid gehad om te leren en te groeien</a:t>
            </a:r>
          </a:p>
          <a:p>
            <a:pPr>
              <a:spcBef>
                <a:spcPct val="50000"/>
              </a:spcBef>
              <a:spcAft>
                <a:spcPct val="0"/>
              </a:spcAft>
              <a:buClr>
                <a:srgbClr val="006EB6"/>
              </a:buClr>
            </a:pPr>
            <a:endPar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nSpc>
                <a:spcPts val="1700"/>
              </a:lnSpc>
              <a:spcBef>
                <a:spcPts val="300"/>
              </a:spcBef>
              <a:buClr>
                <a:srgbClr val="006EB6"/>
              </a:buClr>
            </a:pPr>
            <a:endParaRPr lang="nl-NL"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Afbeelding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7" name="Tekstvak 6"/>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24</a:t>
            </a:r>
            <a:endParaRPr lang="nl-NL" sz="1200">
              <a:solidFill>
                <a:srgbClr val="000000"/>
              </a:solidFill>
              <a:latin typeface="Arial" panose="020B0604020202020204" pitchFamily="34" charset="0"/>
            </a:endParaRPr>
          </a:p>
        </p:txBody>
      </p:sp>
      <p:cxnSp>
        <p:nvCxnSpPr>
          <p:cNvPr id="9" name="Rechte verbindingslijn 8"/>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03384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t="15794"/>
          <a:stretch/>
        </p:blipFill>
        <p:spPr>
          <a:xfrm>
            <a:off x="0" y="0"/>
            <a:ext cx="12192000" cy="6858000"/>
          </a:xfrm>
          <a:prstGeom prst="rect">
            <a:avLst/>
          </a:prstGeom>
        </p:spPr>
      </p:pic>
      <p:sp>
        <p:nvSpPr>
          <p:cNvPr id="2" name="Tekstvak 1"/>
          <p:cNvSpPr txBox="1"/>
          <p:nvPr>
            <p:custDataLst>
              <p:tags r:id="rId3"/>
            </p:custDataLst>
          </p:nvPr>
        </p:nvSpPr>
        <p:spPr>
          <a:xfrm>
            <a:off x="546100" y="495300"/>
            <a:ext cx="11176000" cy="1460500"/>
          </a:xfrm>
          <a:prstGeom prst="rect">
            <a:avLst/>
          </a:prstGeom>
          <a:solidFill>
            <a:srgbClr val="19975D">
              <a:alpha val="80000"/>
            </a:srgbClr>
          </a:solidFill>
        </p:spPr>
        <p:txBody>
          <a:bodyPr vert="horz" rtlCol="0" anchor="ctr">
            <a:noAutofit/>
          </a:bodyPr>
          <a:lstStyle/>
          <a:p>
            <a:pPr algn="ctr">
              <a:spcBef>
                <a:spcPct val="0"/>
              </a:spcBef>
              <a:spcAft>
                <a:spcPct val="0"/>
              </a:spcAft>
            </a:pPr>
            <a:r>
              <a:rPr lang="nl-NL" sz="2800" b="1" dirty="0" smtClean="0">
                <a:solidFill>
                  <a:srgbClr val="FFFFFF"/>
                </a:solidFill>
                <a:latin typeface="Arial" panose="020B0604020202020204" pitchFamily="34" charset="0"/>
              </a:rPr>
              <a:t>Domeinen van leiderschap</a:t>
            </a:r>
            <a:endParaRPr lang="nl-NL" sz="28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01920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7557571" y="600767"/>
            <a:ext cx="4131325" cy="5800033"/>
          </a:xfrm>
          <a:prstGeom prst="rect">
            <a:avLst/>
          </a:prstGeom>
          <a:solidFill>
            <a:srgbClr val="19975D"/>
          </a:solidFill>
          <a:ln>
            <a:solidFill>
              <a:srgbClr val="199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p:nvPr/>
        </p:nvPicPr>
        <p:blipFill rotWithShape="1">
          <a:blip r:embed="rId8">
            <a:extLst>
              <a:ext uri="{28A0092B-C50C-407E-A947-70E740481C1C}">
                <a14:useLocalDpi xmlns:a14="http://schemas.microsoft.com/office/drawing/2010/main" val="0"/>
              </a:ext>
            </a:extLst>
          </a:blip>
          <a:srcRect l="52014" t="11049" r="1140" b="19304"/>
          <a:stretch/>
        </p:blipFill>
        <p:spPr>
          <a:xfrm>
            <a:off x="823438" y="703385"/>
            <a:ext cx="6534695" cy="5697415"/>
          </a:xfrm>
          <a:prstGeom prst="rect">
            <a:avLst/>
          </a:prstGeom>
        </p:spPr>
      </p:pic>
      <p:sp>
        <p:nvSpPr>
          <p:cNvPr id="10"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19975D"/>
                </a:solidFill>
              </a:rPr>
              <a:t>Scope, focus en domeinen leiderschap</a:t>
            </a:r>
            <a:endParaRPr lang="nl-NL" sz="2400" dirty="0">
              <a:solidFill>
                <a:srgbClr val="19975D"/>
              </a:solidFill>
            </a:endParaRPr>
          </a:p>
        </p:txBody>
      </p:sp>
      <p:sp>
        <p:nvSpPr>
          <p:cNvPr id="11" name="Tekstvak 10"/>
          <p:cNvSpPr txBox="1"/>
          <p:nvPr/>
        </p:nvSpPr>
        <p:spPr>
          <a:xfrm>
            <a:off x="7822910" y="2729538"/>
            <a:ext cx="3977090" cy="1323439"/>
          </a:xfrm>
          <a:prstGeom prst="rect">
            <a:avLst/>
          </a:prstGeom>
          <a:noFill/>
          <a:ln w="25400">
            <a:noFill/>
          </a:ln>
        </p:spPr>
        <p:txBody>
          <a:bodyPr wrap="square" rtlCol="0">
            <a:spAutoFit/>
          </a:bodyPr>
          <a:lstStyle/>
          <a:p>
            <a:pPr>
              <a:spcAft>
                <a:spcPts val="0"/>
              </a:spcAft>
              <a:buClr>
                <a:srgbClr val="19975D"/>
              </a:buClr>
            </a:pPr>
            <a:r>
              <a:rPr lang="nl-NL" sz="1600" i="1" dirty="0" smtClean="0">
                <a:solidFill>
                  <a:schemeClr val="bg1"/>
                </a:solidFill>
                <a:ea typeface="Calibri" panose="020F0502020204030204" pitchFamily="34" charset="0"/>
                <a:cs typeface="Times New Roman" panose="02020603050405020304" pitchFamily="18" charset="0"/>
              </a:rPr>
              <a:t>Leiderschap </a:t>
            </a:r>
            <a:r>
              <a:rPr lang="nl-NL" sz="1600" i="1" dirty="0">
                <a:solidFill>
                  <a:schemeClr val="bg1"/>
                </a:solidFill>
                <a:ea typeface="Calibri" panose="020F0502020204030204" pitchFamily="34" charset="0"/>
                <a:cs typeface="Times New Roman" panose="02020603050405020304" pitchFamily="18" charset="0"/>
              </a:rPr>
              <a:t>manifesteert zich op drie domeinen die elkaar deels overlappen: </a:t>
            </a:r>
            <a:endParaRPr lang="nl-NL" sz="1600" i="1" dirty="0" smtClean="0">
              <a:solidFill>
                <a:schemeClr val="bg1"/>
              </a:solidFill>
              <a:ea typeface="Calibri" panose="020F0502020204030204" pitchFamily="34" charset="0"/>
              <a:cs typeface="Times New Roman" panose="02020603050405020304" pitchFamily="18" charset="0"/>
            </a:endParaRPr>
          </a:p>
          <a:p>
            <a:pPr marL="285750" indent="-285750">
              <a:spcAft>
                <a:spcPts val="0"/>
              </a:spcAft>
              <a:buClr>
                <a:schemeClr val="accent3"/>
              </a:buClr>
              <a:buFont typeface="Wingdings" panose="05000000000000000000" pitchFamily="2" charset="2"/>
              <a:buChar char="§"/>
            </a:pPr>
            <a:r>
              <a:rPr lang="nl-NL" sz="1600" i="1" dirty="0" smtClean="0">
                <a:solidFill>
                  <a:schemeClr val="bg1"/>
                </a:solidFill>
                <a:ea typeface="Calibri" panose="020F0502020204030204" pitchFamily="34" charset="0"/>
                <a:cs typeface="Times New Roman" panose="02020603050405020304" pitchFamily="18" charset="0"/>
              </a:rPr>
              <a:t>Strategie</a:t>
            </a:r>
          </a:p>
          <a:p>
            <a:pPr marL="285750" indent="-285750">
              <a:spcAft>
                <a:spcPts val="0"/>
              </a:spcAft>
              <a:buClr>
                <a:schemeClr val="accent3"/>
              </a:buClr>
              <a:buFont typeface="Wingdings" panose="05000000000000000000" pitchFamily="2" charset="2"/>
              <a:buChar char="§"/>
            </a:pPr>
            <a:r>
              <a:rPr lang="nl-NL" sz="1600" i="1" dirty="0" smtClean="0">
                <a:solidFill>
                  <a:schemeClr val="bg1"/>
                </a:solidFill>
                <a:ea typeface="Calibri" panose="020F0502020204030204" pitchFamily="34" charset="0"/>
                <a:cs typeface="Times New Roman" panose="02020603050405020304" pitchFamily="18" charset="0"/>
              </a:rPr>
              <a:t>Operatie</a:t>
            </a:r>
          </a:p>
          <a:p>
            <a:pPr marL="285750" indent="-285750">
              <a:spcAft>
                <a:spcPts val="0"/>
              </a:spcAft>
              <a:buClr>
                <a:schemeClr val="accent3"/>
              </a:buClr>
              <a:buFont typeface="Wingdings" panose="05000000000000000000" pitchFamily="2" charset="2"/>
              <a:buChar char="§"/>
            </a:pPr>
            <a:r>
              <a:rPr lang="nl-NL" sz="1600" i="1" dirty="0" smtClean="0">
                <a:solidFill>
                  <a:schemeClr val="bg1"/>
                </a:solidFill>
                <a:ea typeface="Calibri" panose="020F0502020204030204" pitchFamily="34" charset="0"/>
                <a:cs typeface="Times New Roman" panose="02020603050405020304" pitchFamily="18" charset="0"/>
              </a:rPr>
              <a:t>Relatie</a:t>
            </a:r>
          </a:p>
        </p:txBody>
      </p:sp>
      <p:pic>
        <p:nvPicPr>
          <p:cNvPr id="16" name="Afbeelding 1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4</a:t>
            </a:r>
            <a:endParaRPr lang="nl-NL" sz="1200">
              <a:solidFill>
                <a:srgbClr val="000000"/>
              </a:solidFill>
              <a:latin typeface="Arial" panose="020B0604020202020204" pitchFamily="34" charset="0"/>
            </a:endParaRPr>
          </a:p>
        </p:txBody>
      </p:sp>
      <p:cxnSp>
        <p:nvCxnSpPr>
          <p:cNvPr id="3" name="Rechte verbindingslijn 2"/>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81315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19975D"/>
                </a:solidFill>
              </a:rPr>
              <a:t>Eenden zijn geen goede leiders</a:t>
            </a:r>
            <a:endParaRPr lang="nl-NL" sz="2400" dirty="0">
              <a:solidFill>
                <a:srgbClr val="19975D"/>
              </a:solidFill>
            </a:endParaRPr>
          </a:p>
        </p:txBody>
      </p:sp>
      <p:sp>
        <p:nvSpPr>
          <p:cNvPr id="11" name="Tekstvak 10"/>
          <p:cNvSpPr txBox="1"/>
          <p:nvPr/>
        </p:nvSpPr>
        <p:spPr>
          <a:xfrm>
            <a:off x="624000" y="1383030"/>
            <a:ext cx="11176000" cy="4647426"/>
          </a:xfrm>
          <a:prstGeom prst="rect">
            <a:avLst/>
          </a:prstGeom>
          <a:noFill/>
          <a:ln w="25400">
            <a:solidFill>
              <a:srgbClr val="19975D"/>
            </a:solidFill>
          </a:ln>
        </p:spPr>
        <p:txBody>
          <a:bodyPr wrap="square" rtlCol="0">
            <a:spAutoFit/>
          </a:bodyPr>
          <a:lstStyle/>
          <a:p>
            <a:pPr>
              <a:spcAft>
                <a:spcPts val="0"/>
              </a:spcAft>
            </a:pPr>
            <a:endParaRPr lang="nl-NL" dirty="0" smtClean="0">
              <a:ea typeface="Calibri" panose="020F0502020204030204" pitchFamily="34" charset="0"/>
              <a:cs typeface="Times New Roman" panose="02020603050405020304" pitchFamily="18" charset="0"/>
            </a:endParaRPr>
          </a:p>
          <a:p>
            <a:pPr marL="285750" indent="-285750">
              <a:spcAft>
                <a:spcPts val="0"/>
              </a:spcAft>
              <a:buClr>
                <a:srgbClr val="19975D"/>
              </a:buClr>
              <a:buFont typeface="Wingdings" panose="05000000000000000000" pitchFamily="2" charset="2"/>
              <a:buChar char="§"/>
            </a:pPr>
            <a:r>
              <a:rPr lang="nl-NL" sz="1600" dirty="0" smtClean="0">
                <a:ea typeface="Calibri" panose="020F0502020204030204" pitchFamily="34" charset="0"/>
                <a:cs typeface="Times New Roman" panose="02020603050405020304" pitchFamily="18" charset="0"/>
              </a:rPr>
              <a:t>Onderzoek </a:t>
            </a:r>
            <a:r>
              <a:rPr lang="nl-NL" sz="1600" dirty="0">
                <a:ea typeface="Calibri" panose="020F0502020204030204" pitchFamily="34" charset="0"/>
                <a:cs typeface="Times New Roman" panose="02020603050405020304" pitchFamily="18" charset="0"/>
              </a:rPr>
              <a:t>door Oxford University wijst </a:t>
            </a:r>
            <a:r>
              <a:rPr lang="nl-NL" sz="1600" dirty="0" smtClean="0">
                <a:ea typeface="Calibri" panose="020F0502020204030204" pitchFamily="34" charset="0"/>
                <a:cs typeface="Times New Roman" panose="02020603050405020304" pitchFamily="18" charset="0"/>
              </a:rPr>
              <a:t>uit dat </a:t>
            </a:r>
            <a:r>
              <a:rPr lang="nl-NL" sz="1600" dirty="0">
                <a:ea typeface="Calibri" panose="020F0502020204030204" pitchFamily="34" charset="0"/>
                <a:cs typeface="Times New Roman" panose="02020603050405020304" pitchFamily="18" charset="0"/>
              </a:rPr>
              <a:t>er geen mensen te vinden zijn die uitblinken in strategisch vernuft én in operationele excellentie én in het vermogen om relaties te bouwen. </a:t>
            </a:r>
            <a:endParaRPr lang="nl-NL" sz="1600" dirty="0" smtClean="0">
              <a:ea typeface="Calibri" panose="020F0502020204030204" pitchFamily="34" charset="0"/>
              <a:cs typeface="Times New Roman" panose="02020603050405020304" pitchFamily="18" charset="0"/>
            </a:endParaRPr>
          </a:p>
          <a:p>
            <a:pPr marL="285750" indent="-285750">
              <a:spcAft>
                <a:spcPts val="0"/>
              </a:spcAft>
              <a:buClr>
                <a:srgbClr val="19975D"/>
              </a:buClr>
              <a:buFont typeface="Wingdings" panose="05000000000000000000" pitchFamily="2" charset="2"/>
              <a:buChar char="§"/>
            </a:pPr>
            <a:r>
              <a:rPr lang="nl-NL" sz="1600" dirty="0" smtClean="0">
                <a:ea typeface="Calibri" panose="020F0502020204030204" pitchFamily="34" charset="0"/>
                <a:cs typeface="Times New Roman" panose="02020603050405020304" pitchFamily="18" charset="0"/>
              </a:rPr>
              <a:t>De </a:t>
            </a:r>
            <a:r>
              <a:rPr lang="nl-NL" sz="1600" dirty="0">
                <a:ea typeface="Calibri" panose="020F0502020204030204" pitchFamily="34" charset="0"/>
                <a:cs typeface="Times New Roman" panose="02020603050405020304" pitchFamily="18" charset="0"/>
              </a:rPr>
              <a:t>vergelijking met de eend dringt zich onvermijdelijk op. Een eend kan vliegen, zwemmen en lopen maar blinkt nergens in uit.</a:t>
            </a:r>
          </a:p>
          <a:p>
            <a:endParaRPr lang="en-US" dirty="0" smtClean="0"/>
          </a:p>
          <a:p>
            <a:r>
              <a:rPr lang="nl-NL" sz="1600" i="1" dirty="0" smtClean="0">
                <a:solidFill>
                  <a:srgbClr val="19975D"/>
                </a:solidFill>
                <a:ea typeface="Calibri" panose="020F0502020204030204" pitchFamily="34" charset="0"/>
                <a:cs typeface="Times New Roman" panose="02020603050405020304" pitchFamily="18" charset="0"/>
              </a:rPr>
              <a:t> Dé </a:t>
            </a:r>
            <a:r>
              <a:rPr lang="nl-NL" sz="1600" i="1" dirty="0">
                <a:solidFill>
                  <a:srgbClr val="19975D"/>
                </a:solidFill>
                <a:ea typeface="Calibri" panose="020F0502020204030204" pitchFamily="34" charset="0"/>
                <a:cs typeface="Times New Roman" panose="02020603050405020304" pitchFamily="18" charset="0"/>
              </a:rPr>
              <a:t>leider bestaat niet, de leider kan het niet alleen</a:t>
            </a:r>
            <a:endParaRPr lang="nl-NL" sz="1600" dirty="0">
              <a:solidFill>
                <a:srgbClr val="19975D"/>
              </a:solidFill>
              <a:ea typeface="Calibri" panose="020F0502020204030204" pitchFamily="34"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nl-NL" dirty="0"/>
          </a:p>
        </p:txBody>
      </p:sp>
      <p:pic>
        <p:nvPicPr>
          <p:cNvPr id="5" name="Afbeelding 4"/>
          <p:cNvPicPr/>
          <p:nvPr/>
        </p:nvPicPr>
        <p:blipFill rotWithShape="1">
          <a:blip r:embed="rId8">
            <a:extLst>
              <a:ext uri="{28A0092B-C50C-407E-A947-70E740481C1C}">
                <a14:useLocalDpi xmlns:a14="http://schemas.microsoft.com/office/drawing/2010/main" val="0"/>
              </a:ext>
            </a:extLst>
          </a:blip>
          <a:srcRect l="197" t="17708" r="44811" b="19303"/>
          <a:stretch/>
        </p:blipFill>
        <p:spPr>
          <a:xfrm>
            <a:off x="6987064" y="2729133"/>
            <a:ext cx="4267090" cy="3151163"/>
          </a:xfrm>
          <a:prstGeom prst="rect">
            <a:avLst/>
          </a:prstGeom>
        </p:spPr>
      </p:pic>
      <p:pic>
        <p:nvPicPr>
          <p:cNvPr id="6" name="Afbeelding 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7" name="Tekstvak 6"/>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5</a:t>
            </a:r>
            <a:endParaRPr lang="nl-NL" sz="1200">
              <a:solidFill>
                <a:srgbClr val="000000"/>
              </a:solidFill>
              <a:latin typeface="Arial" panose="020B0604020202020204" pitchFamily="34" charset="0"/>
            </a:endParaRPr>
          </a:p>
        </p:txBody>
      </p:sp>
      <p:cxnSp>
        <p:nvCxnSpPr>
          <p:cNvPr id="8" name="Rechte verbindingslijn 7"/>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ekstvak 8"/>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753424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t="11278"/>
          <a:stretch/>
        </p:blipFill>
        <p:spPr>
          <a:xfrm>
            <a:off x="0" y="0"/>
            <a:ext cx="12192000" cy="6858000"/>
          </a:xfrm>
          <a:prstGeom prst="rect">
            <a:avLst/>
          </a:prstGeom>
        </p:spPr>
      </p:pic>
      <p:sp>
        <p:nvSpPr>
          <p:cNvPr id="4" name="Tekstvak 3"/>
          <p:cNvSpPr txBox="1"/>
          <p:nvPr>
            <p:custDataLst>
              <p:tags r:id="rId3"/>
            </p:custDataLst>
          </p:nvPr>
        </p:nvSpPr>
        <p:spPr>
          <a:xfrm>
            <a:off x="546100" y="495300"/>
            <a:ext cx="11176000" cy="1460500"/>
          </a:xfrm>
          <a:prstGeom prst="rect">
            <a:avLst/>
          </a:prstGeom>
          <a:solidFill>
            <a:srgbClr val="006EB6">
              <a:alpha val="80000"/>
            </a:srgbClr>
          </a:solidFill>
        </p:spPr>
        <p:txBody>
          <a:bodyPr vert="horz" rtlCol="0" anchor="ctr">
            <a:noAutofit/>
          </a:bodyPr>
          <a:lstStyle/>
          <a:p>
            <a:pPr algn="ctr">
              <a:spcBef>
                <a:spcPct val="0"/>
              </a:spcBef>
              <a:spcAft>
                <a:spcPct val="0"/>
              </a:spcAft>
            </a:pPr>
            <a:r>
              <a:rPr lang="nl-NL" sz="2800" b="1" smtClean="0">
                <a:solidFill>
                  <a:srgbClr val="FFFFFF"/>
                </a:solidFill>
                <a:latin typeface="Arial" panose="020B0604020202020204" pitchFamily="34" charset="0"/>
              </a:rPr>
              <a:t>De goede leider</a:t>
            </a:r>
            <a:endParaRPr lang="nl-NL" sz="2800" b="1">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99696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006EB6"/>
                </a:solidFill>
              </a:rPr>
              <a:t>Focus op je sterke punten</a:t>
            </a:r>
            <a:endParaRPr lang="nl-NL" sz="2400" dirty="0">
              <a:solidFill>
                <a:srgbClr val="006EB6"/>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7310" y="2011447"/>
            <a:ext cx="1949345" cy="314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
          <p:cNvSpPr txBox="1">
            <a:spLocks/>
          </p:cNvSpPr>
          <p:nvPr/>
        </p:nvSpPr>
        <p:spPr bwMode="auto">
          <a:xfrm>
            <a:off x="4689124" y="1979234"/>
            <a:ext cx="4950175" cy="95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55000"/>
              <a:buFont typeface="Wingdings" pitchFamily="2" charset="2"/>
              <a:buChar char="n"/>
              <a:defRPr sz="2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sz="1800">
                <a:solidFill>
                  <a:schemeClr val="tx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0" indent="0">
              <a:buNone/>
            </a:pPr>
            <a:r>
              <a:rPr lang="nl-NL" sz="2000" b="1" dirty="0" smtClean="0">
                <a:solidFill>
                  <a:srgbClr val="565A5C"/>
                </a:solidFill>
              </a:rPr>
              <a:t>Donald O. </a:t>
            </a:r>
            <a:r>
              <a:rPr lang="nl-NL" sz="2000" b="1" dirty="0" err="1" smtClean="0">
                <a:solidFill>
                  <a:srgbClr val="565A5C"/>
                </a:solidFill>
              </a:rPr>
              <a:t>Clifton</a:t>
            </a:r>
            <a:r>
              <a:rPr lang="nl-NL" sz="2000" b="1" dirty="0" smtClean="0">
                <a:solidFill>
                  <a:srgbClr val="565A5C"/>
                </a:solidFill>
              </a:rPr>
              <a:t>, </a:t>
            </a:r>
            <a:r>
              <a:rPr lang="nl-NL" sz="2000" b="1" dirty="0" err="1" smtClean="0">
                <a:solidFill>
                  <a:srgbClr val="565A5C"/>
                </a:solidFill>
              </a:rPr>
              <a:t>Ph.D</a:t>
            </a:r>
            <a:r>
              <a:rPr lang="nl-NL" sz="2000" b="1" dirty="0" smtClean="0">
                <a:solidFill>
                  <a:srgbClr val="565A5C"/>
                </a:solidFill>
              </a:rPr>
              <a:t>. </a:t>
            </a:r>
            <a:r>
              <a:rPr lang="nl-NL" sz="2000" dirty="0" smtClean="0">
                <a:solidFill>
                  <a:srgbClr val="565A5C"/>
                </a:solidFill>
              </a:rPr>
              <a:t>psycholoog, business </a:t>
            </a:r>
            <a:r>
              <a:rPr lang="nl-NL" sz="2000" dirty="0" err="1" smtClean="0">
                <a:solidFill>
                  <a:srgbClr val="565A5C"/>
                </a:solidFill>
              </a:rPr>
              <a:t>executive,en</a:t>
            </a:r>
            <a:r>
              <a:rPr lang="nl-NL" sz="2000" dirty="0" smtClean="0">
                <a:solidFill>
                  <a:srgbClr val="565A5C"/>
                </a:solidFill>
              </a:rPr>
              <a:t> grondlegger van de </a:t>
            </a:r>
            <a:r>
              <a:rPr lang="nl-NL" sz="2000" dirty="0" err="1" smtClean="0">
                <a:solidFill>
                  <a:srgbClr val="565A5C"/>
                </a:solidFill>
              </a:rPr>
              <a:t>CliftonStrengths</a:t>
            </a:r>
            <a:r>
              <a:rPr lang="nl-NL" sz="2000" dirty="0" smtClean="0">
                <a:solidFill>
                  <a:srgbClr val="565A5C"/>
                </a:solidFill>
              </a:rPr>
              <a:t> </a:t>
            </a:r>
            <a:r>
              <a:rPr lang="nl-NL" sz="2000" cap="all" dirty="0" smtClean="0">
                <a:solidFill>
                  <a:srgbClr val="565A5C"/>
                </a:solidFill>
              </a:rPr>
              <a:t>(1924-2003)</a:t>
            </a:r>
          </a:p>
          <a:p>
            <a:pPr marL="0" indent="0">
              <a:buNone/>
            </a:pPr>
            <a:endParaRPr lang="en-US" sz="2000" dirty="0">
              <a:solidFill>
                <a:srgbClr val="565A5C"/>
              </a:solidFill>
            </a:endParaRPr>
          </a:p>
        </p:txBody>
      </p:sp>
      <p:sp>
        <p:nvSpPr>
          <p:cNvPr id="11" name="Content Placeholder 1"/>
          <p:cNvSpPr txBox="1">
            <a:spLocks/>
          </p:cNvSpPr>
          <p:nvPr/>
        </p:nvSpPr>
        <p:spPr>
          <a:xfrm>
            <a:off x="5698690" y="3484432"/>
            <a:ext cx="4918510" cy="1775982"/>
          </a:xfrm>
          <a:prstGeom prst="rect">
            <a:avLst/>
          </a:prstGeom>
        </p:spPr>
        <p:txBody>
          <a:bodyPr/>
          <a:lstStyle>
            <a:lvl1pPr marL="342900" indent="-3429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None/>
              <a:defRPr sz="20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nl-NL" sz="2400" dirty="0" smtClean="0">
                <a:solidFill>
                  <a:srgbClr val="565A5C"/>
                </a:solidFill>
                <a:latin typeface="+mj-lt"/>
              </a:rPr>
              <a:t>“</a:t>
            </a:r>
            <a:r>
              <a:rPr lang="nl-NL" sz="2400" b="1" dirty="0" smtClean="0">
                <a:solidFill>
                  <a:srgbClr val="565A5C"/>
                </a:solidFill>
                <a:latin typeface="+mj-lt"/>
              </a:rPr>
              <a:t>Wat </a:t>
            </a:r>
            <a:r>
              <a:rPr lang="nl-NL" sz="2400" dirty="0" smtClean="0">
                <a:solidFill>
                  <a:srgbClr val="565A5C"/>
                </a:solidFill>
                <a:latin typeface="+mj-lt"/>
              </a:rPr>
              <a:t>zou er </a:t>
            </a:r>
            <a:r>
              <a:rPr lang="nl-NL" sz="2400" b="1" dirty="0" smtClean="0">
                <a:solidFill>
                  <a:srgbClr val="565A5C"/>
                </a:solidFill>
                <a:latin typeface="+mj-lt"/>
              </a:rPr>
              <a:t>gebeuren </a:t>
            </a:r>
            <a:r>
              <a:rPr lang="nl-NL" sz="2400" dirty="0" smtClean="0">
                <a:solidFill>
                  <a:srgbClr val="565A5C"/>
                </a:solidFill>
                <a:latin typeface="+mj-lt"/>
              </a:rPr>
              <a:t>als we stilstaan bij wat </a:t>
            </a:r>
            <a:r>
              <a:rPr lang="nl-NL" sz="2400" b="1" dirty="0" smtClean="0">
                <a:solidFill>
                  <a:srgbClr val="006EB6"/>
                </a:solidFill>
                <a:latin typeface="+mj-lt"/>
              </a:rPr>
              <a:t>goed</a:t>
            </a:r>
            <a:r>
              <a:rPr lang="nl-NL" sz="2400" dirty="0" smtClean="0">
                <a:solidFill>
                  <a:srgbClr val="006EB6"/>
                </a:solidFill>
                <a:latin typeface="+mj-lt"/>
              </a:rPr>
              <a:t> </a:t>
            </a:r>
            <a:r>
              <a:rPr lang="nl-NL" sz="2400" dirty="0" smtClean="0">
                <a:solidFill>
                  <a:srgbClr val="565A5C"/>
                </a:solidFill>
                <a:latin typeface="+mj-lt"/>
              </a:rPr>
              <a:t>is aan mensen, in plaats van te focussen op wat er </a:t>
            </a:r>
            <a:r>
              <a:rPr lang="nl-NL" sz="2400" b="1" dirty="0" smtClean="0">
                <a:solidFill>
                  <a:srgbClr val="006EB6"/>
                </a:solidFill>
                <a:latin typeface="+mj-lt"/>
              </a:rPr>
              <a:t>mis</a:t>
            </a:r>
            <a:r>
              <a:rPr lang="nl-NL" sz="2400" dirty="0" smtClean="0">
                <a:solidFill>
                  <a:srgbClr val="006EB6"/>
                </a:solidFill>
                <a:latin typeface="+mj-lt"/>
              </a:rPr>
              <a:t> </a:t>
            </a:r>
            <a:r>
              <a:rPr lang="nl-NL" sz="2400" dirty="0" smtClean="0">
                <a:solidFill>
                  <a:srgbClr val="565A5C"/>
                </a:solidFill>
                <a:latin typeface="+mj-lt"/>
              </a:rPr>
              <a:t>is met hen?”</a:t>
            </a:r>
          </a:p>
        </p:txBody>
      </p:sp>
      <p:pic>
        <p:nvPicPr>
          <p:cNvPr id="5" name="Afbeelding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7" name="Tekstvak 6"/>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7</a:t>
            </a:r>
            <a:endParaRPr lang="nl-NL" sz="1200">
              <a:solidFill>
                <a:srgbClr val="000000"/>
              </a:solidFill>
              <a:latin typeface="Arial" panose="020B0604020202020204" pitchFamily="34" charset="0"/>
            </a:endParaRPr>
          </a:p>
        </p:txBody>
      </p:sp>
      <p:cxnSp>
        <p:nvCxnSpPr>
          <p:cNvPr id="8" name="Rechte verbindingslijn 7"/>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2" name="Tekstvak 11"/>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85125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006EB6"/>
                </a:solidFill>
              </a:rPr>
              <a:t>Ontwikkeling vanuit de </a:t>
            </a:r>
            <a:r>
              <a:rPr lang="nl-NL" sz="2400" dirty="0" err="1" smtClean="0">
                <a:solidFill>
                  <a:srgbClr val="006EB6"/>
                </a:solidFill>
              </a:rPr>
              <a:t>strengths</a:t>
            </a:r>
            <a:r>
              <a:rPr lang="nl-NL" sz="2400" dirty="0" smtClean="0">
                <a:solidFill>
                  <a:srgbClr val="006EB6"/>
                </a:solidFill>
              </a:rPr>
              <a:t> benadering</a:t>
            </a:r>
            <a:endParaRPr lang="nl-NL" sz="2400" dirty="0">
              <a:solidFill>
                <a:srgbClr val="006EB6"/>
              </a:solidFill>
            </a:endParaRPr>
          </a:p>
        </p:txBody>
      </p:sp>
      <p:grpSp>
        <p:nvGrpSpPr>
          <p:cNvPr id="20" name="Groep 19"/>
          <p:cNvGrpSpPr/>
          <p:nvPr/>
        </p:nvGrpSpPr>
        <p:grpSpPr>
          <a:xfrm>
            <a:off x="774894" y="1382060"/>
            <a:ext cx="10835210" cy="3862707"/>
            <a:chOff x="774894" y="1382060"/>
            <a:chExt cx="10835210" cy="3862707"/>
          </a:xfrm>
        </p:grpSpPr>
        <p:sp>
          <p:nvSpPr>
            <p:cNvPr id="9" name="Boog 8"/>
            <p:cNvSpPr/>
            <p:nvPr/>
          </p:nvSpPr>
          <p:spPr>
            <a:xfrm rot="18921720">
              <a:off x="1998565" y="2317597"/>
              <a:ext cx="2851321" cy="2927170"/>
            </a:xfrm>
            <a:prstGeom prst="arc">
              <a:avLst>
                <a:gd name="adj1" fmla="val 13706559"/>
                <a:gd name="adj2" fmla="val 2418620"/>
              </a:avLst>
            </a:prstGeom>
            <a:ln w="104775">
              <a:solidFill>
                <a:srgbClr val="006EB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kstvak 9"/>
            <p:cNvSpPr txBox="1"/>
            <p:nvPr/>
          </p:nvSpPr>
          <p:spPr>
            <a:xfrm>
              <a:off x="774894" y="1382060"/>
              <a:ext cx="5437106" cy="615553"/>
            </a:xfrm>
            <a:prstGeom prst="rect">
              <a:avLst/>
            </a:prstGeom>
            <a:noFill/>
          </p:spPr>
          <p:txBody>
            <a:bodyPr wrap="square" rtlCol="0">
              <a:spAutoFit/>
            </a:bodyPr>
            <a:lstStyle/>
            <a:p>
              <a:pPr algn="ctr"/>
              <a:r>
                <a:rPr lang="nl-NL" b="1" dirty="0" smtClean="0"/>
                <a:t>Niet zo:</a:t>
              </a:r>
            </a:p>
            <a:p>
              <a:r>
                <a:rPr lang="nl-NL" sz="1600" dirty="0"/>
                <a:t>R</a:t>
              </a:r>
              <a:r>
                <a:rPr lang="nl-NL" sz="1600" dirty="0" smtClean="0"/>
                <a:t>epareren van zwaktes en voorkomen van falen</a:t>
              </a:r>
              <a:endParaRPr lang="nl-NL" sz="1600" dirty="0"/>
            </a:p>
          </p:txBody>
        </p:sp>
        <p:sp>
          <p:nvSpPr>
            <p:cNvPr id="11" name="Tekstvak 10"/>
            <p:cNvSpPr txBox="1"/>
            <p:nvPr/>
          </p:nvSpPr>
          <p:spPr>
            <a:xfrm>
              <a:off x="812801" y="3702285"/>
              <a:ext cx="2382982" cy="307777"/>
            </a:xfrm>
            <a:prstGeom prst="rect">
              <a:avLst/>
            </a:prstGeom>
            <a:noFill/>
          </p:spPr>
          <p:txBody>
            <a:bodyPr wrap="square" rtlCol="0">
              <a:spAutoFit/>
            </a:bodyPr>
            <a:lstStyle/>
            <a:p>
              <a:r>
                <a:rPr lang="nl-NL" sz="1400" dirty="0" smtClean="0"/>
                <a:t>Identificeer verbeterpunten</a:t>
              </a:r>
              <a:endParaRPr lang="nl-NL" sz="1400" dirty="0"/>
            </a:p>
          </p:txBody>
        </p:sp>
        <p:sp>
          <p:nvSpPr>
            <p:cNvPr id="12" name="Tekstvak 11"/>
            <p:cNvSpPr txBox="1"/>
            <p:nvPr/>
          </p:nvSpPr>
          <p:spPr>
            <a:xfrm>
              <a:off x="3763744" y="3696025"/>
              <a:ext cx="2130280" cy="307777"/>
            </a:xfrm>
            <a:prstGeom prst="rect">
              <a:avLst/>
            </a:prstGeom>
            <a:noFill/>
          </p:spPr>
          <p:txBody>
            <a:bodyPr wrap="square" rtlCol="0">
              <a:spAutoFit/>
            </a:bodyPr>
            <a:lstStyle/>
            <a:p>
              <a:r>
                <a:rPr lang="nl-NL" sz="1400" dirty="0" smtClean="0"/>
                <a:t>Stuur op verbeterplan</a:t>
              </a:r>
              <a:endParaRPr lang="nl-NL" sz="1400" dirty="0"/>
            </a:p>
          </p:txBody>
        </p:sp>
        <p:sp>
          <p:nvSpPr>
            <p:cNvPr id="13" name="Tekstvak 12"/>
            <p:cNvSpPr txBox="1"/>
            <p:nvPr/>
          </p:nvSpPr>
          <p:spPr>
            <a:xfrm>
              <a:off x="6499953" y="1421921"/>
              <a:ext cx="4616066" cy="615553"/>
            </a:xfrm>
            <a:prstGeom prst="rect">
              <a:avLst/>
            </a:prstGeom>
            <a:noFill/>
          </p:spPr>
          <p:txBody>
            <a:bodyPr wrap="square" rtlCol="0">
              <a:spAutoFit/>
            </a:bodyPr>
            <a:lstStyle/>
            <a:p>
              <a:pPr algn="ctr"/>
              <a:r>
                <a:rPr lang="nl-NL" b="1" dirty="0" smtClean="0"/>
                <a:t>Maar zo:</a:t>
              </a:r>
            </a:p>
            <a:p>
              <a:pPr algn="ctr"/>
              <a:r>
                <a:rPr lang="nl-NL" sz="1600" dirty="0" smtClean="0"/>
                <a:t>Investeren in talenten en bevorderen van succes</a:t>
              </a:r>
              <a:endParaRPr lang="nl-NL" sz="1600" dirty="0"/>
            </a:p>
          </p:txBody>
        </p:sp>
        <p:sp>
          <p:nvSpPr>
            <p:cNvPr id="14" name="Boog 13"/>
            <p:cNvSpPr/>
            <p:nvPr/>
          </p:nvSpPr>
          <p:spPr>
            <a:xfrm rot="18921720">
              <a:off x="7554241" y="2302668"/>
              <a:ext cx="2851321" cy="2927170"/>
            </a:xfrm>
            <a:prstGeom prst="arc">
              <a:avLst>
                <a:gd name="adj1" fmla="val 13706559"/>
                <a:gd name="adj2" fmla="val 2418620"/>
              </a:avLst>
            </a:prstGeom>
            <a:ln w="104775">
              <a:solidFill>
                <a:srgbClr val="006EB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Tekstvak 14"/>
            <p:cNvSpPr txBox="1"/>
            <p:nvPr/>
          </p:nvSpPr>
          <p:spPr>
            <a:xfrm>
              <a:off x="6608620" y="3687356"/>
              <a:ext cx="1981198" cy="307777"/>
            </a:xfrm>
            <a:prstGeom prst="rect">
              <a:avLst/>
            </a:prstGeom>
            <a:noFill/>
          </p:spPr>
          <p:txBody>
            <a:bodyPr wrap="square" rtlCol="0">
              <a:spAutoFit/>
            </a:bodyPr>
            <a:lstStyle/>
            <a:p>
              <a:r>
                <a:rPr lang="nl-NL" sz="1400" dirty="0" smtClean="0"/>
                <a:t>Identificeer talenten</a:t>
              </a:r>
              <a:endParaRPr lang="nl-NL" sz="1400" dirty="0"/>
            </a:p>
          </p:txBody>
        </p:sp>
        <p:sp>
          <p:nvSpPr>
            <p:cNvPr id="16" name="Tekstvak 15"/>
            <p:cNvSpPr txBox="1"/>
            <p:nvPr/>
          </p:nvSpPr>
          <p:spPr>
            <a:xfrm>
              <a:off x="8913086" y="3681096"/>
              <a:ext cx="2697018" cy="307777"/>
            </a:xfrm>
            <a:prstGeom prst="rect">
              <a:avLst/>
            </a:prstGeom>
            <a:noFill/>
          </p:spPr>
          <p:txBody>
            <a:bodyPr wrap="square" rtlCol="0">
              <a:spAutoFit/>
            </a:bodyPr>
            <a:lstStyle/>
            <a:p>
              <a:r>
                <a:rPr lang="nl-NL" sz="1400" dirty="0" smtClean="0"/>
                <a:t>Ontwikkel talenten tot </a:t>
              </a:r>
              <a:r>
                <a:rPr lang="nl-NL" sz="1400" dirty="0" err="1" smtClean="0"/>
                <a:t>strengths</a:t>
              </a:r>
              <a:endParaRPr lang="nl-NL" sz="1400" dirty="0"/>
            </a:p>
          </p:txBody>
        </p:sp>
      </p:grpSp>
      <p:sp>
        <p:nvSpPr>
          <p:cNvPr id="17" name="Boog 16"/>
          <p:cNvSpPr/>
          <p:nvPr/>
        </p:nvSpPr>
        <p:spPr>
          <a:xfrm rot="8030603">
            <a:off x="1998232" y="2524739"/>
            <a:ext cx="2851321" cy="2927170"/>
          </a:xfrm>
          <a:prstGeom prst="arc">
            <a:avLst>
              <a:gd name="adj1" fmla="val 13706559"/>
              <a:gd name="adj2" fmla="val 2418620"/>
            </a:avLst>
          </a:prstGeom>
          <a:ln w="104775">
            <a:solidFill>
              <a:srgbClr val="006EB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Boog 18"/>
          <p:cNvSpPr/>
          <p:nvPr/>
        </p:nvSpPr>
        <p:spPr>
          <a:xfrm rot="8030603">
            <a:off x="7554576" y="2494882"/>
            <a:ext cx="2851321" cy="2927170"/>
          </a:xfrm>
          <a:prstGeom prst="arc">
            <a:avLst>
              <a:gd name="adj1" fmla="val 13706559"/>
              <a:gd name="adj2" fmla="val 2418620"/>
            </a:avLst>
          </a:prstGeom>
          <a:ln w="104775">
            <a:solidFill>
              <a:srgbClr val="006EB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7" name="Afbeelding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2" name="Tekstvak 1"/>
          <p:cNvSpPr txBox="1"/>
          <p:nvPr>
            <p:custDataLst>
              <p:tags r:id="rId4"/>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8</a:t>
            </a:r>
            <a:endParaRPr lang="nl-NL" sz="1200">
              <a:solidFill>
                <a:srgbClr val="000000"/>
              </a:solidFill>
              <a:latin typeface="Arial" panose="020B0604020202020204" pitchFamily="34" charset="0"/>
            </a:endParaRPr>
          </a:p>
        </p:txBody>
      </p:sp>
      <p:cxnSp>
        <p:nvCxnSpPr>
          <p:cNvPr id="8" name="Rechte verbindingslijn 7"/>
          <p:cNvCxnSpPr/>
          <p:nvPr>
            <p:custDataLst>
              <p:tags r:id="rId5"/>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custDataLst>
              <p:tags r:id="rId6"/>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06680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624000" y="600767"/>
            <a:ext cx="11176000" cy="461665"/>
          </a:xfrm>
        </p:spPr>
        <p:txBody>
          <a:bodyPr>
            <a:spAutoFit/>
          </a:bodyPr>
          <a:lstStyle/>
          <a:p>
            <a:pPr>
              <a:spcAft>
                <a:spcPct val="0"/>
              </a:spcAft>
            </a:pPr>
            <a:r>
              <a:rPr lang="nl-NL" sz="2400" dirty="0" smtClean="0">
                <a:solidFill>
                  <a:srgbClr val="006EB6"/>
                </a:solidFill>
              </a:rPr>
              <a:t>Achtergrond </a:t>
            </a:r>
            <a:endParaRPr lang="nl-NL" sz="2400" dirty="0">
              <a:solidFill>
                <a:srgbClr val="006EB6"/>
              </a:solidFill>
            </a:endParaRPr>
          </a:p>
        </p:txBody>
      </p:sp>
      <p:sp>
        <p:nvSpPr>
          <p:cNvPr id="7" name="Tekstvak 6"/>
          <p:cNvSpPr txBox="1"/>
          <p:nvPr>
            <p:custDataLst>
              <p:tags r:id="rId3"/>
            </p:custDataLst>
          </p:nvPr>
        </p:nvSpPr>
        <p:spPr>
          <a:xfrm>
            <a:off x="622300" y="1270000"/>
            <a:ext cx="10972800" cy="3662541"/>
          </a:xfrm>
          <a:prstGeom prst="rect">
            <a:avLst/>
          </a:prstGeom>
          <a:noFill/>
        </p:spPr>
        <p:txBody>
          <a:bodyPr vert="horz" wrap="square" rtlCol="0">
            <a:spAutoFit/>
          </a:bodyPr>
          <a:lstStyle/>
          <a:p>
            <a:pPr>
              <a:spcBef>
                <a:spcPct val="50000"/>
              </a:spcBef>
              <a:spcAft>
                <a:spcPct val="0"/>
              </a:spcAft>
            </a:pPr>
            <a:r>
              <a:rPr lang="nl-NL" sz="1600" i="1" dirty="0" smtClean="0">
                <a:solidFill>
                  <a:srgbClr val="006EB6"/>
                </a:solidFill>
                <a:latin typeface="Arial" panose="020B0604020202020204" pitchFamily="34" charset="0"/>
              </a:rPr>
              <a:t>“Wat zou er gebeuren als we eens gingen focussen op wat goed gaat bij mensen, in plaats van fout?</a:t>
            </a:r>
          </a:p>
          <a:p>
            <a:pPr>
              <a:spcBef>
                <a:spcPct val="50000"/>
              </a:spcBef>
              <a:spcAft>
                <a:spcPct val="0"/>
              </a:spcAft>
            </a:pPr>
            <a:endParaRPr lang="nl-NL" sz="1600" dirty="0" smtClean="0">
              <a:solidFill>
                <a:srgbClr val="000000"/>
              </a:solidFill>
              <a:latin typeface="Arial" panose="020B0604020202020204" pitchFamily="34" charset="0"/>
            </a:endParaRPr>
          </a:p>
          <a:p>
            <a:pPr>
              <a:spcBef>
                <a:spcPct val="50000"/>
              </a:spcBef>
              <a:spcAft>
                <a:spcPct val="0"/>
              </a:spcAft>
            </a:pPr>
            <a:r>
              <a:rPr lang="nl-NL" sz="1600" dirty="0" smtClean="0">
                <a:solidFill>
                  <a:srgbClr val="000000"/>
                </a:solidFill>
                <a:latin typeface="Arial" panose="020B0604020202020204" pitchFamily="34" charset="0"/>
              </a:rPr>
              <a:t>Gallup research (gebleken in de praktijk):</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Mensen die hun </a:t>
            </a:r>
            <a:r>
              <a:rPr lang="nl-NL" sz="1600" dirty="0" err="1" smtClean="0">
                <a:solidFill>
                  <a:srgbClr val="000000"/>
                </a:solidFill>
                <a:latin typeface="Arial" panose="020B0604020202020204" pitchFamily="34" charset="0"/>
              </a:rPr>
              <a:t>strengths</a:t>
            </a:r>
            <a:r>
              <a:rPr lang="nl-NL" sz="1600" dirty="0" smtClean="0">
                <a:solidFill>
                  <a:srgbClr val="000000"/>
                </a:solidFill>
                <a:latin typeface="Arial" panose="020B0604020202020204" pitchFamily="34" charset="0"/>
              </a:rPr>
              <a:t> elke dag gebruiken zijn </a:t>
            </a:r>
            <a:r>
              <a:rPr lang="nl-NL" sz="1600" dirty="0" smtClean="0">
                <a:solidFill>
                  <a:srgbClr val="006EB6"/>
                </a:solidFill>
                <a:latin typeface="Arial" panose="020B0604020202020204" pitchFamily="34" charset="0"/>
              </a:rPr>
              <a:t>7.8%</a:t>
            </a:r>
            <a:r>
              <a:rPr lang="nl-NL" sz="1600" dirty="0" smtClean="0">
                <a:solidFill>
                  <a:srgbClr val="000000"/>
                </a:solidFill>
                <a:latin typeface="Arial" panose="020B0604020202020204" pitchFamily="34" charset="0"/>
              </a:rPr>
              <a:t> productiever</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Als mensen zich focussen op het gebruik van hun talenten is de kans </a:t>
            </a:r>
            <a:r>
              <a:rPr lang="nl-NL" sz="1600" dirty="0" smtClean="0">
                <a:solidFill>
                  <a:srgbClr val="006EB6"/>
                </a:solidFill>
                <a:latin typeface="Arial" panose="020B0604020202020204" pitchFamily="34" charset="0"/>
              </a:rPr>
              <a:t>6 x </a:t>
            </a:r>
            <a:r>
              <a:rPr lang="nl-NL" sz="1600" dirty="0" smtClean="0">
                <a:latin typeface="Arial" panose="020B0604020202020204" pitchFamily="34" charset="0"/>
              </a:rPr>
              <a:t>zo groot </a:t>
            </a:r>
            <a:r>
              <a:rPr lang="nl-NL" sz="1600" dirty="0" smtClean="0">
                <a:solidFill>
                  <a:srgbClr val="000000"/>
                </a:solidFill>
                <a:latin typeface="Arial" panose="020B0604020202020204" pitchFamily="34" charset="0"/>
              </a:rPr>
              <a:t>dat ze zich verbonden voelen met de organisatie</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Team</a:t>
            </a:r>
            <a:r>
              <a:rPr lang="nl-NL" sz="1600" dirty="0" smtClean="0"/>
              <a:t>s, waarvan de individuele leden worden ingezet op hun </a:t>
            </a:r>
            <a:r>
              <a:rPr lang="nl-NL" sz="1600" dirty="0" err="1" smtClean="0"/>
              <a:t>strengths</a:t>
            </a:r>
            <a:r>
              <a:rPr lang="nl-NL" sz="1600" dirty="0" smtClean="0"/>
              <a:t>, </a:t>
            </a:r>
            <a:r>
              <a:rPr lang="nl-NL" sz="1600" dirty="0" smtClean="0">
                <a:solidFill>
                  <a:srgbClr val="006EB6"/>
                </a:solidFill>
              </a:rPr>
              <a:t>12,5%</a:t>
            </a:r>
            <a:r>
              <a:rPr lang="nl-NL" sz="1600" dirty="0" smtClean="0"/>
              <a:t> productiever zijn dan gemiddeld</a:t>
            </a:r>
            <a:endParaRPr lang="nl-NL" sz="1600" dirty="0" smtClean="0">
              <a:solidFill>
                <a:srgbClr val="000000"/>
              </a:solidFill>
              <a:latin typeface="Arial" panose="020B0604020202020204" pitchFamily="34" charset="0"/>
            </a:endParaRP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Teams met hoge verbondenheid ervaren </a:t>
            </a:r>
            <a:r>
              <a:rPr lang="nl-NL" sz="1600" dirty="0" smtClean="0">
                <a:solidFill>
                  <a:srgbClr val="006EB6"/>
                </a:solidFill>
                <a:latin typeface="Arial" panose="020B0604020202020204" pitchFamily="34" charset="0"/>
              </a:rPr>
              <a:t>21%</a:t>
            </a:r>
            <a:r>
              <a:rPr lang="nl-NL" sz="1600" dirty="0" smtClean="0">
                <a:solidFill>
                  <a:srgbClr val="000000"/>
                </a:solidFill>
                <a:latin typeface="Arial" panose="020B0604020202020204" pitchFamily="34" charset="0"/>
              </a:rPr>
              <a:t> hogere productiviteit, </a:t>
            </a:r>
            <a:r>
              <a:rPr lang="nl-NL" sz="1600" dirty="0" smtClean="0">
                <a:solidFill>
                  <a:srgbClr val="006EB6"/>
                </a:solidFill>
                <a:latin typeface="Arial" panose="020B0604020202020204" pitchFamily="34" charset="0"/>
              </a:rPr>
              <a:t>37%</a:t>
            </a:r>
            <a:r>
              <a:rPr lang="nl-NL" sz="1600" dirty="0" smtClean="0">
                <a:solidFill>
                  <a:srgbClr val="000000"/>
                </a:solidFill>
                <a:latin typeface="Arial" panose="020B0604020202020204" pitchFamily="34" charset="0"/>
              </a:rPr>
              <a:t> lager ziekteverzuim en </a:t>
            </a:r>
            <a:r>
              <a:rPr lang="nl-NL" sz="1600" dirty="0" smtClean="0">
                <a:solidFill>
                  <a:srgbClr val="006EB6"/>
                </a:solidFill>
                <a:latin typeface="Arial" panose="020B0604020202020204" pitchFamily="34" charset="0"/>
              </a:rPr>
              <a:t>10% </a:t>
            </a:r>
            <a:r>
              <a:rPr lang="nl-NL" sz="1600" dirty="0" smtClean="0">
                <a:solidFill>
                  <a:srgbClr val="000000"/>
                </a:solidFill>
                <a:latin typeface="Arial" panose="020B0604020202020204" pitchFamily="34" charset="0"/>
              </a:rPr>
              <a:t>hogere klanttevredenheid</a:t>
            </a:r>
          </a:p>
          <a:p>
            <a:pPr marL="190500" lvl="1" indent="-190500">
              <a:spcBef>
                <a:spcPct val="50000"/>
              </a:spcBef>
              <a:spcAft>
                <a:spcPct val="0"/>
              </a:spcAft>
              <a:buClr>
                <a:srgbClr val="006EB6"/>
              </a:buClr>
              <a:buSzPct val="120000"/>
              <a:buFont typeface="Wingdings" panose="05000000000000000000" pitchFamily="2" charset="2"/>
              <a:buChar char="§"/>
            </a:pPr>
            <a:r>
              <a:rPr lang="nl-NL" sz="1600" dirty="0" smtClean="0">
                <a:solidFill>
                  <a:srgbClr val="000000"/>
                </a:solidFill>
                <a:latin typeface="Arial" panose="020B0604020202020204" pitchFamily="34" charset="0"/>
              </a:rPr>
              <a:t>Het gedrag van de direct leidinggevende heeft voor </a:t>
            </a:r>
            <a:r>
              <a:rPr lang="nl-NL" sz="1600" dirty="0" smtClean="0">
                <a:solidFill>
                  <a:srgbClr val="006EB6"/>
                </a:solidFill>
                <a:latin typeface="Arial" panose="020B0604020202020204" pitchFamily="34" charset="0"/>
              </a:rPr>
              <a:t>± 70% </a:t>
            </a:r>
            <a:r>
              <a:rPr lang="nl-NL" sz="1600" dirty="0" smtClean="0">
                <a:solidFill>
                  <a:srgbClr val="000000"/>
                </a:solidFill>
                <a:latin typeface="Arial" panose="020B0604020202020204" pitchFamily="34" charset="0"/>
              </a:rPr>
              <a:t>invloed op de verbondenheid die medewerkers voelen met de organisatie</a:t>
            </a:r>
          </a:p>
        </p:txBody>
      </p:sp>
      <p:pic>
        <p:nvPicPr>
          <p:cNvPr id="2" name="Afbeelding 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4000" y="6350000"/>
            <a:ext cx="1927089" cy="254000"/>
          </a:xfrm>
          <a:prstGeom prst="rect">
            <a:avLst/>
          </a:prstGeom>
        </p:spPr>
      </p:pic>
      <p:sp>
        <p:nvSpPr>
          <p:cNvPr id="3" name="Rechthoek 2"/>
          <p:cNvSpPr/>
          <p:nvPr/>
        </p:nvSpPr>
        <p:spPr>
          <a:xfrm>
            <a:off x="396607" y="1916935"/>
            <a:ext cx="11403393" cy="3305060"/>
          </a:xfrm>
          <a:prstGeom prst="rect">
            <a:avLst/>
          </a:prstGeom>
          <a:noFill/>
          <a:ln>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w="28575">
                <a:solidFill>
                  <a:srgbClr val="006EB6"/>
                </a:solidFill>
              </a:ln>
              <a:noFill/>
            </a:endParaRPr>
          </a:p>
        </p:txBody>
      </p:sp>
      <p:sp>
        <p:nvSpPr>
          <p:cNvPr id="9" name="Tekstvak 8"/>
          <p:cNvSpPr txBox="1"/>
          <p:nvPr>
            <p:custDataLst>
              <p:tags r:id="rId5"/>
            </p:custDataLst>
          </p:nvPr>
        </p:nvSpPr>
        <p:spPr>
          <a:xfrm>
            <a:off x="11684000" y="6350000"/>
            <a:ext cx="635000" cy="184666"/>
          </a:xfrm>
          <a:prstGeom prst="rect">
            <a:avLst/>
          </a:prstGeom>
          <a:noFill/>
        </p:spPr>
        <p:txBody>
          <a:bodyPr vert="horz" tIns="0" bIns="0" rtlCol="0">
            <a:spAutoFit/>
          </a:bodyPr>
          <a:lstStyle/>
          <a:p>
            <a:r>
              <a:rPr lang="nl-NL" sz="1200" smtClean="0">
                <a:solidFill>
                  <a:srgbClr val="000000"/>
                </a:solidFill>
                <a:latin typeface="Arial" panose="020B0604020202020204" pitchFamily="34" charset="0"/>
              </a:rPr>
              <a:t>9</a:t>
            </a:r>
            <a:endParaRPr lang="nl-NL" sz="1200">
              <a:solidFill>
                <a:srgbClr val="000000"/>
              </a:solidFill>
              <a:latin typeface="Arial" panose="020B0604020202020204" pitchFamily="34" charset="0"/>
            </a:endParaRPr>
          </a:p>
        </p:txBody>
      </p:sp>
      <p:cxnSp>
        <p:nvCxnSpPr>
          <p:cNvPr id="10" name="Rechte verbindingslijn 9"/>
          <p:cNvCxnSpPr/>
          <p:nvPr>
            <p:custDataLst>
              <p:tags r:id="rId6"/>
            </p:custDataLst>
          </p:nvPr>
        </p:nvCxnSpPr>
        <p:spPr>
          <a:xfrm>
            <a:off x="11684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1" name="Tekstvak 10"/>
          <p:cNvSpPr txBox="1"/>
          <p:nvPr>
            <p:custDataLst>
              <p:tags r:id="rId7"/>
            </p:custDataLst>
          </p:nvPr>
        </p:nvSpPr>
        <p:spPr>
          <a:xfrm>
            <a:off x="10198100" y="6540500"/>
            <a:ext cx="1485900" cy="123111"/>
          </a:xfrm>
          <a:prstGeom prst="rect">
            <a:avLst/>
          </a:prstGeom>
          <a:noFill/>
        </p:spPr>
        <p:txBody>
          <a:bodyPr vert="horz" tIns="0" bIns="0" rtlCol="0">
            <a:spAutoFit/>
          </a:bodyPr>
          <a:lstStyle/>
          <a:p>
            <a:pPr algn="r"/>
            <a:r>
              <a:rPr lang="nl-NL" sz="800" smtClean="0">
                <a:solidFill>
                  <a:srgbClr val="999999"/>
                </a:solidFill>
                <a:latin typeface="Arial" panose="020B0604020202020204" pitchFamily="34" charset="0"/>
              </a:rPr>
              <a:t>© Leeuwendaal</a:t>
            </a:r>
            <a:endParaRPr lang="nl-NL" sz="800">
              <a:solidFill>
                <a:srgbClr val="999999"/>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970912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 val="SLICKSLIDES"/>
  <p:tag name="COMPANY" val="LEEUWENDAAL"/>
  <p:tag name="LANG" val="1"/>
</p:tagLst>
</file>

<file path=ppt/tags/tag1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00.xml><?xml version="1.0" encoding="utf-8"?>
<p:tagLst xmlns:a="http://schemas.openxmlformats.org/drawingml/2006/main" xmlns:r="http://schemas.openxmlformats.org/officeDocument/2006/relationships" xmlns:p="http://schemas.openxmlformats.org/presentationml/2006/main">
  <p:tag name="SHP" val="PAGECOUNT"/>
</p:tagLst>
</file>

<file path=ppt/tags/tag101.xml><?xml version="1.0" encoding="utf-8"?>
<p:tagLst xmlns:a="http://schemas.openxmlformats.org/drawingml/2006/main" xmlns:r="http://schemas.openxmlformats.org/officeDocument/2006/relationships" xmlns:p="http://schemas.openxmlformats.org/presentationml/2006/main">
  <p:tag name="SHP" val="PAGECOUNT"/>
</p:tagLst>
</file>

<file path=ppt/tags/tag102.xml><?xml version="1.0" encoding="utf-8"?>
<p:tagLst xmlns:a="http://schemas.openxmlformats.org/drawingml/2006/main" xmlns:r="http://schemas.openxmlformats.org/officeDocument/2006/relationships" xmlns:p="http://schemas.openxmlformats.org/presentationml/2006/main">
  <p:tag name="SHP" val="PAGECOUNT"/>
</p:tagLst>
</file>

<file path=ppt/tags/tag103.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104.xml><?xml version="1.0" encoding="utf-8"?>
<p:tagLst xmlns:a="http://schemas.openxmlformats.org/drawingml/2006/main" xmlns:r="http://schemas.openxmlformats.org/officeDocument/2006/relationships" xmlns:p="http://schemas.openxmlformats.org/presentationml/2006/main">
  <p:tag name="SHP" val="BGIMAGE"/>
</p:tagLst>
</file>

<file path=ppt/tags/tag105.xml><?xml version="1.0" encoding="utf-8"?>
<p:tagLst xmlns:a="http://schemas.openxmlformats.org/drawingml/2006/main" xmlns:r="http://schemas.openxmlformats.org/officeDocument/2006/relationships" xmlns:p="http://schemas.openxmlformats.org/presentationml/2006/main">
  <p:tag name="SHP" val="CHAPTER_TITLE"/>
</p:tagLst>
</file>

<file path=ppt/tags/tag106.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107.xml><?xml version="1.0" encoding="utf-8"?>
<p:tagLst xmlns:a="http://schemas.openxmlformats.org/drawingml/2006/main" xmlns:r="http://schemas.openxmlformats.org/officeDocument/2006/relationships" xmlns:p="http://schemas.openxmlformats.org/presentationml/2006/main">
  <p:tag name="SHP" val="BGIMAGE"/>
</p:tagLst>
</file>

<file path=ppt/tags/tag108.xml><?xml version="1.0" encoding="utf-8"?>
<p:tagLst xmlns:a="http://schemas.openxmlformats.org/drawingml/2006/main" xmlns:r="http://schemas.openxmlformats.org/officeDocument/2006/relationships" xmlns:p="http://schemas.openxmlformats.org/presentationml/2006/main">
  <p:tag name="SHP" val="CHAPTER_TITLE"/>
</p:tagLst>
</file>

<file path=ppt/tags/tag109.xml><?xml version="1.0" encoding="utf-8"?>
<p:tagLst xmlns:a="http://schemas.openxmlformats.org/drawingml/2006/main" xmlns:r="http://schemas.openxmlformats.org/officeDocument/2006/relationships" xmlns:p="http://schemas.openxmlformats.org/presentationml/2006/main">
  <p:tag name="SLIDE" val="ENDSLIDE"/>
  <p:tag name="NAV" val="NO"/>
</p:tagLst>
</file>

<file path=ppt/tags/tag11.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110.xml><?xml version="1.0" encoding="utf-8"?>
<p:tagLst xmlns:a="http://schemas.openxmlformats.org/drawingml/2006/main" xmlns:r="http://schemas.openxmlformats.org/officeDocument/2006/relationships" xmlns:p="http://schemas.openxmlformats.org/presentationml/2006/main">
  <p:tag name="SHP" val="BGIMAGE"/>
</p:tagLst>
</file>

<file path=ppt/tags/tag111.xml><?xml version="1.0" encoding="utf-8"?>
<p:tagLst xmlns:a="http://schemas.openxmlformats.org/drawingml/2006/main" xmlns:r="http://schemas.openxmlformats.org/officeDocument/2006/relationships" xmlns:p="http://schemas.openxmlformats.org/presentationml/2006/main">
  <p:tag name="SHP" val="PAYOFF"/>
</p:tagLst>
</file>

<file path=ppt/tags/tag112.xml><?xml version="1.0" encoding="utf-8"?>
<p:tagLst xmlns:a="http://schemas.openxmlformats.org/drawingml/2006/main" xmlns:r="http://schemas.openxmlformats.org/officeDocument/2006/relationships" xmlns:p="http://schemas.openxmlformats.org/presentationml/2006/main">
  <p:tag name="SHP" val="ENDADRRESS1"/>
</p:tagLst>
</file>

<file path=ppt/tags/tag113.xml><?xml version="1.0" encoding="utf-8"?>
<p:tagLst xmlns:a="http://schemas.openxmlformats.org/drawingml/2006/main" xmlns:r="http://schemas.openxmlformats.org/officeDocument/2006/relationships" xmlns:p="http://schemas.openxmlformats.org/presentationml/2006/main">
  <p:tag name="SHP" val="PAGECOUNT"/>
</p:tagLst>
</file>

<file path=ppt/tags/tag114.xml><?xml version="1.0" encoding="utf-8"?>
<p:tagLst xmlns:a="http://schemas.openxmlformats.org/drawingml/2006/main" xmlns:r="http://schemas.openxmlformats.org/officeDocument/2006/relationships" xmlns:p="http://schemas.openxmlformats.org/presentationml/2006/main">
  <p:tag name="SHP" val="PAGECOUNT"/>
</p:tagLst>
</file>

<file path=ppt/tags/tag115.xml><?xml version="1.0" encoding="utf-8"?>
<p:tagLst xmlns:a="http://schemas.openxmlformats.org/drawingml/2006/main" xmlns:r="http://schemas.openxmlformats.org/officeDocument/2006/relationships" xmlns:p="http://schemas.openxmlformats.org/presentationml/2006/main">
  <p:tag name="SHP" val="PAGECOUNT"/>
</p:tagLst>
</file>

<file path=ppt/tags/tag116.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117.xml><?xml version="1.0" encoding="utf-8"?>
<p:tagLst xmlns:a="http://schemas.openxmlformats.org/drawingml/2006/main" xmlns:r="http://schemas.openxmlformats.org/officeDocument/2006/relationships" xmlns:p="http://schemas.openxmlformats.org/presentationml/2006/main">
  <p:tag name="SHP" val="TITLE"/>
</p:tagLst>
</file>

<file path=ppt/tags/tag118.xml><?xml version="1.0" encoding="utf-8"?>
<p:tagLst xmlns:a="http://schemas.openxmlformats.org/drawingml/2006/main" xmlns:r="http://schemas.openxmlformats.org/officeDocument/2006/relationships" xmlns:p="http://schemas.openxmlformats.org/presentationml/2006/main">
  <p:tag name="SHP" val="TEXT1OF2"/>
  <p:tag name="SHAPE_ID" val="7"/>
  <p:tag name="ENUMTYPE" val="1"/>
  <p:tag name="BULLETTYPE" val="2"/>
</p:tagLst>
</file>

<file path=ppt/tags/tag11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2.xml><?xml version="1.0" encoding="utf-8"?>
<p:tagLst xmlns:a="http://schemas.openxmlformats.org/drawingml/2006/main" xmlns:r="http://schemas.openxmlformats.org/officeDocument/2006/relationships" xmlns:p="http://schemas.openxmlformats.org/presentationml/2006/main">
  <p:tag name="SHP" val="BGIMAGE"/>
</p:tagLst>
</file>

<file path=ppt/tags/tag120.xml><?xml version="1.0" encoding="utf-8"?>
<p:tagLst xmlns:a="http://schemas.openxmlformats.org/drawingml/2006/main" xmlns:r="http://schemas.openxmlformats.org/officeDocument/2006/relationships" xmlns:p="http://schemas.openxmlformats.org/presentationml/2006/main">
  <p:tag name="SHP" val="PAGECOUNT"/>
</p:tagLst>
</file>

<file path=ppt/tags/tag121.xml><?xml version="1.0" encoding="utf-8"?>
<p:tagLst xmlns:a="http://schemas.openxmlformats.org/drawingml/2006/main" xmlns:r="http://schemas.openxmlformats.org/officeDocument/2006/relationships" xmlns:p="http://schemas.openxmlformats.org/presentationml/2006/main">
  <p:tag name="SHP" val="PAGECOUNT"/>
</p:tagLst>
</file>

<file path=ppt/tags/tag122.xml><?xml version="1.0" encoding="utf-8"?>
<p:tagLst xmlns:a="http://schemas.openxmlformats.org/drawingml/2006/main" xmlns:r="http://schemas.openxmlformats.org/officeDocument/2006/relationships" xmlns:p="http://schemas.openxmlformats.org/presentationml/2006/main">
  <p:tag name="SHP" val="PAGECOUNT"/>
</p:tagLst>
</file>

<file path=ppt/tags/tag123.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124.xml><?xml version="1.0" encoding="utf-8"?>
<p:tagLst xmlns:a="http://schemas.openxmlformats.org/drawingml/2006/main" xmlns:r="http://schemas.openxmlformats.org/officeDocument/2006/relationships" xmlns:p="http://schemas.openxmlformats.org/presentationml/2006/main">
  <p:tag name="SHP" val="TITLE"/>
</p:tagLst>
</file>

<file path=ppt/tags/tag125.xml><?xml version="1.0" encoding="utf-8"?>
<p:tagLst xmlns:a="http://schemas.openxmlformats.org/drawingml/2006/main" xmlns:r="http://schemas.openxmlformats.org/officeDocument/2006/relationships" xmlns:p="http://schemas.openxmlformats.org/presentationml/2006/main">
  <p:tag name="SHP" val="TEXT2OF2"/>
  <p:tag name="SHAPE_ID" val="8"/>
  <p:tag name="ENUMTYPE" val="1"/>
  <p:tag name="BULLETTYPE" val="1"/>
  <p:tag name="HIGHLIGHTED" val="15-19-2"/>
</p:tagLst>
</file>

<file path=ppt/tags/tag12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127.xml><?xml version="1.0" encoding="utf-8"?>
<p:tagLst xmlns:a="http://schemas.openxmlformats.org/drawingml/2006/main" xmlns:r="http://schemas.openxmlformats.org/officeDocument/2006/relationships" xmlns:p="http://schemas.openxmlformats.org/presentationml/2006/main">
  <p:tag name="SHP" val="PAGECOUNT"/>
</p:tagLst>
</file>

<file path=ppt/tags/tag128.xml><?xml version="1.0" encoding="utf-8"?>
<p:tagLst xmlns:a="http://schemas.openxmlformats.org/drawingml/2006/main" xmlns:r="http://schemas.openxmlformats.org/officeDocument/2006/relationships" xmlns:p="http://schemas.openxmlformats.org/presentationml/2006/main">
  <p:tag name="SHP" val="PAGECOUNT"/>
</p:tagLst>
</file>

<file path=ppt/tags/tag129.xml><?xml version="1.0" encoding="utf-8"?>
<p:tagLst xmlns:a="http://schemas.openxmlformats.org/drawingml/2006/main" xmlns:r="http://schemas.openxmlformats.org/officeDocument/2006/relationships" xmlns:p="http://schemas.openxmlformats.org/presentationml/2006/main">
  <p:tag name="SHP" val="PAGECOUNT"/>
</p:tagLst>
</file>

<file path=ppt/tags/tag13.xml><?xml version="1.0" encoding="utf-8"?>
<p:tagLst xmlns:a="http://schemas.openxmlformats.org/drawingml/2006/main" xmlns:r="http://schemas.openxmlformats.org/officeDocument/2006/relationships" xmlns:p="http://schemas.openxmlformats.org/presentationml/2006/main">
  <p:tag name="SHP" val="CHAPTER_TITLE"/>
</p:tagLst>
</file>

<file path=ppt/tags/tag14.xml><?xml version="1.0" encoding="utf-8"?>
<p:tagLst xmlns:a="http://schemas.openxmlformats.org/drawingml/2006/main" xmlns:r="http://schemas.openxmlformats.org/officeDocument/2006/relationships" xmlns:p="http://schemas.openxmlformats.org/presentationml/2006/main">
  <p:tag name="SLIDE" val="CHAPTER"/>
  <p:tag name="CHAPTERCOLOR" val="6133529"/>
</p:tagLst>
</file>

<file path=ppt/tags/tag15.xml><?xml version="1.0" encoding="utf-8"?>
<p:tagLst xmlns:a="http://schemas.openxmlformats.org/drawingml/2006/main" xmlns:r="http://schemas.openxmlformats.org/officeDocument/2006/relationships" xmlns:p="http://schemas.openxmlformats.org/presentationml/2006/main">
  <p:tag name="SHP" val="BGIMAGE"/>
</p:tagLst>
</file>

<file path=ppt/tags/tag16.xml><?xml version="1.0" encoding="utf-8"?>
<p:tagLst xmlns:a="http://schemas.openxmlformats.org/drawingml/2006/main" xmlns:r="http://schemas.openxmlformats.org/officeDocument/2006/relationships" xmlns:p="http://schemas.openxmlformats.org/presentationml/2006/main">
  <p:tag name="SHP" val="CHAPTER_TITLE"/>
</p:tagLst>
</file>

<file path=ppt/tags/tag1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8.xml><?xml version="1.0" encoding="utf-8"?>
<p:tagLst xmlns:a="http://schemas.openxmlformats.org/drawingml/2006/main" xmlns:r="http://schemas.openxmlformats.org/officeDocument/2006/relationships" xmlns:p="http://schemas.openxmlformats.org/presentationml/2006/main">
  <p:tag name="SHP" val="TITLE"/>
</p:tagLst>
</file>

<file path=ppt/tags/tag1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xml><?xml version="1.0" encoding="utf-8"?>
<p:tagLst xmlns:a="http://schemas.openxmlformats.org/drawingml/2006/main" xmlns:r="http://schemas.openxmlformats.org/officeDocument/2006/relationships" xmlns:p="http://schemas.openxmlformats.org/presentationml/2006/main">
  <p:tag name="SLIDE" val="COVER"/>
  <p:tag name="CHAPTERCOLOR" val="3454193"/>
</p:tagLst>
</file>

<file path=ppt/tags/tag20.xml><?xml version="1.0" encoding="utf-8"?>
<p:tagLst xmlns:a="http://schemas.openxmlformats.org/drawingml/2006/main" xmlns:r="http://schemas.openxmlformats.org/officeDocument/2006/relationships" xmlns:p="http://schemas.openxmlformats.org/presentationml/2006/main">
  <p:tag name="SHP" val="PAGECOUNT"/>
</p:tagLst>
</file>

<file path=ppt/tags/tag21.xml><?xml version="1.0" encoding="utf-8"?>
<p:tagLst xmlns:a="http://schemas.openxmlformats.org/drawingml/2006/main" xmlns:r="http://schemas.openxmlformats.org/officeDocument/2006/relationships" xmlns:p="http://schemas.openxmlformats.org/presentationml/2006/main">
  <p:tag name="SHP" val="PAGECOUNT"/>
</p:tagLst>
</file>

<file path=ppt/tags/tag22.xml><?xml version="1.0" encoding="utf-8"?>
<p:tagLst xmlns:a="http://schemas.openxmlformats.org/drawingml/2006/main" xmlns:r="http://schemas.openxmlformats.org/officeDocument/2006/relationships" xmlns:p="http://schemas.openxmlformats.org/presentationml/2006/main">
  <p:tag name="SHP" val="PAGECOUNT"/>
</p:tagLst>
</file>

<file path=ppt/tags/tag2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24.xml><?xml version="1.0" encoding="utf-8"?>
<p:tagLst xmlns:a="http://schemas.openxmlformats.org/drawingml/2006/main" xmlns:r="http://schemas.openxmlformats.org/officeDocument/2006/relationships" xmlns:p="http://schemas.openxmlformats.org/presentationml/2006/main">
  <p:tag name="SHP" val="TITLE"/>
</p:tagLst>
</file>

<file path=ppt/tags/tag25.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26.xml><?xml version="1.0" encoding="utf-8"?>
<p:tagLst xmlns:a="http://schemas.openxmlformats.org/drawingml/2006/main" xmlns:r="http://schemas.openxmlformats.org/officeDocument/2006/relationships" xmlns:p="http://schemas.openxmlformats.org/presentationml/2006/main">
  <p:tag name="SHP" val="PAGECOUNT"/>
</p:tagLst>
</file>

<file path=ppt/tags/tag27.xml><?xml version="1.0" encoding="utf-8"?>
<p:tagLst xmlns:a="http://schemas.openxmlformats.org/drawingml/2006/main" xmlns:r="http://schemas.openxmlformats.org/officeDocument/2006/relationships" xmlns:p="http://schemas.openxmlformats.org/presentationml/2006/main">
  <p:tag name="SHP" val="PAGECOUNT"/>
</p:tagLst>
</file>

<file path=ppt/tags/tag28.xml><?xml version="1.0" encoding="utf-8"?>
<p:tagLst xmlns:a="http://schemas.openxmlformats.org/drawingml/2006/main" xmlns:r="http://schemas.openxmlformats.org/officeDocument/2006/relationships" xmlns:p="http://schemas.openxmlformats.org/presentationml/2006/main">
  <p:tag name="SHP" val="PAGECOUNT"/>
</p:tagLst>
</file>

<file path=ppt/tags/tag29.xml><?xml version="1.0" encoding="utf-8"?>
<p:tagLst xmlns:a="http://schemas.openxmlformats.org/drawingml/2006/main" xmlns:r="http://schemas.openxmlformats.org/officeDocument/2006/relationships" xmlns:p="http://schemas.openxmlformats.org/presentationml/2006/main">
  <p:tag name="SLIDE" val="CHAPTER"/>
  <p:tag name="CHAPTERCOLOR" val="3454193"/>
</p:tagLst>
</file>

<file path=ppt/tags/tag3.xml><?xml version="1.0" encoding="utf-8"?>
<p:tagLst xmlns:a="http://schemas.openxmlformats.org/drawingml/2006/main" xmlns:r="http://schemas.openxmlformats.org/officeDocument/2006/relationships" xmlns:p="http://schemas.openxmlformats.org/presentationml/2006/main">
  <p:tag name="SHP" val="BGIMAGE"/>
</p:tagLst>
</file>

<file path=ppt/tags/tag30.xml><?xml version="1.0" encoding="utf-8"?>
<p:tagLst xmlns:a="http://schemas.openxmlformats.org/drawingml/2006/main" xmlns:r="http://schemas.openxmlformats.org/officeDocument/2006/relationships" xmlns:p="http://schemas.openxmlformats.org/presentationml/2006/main">
  <p:tag name="SHP" val="BGIMAGE"/>
</p:tagLst>
</file>

<file path=ppt/tags/tag31.xml><?xml version="1.0" encoding="utf-8"?>
<p:tagLst xmlns:a="http://schemas.openxmlformats.org/drawingml/2006/main" xmlns:r="http://schemas.openxmlformats.org/officeDocument/2006/relationships" xmlns:p="http://schemas.openxmlformats.org/presentationml/2006/main">
  <p:tag name="SHP" val="CHAPTER_TITLE"/>
</p:tagLst>
</file>

<file path=ppt/tags/tag3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3.xml><?xml version="1.0" encoding="utf-8"?>
<p:tagLst xmlns:a="http://schemas.openxmlformats.org/drawingml/2006/main" xmlns:r="http://schemas.openxmlformats.org/officeDocument/2006/relationships" xmlns:p="http://schemas.openxmlformats.org/presentationml/2006/main">
  <p:tag name="SHP" val="TITLE"/>
</p:tagLst>
</file>

<file path=ppt/tags/tag34.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35.xml><?xml version="1.0" encoding="utf-8"?>
<p:tagLst xmlns:a="http://schemas.openxmlformats.org/drawingml/2006/main" xmlns:r="http://schemas.openxmlformats.org/officeDocument/2006/relationships" xmlns:p="http://schemas.openxmlformats.org/presentationml/2006/main">
  <p:tag name="SHP" val="PAGECOUNT"/>
</p:tagLst>
</file>

<file path=ppt/tags/tag36.xml><?xml version="1.0" encoding="utf-8"?>
<p:tagLst xmlns:a="http://schemas.openxmlformats.org/drawingml/2006/main" xmlns:r="http://schemas.openxmlformats.org/officeDocument/2006/relationships" xmlns:p="http://schemas.openxmlformats.org/presentationml/2006/main">
  <p:tag name="SHP" val="PAGECOUNT"/>
</p:tagLst>
</file>

<file path=ppt/tags/tag37.xml><?xml version="1.0" encoding="utf-8"?>
<p:tagLst xmlns:a="http://schemas.openxmlformats.org/drawingml/2006/main" xmlns:r="http://schemas.openxmlformats.org/officeDocument/2006/relationships" xmlns:p="http://schemas.openxmlformats.org/presentationml/2006/main">
  <p:tag name="SHP" val="PAGECOUNT"/>
</p:tagLst>
</file>

<file path=ppt/tags/tag3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9.xml><?xml version="1.0" encoding="utf-8"?>
<p:tagLst xmlns:a="http://schemas.openxmlformats.org/drawingml/2006/main" xmlns:r="http://schemas.openxmlformats.org/officeDocument/2006/relationships" xmlns:p="http://schemas.openxmlformats.org/presentationml/2006/main">
  <p:tag name="SHP" val="TITLE"/>
</p:tagLst>
</file>

<file path=ppt/tags/tag4.xml><?xml version="1.0" encoding="utf-8"?>
<p:tagLst xmlns:a="http://schemas.openxmlformats.org/drawingml/2006/main" xmlns:r="http://schemas.openxmlformats.org/officeDocument/2006/relationships" xmlns:p="http://schemas.openxmlformats.org/presentationml/2006/main">
  <p:tag name="SHP" val="COLORED_BLOCK_1_16x9"/>
</p:tagLst>
</file>

<file path=ppt/tags/tag4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1.xml><?xml version="1.0" encoding="utf-8"?>
<p:tagLst xmlns:a="http://schemas.openxmlformats.org/drawingml/2006/main" xmlns:r="http://schemas.openxmlformats.org/officeDocument/2006/relationships" xmlns:p="http://schemas.openxmlformats.org/presentationml/2006/main">
  <p:tag name="SHP" val="PAGECOUNT"/>
</p:tagLst>
</file>

<file path=ppt/tags/tag42.xml><?xml version="1.0" encoding="utf-8"?>
<p:tagLst xmlns:a="http://schemas.openxmlformats.org/drawingml/2006/main" xmlns:r="http://schemas.openxmlformats.org/officeDocument/2006/relationships" xmlns:p="http://schemas.openxmlformats.org/presentationml/2006/main">
  <p:tag name="SHP" val="PAGECOUNT"/>
</p:tagLst>
</file>

<file path=ppt/tags/tag43.xml><?xml version="1.0" encoding="utf-8"?>
<p:tagLst xmlns:a="http://schemas.openxmlformats.org/drawingml/2006/main" xmlns:r="http://schemas.openxmlformats.org/officeDocument/2006/relationships" xmlns:p="http://schemas.openxmlformats.org/presentationml/2006/main">
  <p:tag name="SHP" val="PAGECOUNT"/>
</p:tagLst>
</file>

<file path=ppt/tags/tag4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45.xml><?xml version="1.0" encoding="utf-8"?>
<p:tagLst xmlns:a="http://schemas.openxmlformats.org/drawingml/2006/main" xmlns:r="http://schemas.openxmlformats.org/officeDocument/2006/relationships" xmlns:p="http://schemas.openxmlformats.org/presentationml/2006/main">
  <p:tag name="SHP" val="TITLE"/>
</p:tagLst>
</file>

<file path=ppt/tags/tag46.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4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48.xml><?xml version="1.0" encoding="utf-8"?>
<p:tagLst xmlns:a="http://schemas.openxmlformats.org/drawingml/2006/main" xmlns:r="http://schemas.openxmlformats.org/officeDocument/2006/relationships" xmlns:p="http://schemas.openxmlformats.org/presentationml/2006/main">
  <p:tag name="SHP" val="PAGECOUNT"/>
</p:tagLst>
</file>

<file path=ppt/tags/tag49.xml><?xml version="1.0" encoding="utf-8"?>
<p:tagLst xmlns:a="http://schemas.openxmlformats.org/drawingml/2006/main" xmlns:r="http://schemas.openxmlformats.org/officeDocument/2006/relationships" xmlns:p="http://schemas.openxmlformats.org/presentationml/2006/main">
  <p:tag name="SHP" val="PAGECOUNT"/>
</p:tagLst>
</file>

<file path=ppt/tags/tag5.xml><?xml version="1.0" encoding="utf-8"?>
<p:tagLst xmlns:a="http://schemas.openxmlformats.org/drawingml/2006/main" xmlns:r="http://schemas.openxmlformats.org/officeDocument/2006/relationships" xmlns:p="http://schemas.openxmlformats.org/presentationml/2006/main">
  <p:tag name="SHP" val="COLORED_BLOCK_2_16x9"/>
</p:tagLst>
</file>

<file path=ppt/tags/tag50.xml><?xml version="1.0" encoding="utf-8"?>
<p:tagLst xmlns:a="http://schemas.openxmlformats.org/drawingml/2006/main" xmlns:r="http://schemas.openxmlformats.org/officeDocument/2006/relationships" xmlns:p="http://schemas.openxmlformats.org/presentationml/2006/main">
  <p:tag name="SHP" val="PAGECOUNT"/>
</p:tagLst>
</file>

<file path=ppt/tags/tag51.xml><?xml version="1.0" encoding="utf-8"?>
<p:tagLst xmlns:a="http://schemas.openxmlformats.org/drawingml/2006/main" xmlns:r="http://schemas.openxmlformats.org/officeDocument/2006/relationships" xmlns:p="http://schemas.openxmlformats.org/presentationml/2006/main">
  <p:tag name="SHP" val="TITLE"/>
</p:tagLst>
</file>

<file path=ppt/tags/tag52.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53.xml><?xml version="1.0" encoding="utf-8"?>
<p:tagLst xmlns:a="http://schemas.openxmlformats.org/drawingml/2006/main" xmlns:r="http://schemas.openxmlformats.org/officeDocument/2006/relationships" xmlns:p="http://schemas.openxmlformats.org/presentationml/2006/main">
  <p:tag name="SHP" val="PAGECOUNT"/>
</p:tagLst>
</file>

<file path=ppt/tags/tag54.xml><?xml version="1.0" encoding="utf-8"?>
<p:tagLst xmlns:a="http://schemas.openxmlformats.org/drawingml/2006/main" xmlns:r="http://schemas.openxmlformats.org/officeDocument/2006/relationships" xmlns:p="http://schemas.openxmlformats.org/presentationml/2006/main">
  <p:tag name="SHP" val="PAGECOUNT"/>
</p:tagLst>
</file>

<file path=ppt/tags/tag55.xml><?xml version="1.0" encoding="utf-8"?>
<p:tagLst xmlns:a="http://schemas.openxmlformats.org/drawingml/2006/main" xmlns:r="http://schemas.openxmlformats.org/officeDocument/2006/relationships" xmlns:p="http://schemas.openxmlformats.org/presentationml/2006/main">
  <p:tag name="SHP" val="PAGECOUNT"/>
</p:tagLst>
</file>

<file path=ppt/tags/tag56.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57.xml><?xml version="1.0" encoding="utf-8"?>
<p:tagLst xmlns:a="http://schemas.openxmlformats.org/drawingml/2006/main" xmlns:r="http://schemas.openxmlformats.org/officeDocument/2006/relationships" xmlns:p="http://schemas.openxmlformats.org/presentationml/2006/main">
  <p:tag name="SHP" val="BGIMAGE"/>
</p:tagLst>
</file>

<file path=ppt/tags/tag58.xml><?xml version="1.0" encoding="utf-8"?>
<p:tagLst xmlns:a="http://schemas.openxmlformats.org/drawingml/2006/main" xmlns:r="http://schemas.openxmlformats.org/officeDocument/2006/relationships" xmlns:p="http://schemas.openxmlformats.org/presentationml/2006/main">
  <p:tag name="SHP" val="CHAPTER_TITLE"/>
</p:tagLst>
</file>

<file path=ppt/tags/tag59.xml><?xml version="1.0" encoding="utf-8"?>
<p:tagLst xmlns:a="http://schemas.openxmlformats.org/drawingml/2006/main" xmlns:r="http://schemas.openxmlformats.org/officeDocument/2006/relationships" xmlns:p="http://schemas.openxmlformats.org/presentationml/2006/main">
  <p:tag name="SLIDE" val="CHAPTER"/>
  <p:tag name="CHAPTERCOLOR" val="3454193"/>
</p:tagLst>
</file>

<file path=ppt/tags/tag6.xml><?xml version="1.0" encoding="utf-8"?>
<p:tagLst xmlns:a="http://schemas.openxmlformats.org/drawingml/2006/main" xmlns:r="http://schemas.openxmlformats.org/officeDocument/2006/relationships" xmlns:p="http://schemas.openxmlformats.org/presentationml/2006/main">
  <p:tag name="SHP" val="COVER_TITLE"/>
</p:tagLst>
</file>

<file path=ppt/tags/tag60.xml><?xml version="1.0" encoding="utf-8"?>
<p:tagLst xmlns:a="http://schemas.openxmlformats.org/drawingml/2006/main" xmlns:r="http://schemas.openxmlformats.org/officeDocument/2006/relationships" xmlns:p="http://schemas.openxmlformats.org/presentationml/2006/main">
  <p:tag name="SHP" val="BGIMAGE"/>
</p:tagLst>
</file>

<file path=ppt/tags/tag61.xml><?xml version="1.0" encoding="utf-8"?>
<p:tagLst xmlns:a="http://schemas.openxmlformats.org/drawingml/2006/main" xmlns:r="http://schemas.openxmlformats.org/officeDocument/2006/relationships" xmlns:p="http://schemas.openxmlformats.org/presentationml/2006/main">
  <p:tag name="SHP" val="CHAPTER_TITLE"/>
</p:tagLst>
</file>

<file path=ppt/tags/tag6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3.xml><?xml version="1.0" encoding="utf-8"?>
<p:tagLst xmlns:a="http://schemas.openxmlformats.org/drawingml/2006/main" xmlns:r="http://schemas.openxmlformats.org/officeDocument/2006/relationships" xmlns:p="http://schemas.openxmlformats.org/presentationml/2006/main">
  <p:tag name="HL_7" val="6-6-2"/>
</p:tagLst>
</file>

<file path=ppt/tags/tag64.xml><?xml version="1.0" encoding="utf-8"?>
<p:tagLst xmlns:a="http://schemas.openxmlformats.org/drawingml/2006/main" xmlns:r="http://schemas.openxmlformats.org/officeDocument/2006/relationships" xmlns:p="http://schemas.openxmlformats.org/presentationml/2006/main">
  <p:tag name="SHP" val="TITLE"/>
</p:tagLst>
</file>

<file path=ppt/tags/tag65.xml><?xml version="1.0" encoding="utf-8"?>
<p:tagLst xmlns:a="http://schemas.openxmlformats.org/drawingml/2006/main" xmlns:r="http://schemas.openxmlformats.org/officeDocument/2006/relationships" xmlns:p="http://schemas.openxmlformats.org/presentationml/2006/main">
  <p:tag name="SHP" val="TEXT1OF1"/>
  <p:tag name="HIGHLIGHTED" val="6-6-2"/>
</p:tagLst>
</file>

<file path=ppt/tags/tag66.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67.xml><?xml version="1.0" encoding="utf-8"?>
<p:tagLst xmlns:a="http://schemas.openxmlformats.org/drawingml/2006/main" xmlns:r="http://schemas.openxmlformats.org/officeDocument/2006/relationships" xmlns:p="http://schemas.openxmlformats.org/presentationml/2006/main">
  <p:tag name="SHP" val="PAGECOUNT"/>
</p:tagLst>
</file>

<file path=ppt/tags/tag68.xml><?xml version="1.0" encoding="utf-8"?>
<p:tagLst xmlns:a="http://schemas.openxmlformats.org/drawingml/2006/main" xmlns:r="http://schemas.openxmlformats.org/officeDocument/2006/relationships" xmlns:p="http://schemas.openxmlformats.org/presentationml/2006/main">
  <p:tag name="SHP" val="PAGECOUNT"/>
</p:tagLst>
</file>

<file path=ppt/tags/tag69.xml><?xml version="1.0" encoding="utf-8"?>
<p:tagLst xmlns:a="http://schemas.openxmlformats.org/drawingml/2006/main" xmlns:r="http://schemas.openxmlformats.org/officeDocument/2006/relationships" xmlns:p="http://schemas.openxmlformats.org/presentationml/2006/main">
  <p:tag name="SHP" val="PAGECOUNT"/>
</p:tagLst>
</file>

<file path=ppt/tags/tag7.xml><?xml version="1.0" encoding="utf-8"?>
<p:tagLst xmlns:a="http://schemas.openxmlformats.org/drawingml/2006/main" xmlns:r="http://schemas.openxmlformats.org/officeDocument/2006/relationships" xmlns:p="http://schemas.openxmlformats.org/presentationml/2006/main">
  <p:tag name="SHP" val="COVER_SUBTITLE"/>
</p:tagLst>
</file>

<file path=ppt/tags/tag7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1.xml><?xml version="1.0" encoding="utf-8"?>
<p:tagLst xmlns:a="http://schemas.openxmlformats.org/drawingml/2006/main" xmlns:r="http://schemas.openxmlformats.org/officeDocument/2006/relationships" xmlns:p="http://schemas.openxmlformats.org/presentationml/2006/main">
  <p:tag name="SHP" val="TITLE"/>
</p:tagLst>
</file>

<file path=ppt/tags/tag72.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73.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74.xml><?xml version="1.0" encoding="utf-8"?>
<p:tagLst xmlns:a="http://schemas.openxmlformats.org/drawingml/2006/main" xmlns:r="http://schemas.openxmlformats.org/officeDocument/2006/relationships" xmlns:p="http://schemas.openxmlformats.org/presentationml/2006/main">
  <p:tag name="SHP" val="PAGECOUNT"/>
</p:tagLst>
</file>

<file path=ppt/tags/tag75.xml><?xml version="1.0" encoding="utf-8"?>
<p:tagLst xmlns:a="http://schemas.openxmlformats.org/drawingml/2006/main" xmlns:r="http://schemas.openxmlformats.org/officeDocument/2006/relationships" xmlns:p="http://schemas.openxmlformats.org/presentationml/2006/main">
  <p:tag name="SHP" val="PAGECOUNT"/>
</p:tagLst>
</file>

<file path=ppt/tags/tag76.xml><?xml version="1.0" encoding="utf-8"?>
<p:tagLst xmlns:a="http://schemas.openxmlformats.org/drawingml/2006/main" xmlns:r="http://schemas.openxmlformats.org/officeDocument/2006/relationships" xmlns:p="http://schemas.openxmlformats.org/presentationml/2006/main">
  <p:tag name="SHP" val="PAGECOUNT"/>
</p:tagLst>
</file>

<file path=ppt/tags/tag7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8.xml><?xml version="1.0" encoding="utf-8"?>
<p:tagLst xmlns:a="http://schemas.openxmlformats.org/drawingml/2006/main" xmlns:r="http://schemas.openxmlformats.org/officeDocument/2006/relationships" xmlns:p="http://schemas.openxmlformats.org/presentationml/2006/main">
  <p:tag name="SHP" val="TITLE"/>
</p:tagLst>
</file>

<file path=ppt/tags/tag79.xml><?xml version="1.0" encoding="utf-8"?>
<p:tagLst xmlns:a="http://schemas.openxmlformats.org/drawingml/2006/main" xmlns:r="http://schemas.openxmlformats.org/officeDocument/2006/relationships" xmlns:p="http://schemas.openxmlformats.org/presentationml/2006/main">
  <p:tag name="SHP" val="TEXT1OF1"/>
  <p:tag name="SHAPE_ID" val="7"/>
  <p:tag name="ENUMTYPE" val="1"/>
  <p:tag name="BULLETTYPE" val="2"/>
</p:tagLst>
</file>

<file path=ppt/tags/tag8.xml><?xml version="1.0" encoding="utf-8"?>
<p:tagLst xmlns:a="http://schemas.openxmlformats.org/drawingml/2006/main" xmlns:r="http://schemas.openxmlformats.org/officeDocument/2006/relationships" xmlns:p="http://schemas.openxmlformats.org/presentationml/2006/main">
  <p:tag name="SHP" val="BLOCK_SECTOR"/>
</p:tagLst>
</file>

<file path=ppt/tags/tag80.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81.xml><?xml version="1.0" encoding="utf-8"?>
<p:tagLst xmlns:a="http://schemas.openxmlformats.org/drawingml/2006/main" xmlns:r="http://schemas.openxmlformats.org/officeDocument/2006/relationships" xmlns:p="http://schemas.openxmlformats.org/presentationml/2006/main">
  <p:tag name="SHP" val="PAGECOUNT"/>
</p:tagLst>
</file>

<file path=ppt/tags/tag82.xml><?xml version="1.0" encoding="utf-8"?>
<p:tagLst xmlns:a="http://schemas.openxmlformats.org/drawingml/2006/main" xmlns:r="http://schemas.openxmlformats.org/officeDocument/2006/relationships" xmlns:p="http://schemas.openxmlformats.org/presentationml/2006/main">
  <p:tag name="SHP" val="PAGECOUNT"/>
</p:tagLst>
</file>

<file path=ppt/tags/tag83.xml><?xml version="1.0" encoding="utf-8"?>
<p:tagLst xmlns:a="http://schemas.openxmlformats.org/drawingml/2006/main" xmlns:r="http://schemas.openxmlformats.org/officeDocument/2006/relationships" xmlns:p="http://schemas.openxmlformats.org/presentationml/2006/main">
  <p:tag name="SHP" val="PAGECOUNT"/>
</p:tagLst>
</file>

<file path=ppt/tags/tag84.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85.xml><?xml version="1.0" encoding="utf-8"?>
<p:tagLst xmlns:a="http://schemas.openxmlformats.org/drawingml/2006/main" xmlns:r="http://schemas.openxmlformats.org/officeDocument/2006/relationships" xmlns:p="http://schemas.openxmlformats.org/presentationml/2006/main">
  <p:tag name="SHP" val="TITLE"/>
</p:tagLst>
</file>

<file path=ppt/tags/tag86.xml><?xml version="1.0" encoding="utf-8"?>
<p:tagLst xmlns:a="http://schemas.openxmlformats.org/drawingml/2006/main" xmlns:r="http://schemas.openxmlformats.org/officeDocument/2006/relationships" xmlns:p="http://schemas.openxmlformats.org/presentationml/2006/main">
  <p:tag name="SHP" val="TEXT1OF2"/>
  <p:tag name="SHAPE_ID" val="7"/>
  <p:tag name="ENUMTYPE" val="1"/>
  <p:tag name="BULLETTYPE" val="2"/>
</p:tagLst>
</file>

<file path=ppt/tags/tag87.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ags/tag88.xml><?xml version="1.0" encoding="utf-8"?>
<p:tagLst xmlns:a="http://schemas.openxmlformats.org/drawingml/2006/main" xmlns:r="http://schemas.openxmlformats.org/officeDocument/2006/relationships" xmlns:p="http://schemas.openxmlformats.org/presentationml/2006/main">
  <p:tag name="SHP" val="PAGECOUNT"/>
</p:tagLst>
</file>

<file path=ppt/tags/tag89.xml><?xml version="1.0" encoding="utf-8"?>
<p:tagLst xmlns:a="http://schemas.openxmlformats.org/drawingml/2006/main" xmlns:r="http://schemas.openxmlformats.org/officeDocument/2006/relationships" xmlns:p="http://schemas.openxmlformats.org/presentationml/2006/main">
  <p:tag name="SHP" val="PAGECOUNT"/>
</p:tagLst>
</file>

<file path=ppt/tags/tag9.xml><?xml version="1.0" encoding="utf-8"?>
<p:tagLst xmlns:a="http://schemas.openxmlformats.org/drawingml/2006/main" xmlns:r="http://schemas.openxmlformats.org/officeDocument/2006/relationships" xmlns:p="http://schemas.openxmlformats.org/presentationml/2006/main">
  <p:tag name="SHP" val="BLOCK_PROJECTNUMBER"/>
</p:tagLst>
</file>

<file path=ppt/tags/tag90.xml><?xml version="1.0" encoding="utf-8"?>
<p:tagLst xmlns:a="http://schemas.openxmlformats.org/drawingml/2006/main" xmlns:r="http://schemas.openxmlformats.org/officeDocument/2006/relationships" xmlns:p="http://schemas.openxmlformats.org/presentationml/2006/main">
  <p:tag name="SHP" val="PAGECOUNT"/>
</p:tagLst>
</file>

<file path=ppt/tags/tag91.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92.xml><?xml version="1.0" encoding="utf-8"?>
<p:tagLst xmlns:a="http://schemas.openxmlformats.org/drawingml/2006/main" xmlns:r="http://schemas.openxmlformats.org/officeDocument/2006/relationships" xmlns:p="http://schemas.openxmlformats.org/presentationml/2006/main">
  <p:tag name="SHP" val="BGIMAGE"/>
</p:tagLst>
</file>

<file path=ppt/tags/tag93.xml><?xml version="1.0" encoding="utf-8"?>
<p:tagLst xmlns:a="http://schemas.openxmlformats.org/drawingml/2006/main" xmlns:r="http://schemas.openxmlformats.org/officeDocument/2006/relationships" xmlns:p="http://schemas.openxmlformats.org/presentationml/2006/main">
  <p:tag name="SHP" val="CHAPTER_TITLE"/>
</p:tagLst>
</file>

<file path=ppt/tags/tag94.xml><?xml version="1.0" encoding="utf-8"?>
<p:tagLst xmlns:a="http://schemas.openxmlformats.org/drawingml/2006/main" xmlns:r="http://schemas.openxmlformats.org/officeDocument/2006/relationships" xmlns:p="http://schemas.openxmlformats.org/presentationml/2006/main">
  <p:tag name="SLIDE" val="CHAPTER"/>
  <p:tag name="CHAPTERCOLOR" val="11955712"/>
</p:tagLst>
</file>

<file path=ppt/tags/tag95.xml><?xml version="1.0" encoding="utf-8"?>
<p:tagLst xmlns:a="http://schemas.openxmlformats.org/drawingml/2006/main" xmlns:r="http://schemas.openxmlformats.org/officeDocument/2006/relationships" xmlns:p="http://schemas.openxmlformats.org/presentationml/2006/main">
  <p:tag name="SHP" val="BGIMAGE"/>
</p:tagLst>
</file>

<file path=ppt/tags/tag96.xml><?xml version="1.0" encoding="utf-8"?>
<p:tagLst xmlns:a="http://schemas.openxmlformats.org/drawingml/2006/main" xmlns:r="http://schemas.openxmlformats.org/officeDocument/2006/relationships" xmlns:p="http://schemas.openxmlformats.org/presentationml/2006/main">
  <p:tag name="SHP" val="CHAPTER_TITLE"/>
</p:tagLst>
</file>

<file path=ppt/tags/tag97.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98.xml><?xml version="1.0" encoding="utf-8"?>
<p:tagLst xmlns:a="http://schemas.openxmlformats.org/drawingml/2006/main" xmlns:r="http://schemas.openxmlformats.org/officeDocument/2006/relationships" xmlns:p="http://schemas.openxmlformats.org/presentationml/2006/main">
  <p:tag name="HL_8" val="1-1-2"/>
</p:tagLst>
</file>

<file path=ppt/tags/tag99.xml><?xml version="1.0" encoding="utf-8"?>
<p:tagLst xmlns:a="http://schemas.openxmlformats.org/drawingml/2006/main" xmlns:r="http://schemas.openxmlformats.org/officeDocument/2006/relationships" xmlns:p="http://schemas.openxmlformats.org/presentationml/2006/main">
  <p:tag name="SHP" val="LOGO"/>
  <p:tag name="LOGONAME" val="Leeuwendaal logo geenstrapline 46 hoog.png"/>
</p:tagLst>
</file>

<file path=ppt/theme/theme1.xml><?xml version="1.0" encoding="utf-8"?>
<a:theme xmlns:a="http://schemas.openxmlformats.org/drawingml/2006/main" name="2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BD71B25834D44A21D308FE83EB185" ma:contentTypeVersion="0" ma:contentTypeDescription="Een nieuw document maken." ma:contentTypeScope="" ma:versionID="26a910aa6b8aa2108ba7168b3b0c398d">
  <xsd:schema xmlns:xsd="http://www.w3.org/2001/XMLSchema" xmlns:xs="http://www.w3.org/2001/XMLSchema" xmlns:p="http://schemas.microsoft.com/office/2006/metadata/properties" xmlns:ns2="9c71899f-0b77-4df1-97c5-edd5969a617f" targetNamespace="http://schemas.microsoft.com/office/2006/metadata/properties" ma:root="true" ma:fieldsID="da4c9f3f77b0976e3a46942542045dc4" ns2:_="">
    <xsd:import namespace="9c71899f-0b77-4df1-97c5-edd5969a617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1899f-0b77-4df1-97c5-edd5969a617f"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F79B56-1023-4C05-88D3-235D7B8BD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71899f-0b77-4df1-97c5-edd5969a6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E4182-0CFE-4D8B-AC01-47CD68DA6C69}">
  <ds:schemaRefs>
    <ds:schemaRef ds:uri="http://schemas.microsoft.com/sharepoint/events"/>
  </ds:schemaRefs>
</ds:datastoreItem>
</file>

<file path=customXml/itemProps3.xml><?xml version="1.0" encoding="utf-8"?>
<ds:datastoreItem xmlns:ds="http://schemas.openxmlformats.org/officeDocument/2006/customXml" ds:itemID="{58281838-E70B-4582-A84A-E10A518F1ABE}">
  <ds:schemaRefs>
    <ds:schemaRef ds:uri="http://schemas.microsoft.com/sharepoint/v3/contenttype/forms"/>
  </ds:schemaRefs>
</ds:datastoreItem>
</file>

<file path=customXml/itemProps4.xml><?xml version="1.0" encoding="utf-8"?>
<ds:datastoreItem xmlns:ds="http://schemas.openxmlformats.org/officeDocument/2006/customXml" ds:itemID="{8AA88B6B-CCB4-4747-AD9B-710BA41CEFC2}">
  <ds:schemaRefs>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9c71899f-0b77-4df1-97c5-edd5969a617f"/>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640</TotalTime>
  <Words>1660</Words>
  <Application>Microsoft Office PowerPoint</Application>
  <PresentationFormat>Breedbeeld</PresentationFormat>
  <Paragraphs>224</Paragraphs>
  <Slides>24</Slides>
  <Notes>2</Notes>
  <HiddenSlides>0</HiddenSlides>
  <MMClips>0</MMClips>
  <ScaleCrop>false</ScaleCrop>
  <HeadingPairs>
    <vt:vector size="6" baseType="variant">
      <vt:variant>
        <vt:lpstr>Gebruikte lettertypen</vt:lpstr>
      </vt:variant>
      <vt:variant>
        <vt:i4>5</vt:i4>
      </vt:variant>
      <vt:variant>
        <vt:lpstr>Thema</vt:lpstr>
      </vt:variant>
      <vt:variant>
        <vt:i4>9</vt:i4>
      </vt:variant>
      <vt:variant>
        <vt:lpstr>Diatitels</vt:lpstr>
      </vt:variant>
      <vt:variant>
        <vt:i4>24</vt:i4>
      </vt:variant>
    </vt:vector>
  </HeadingPairs>
  <TitlesOfParts>
    <vt:vector size="38" baseType="lpstr">
      <vt:lpstr>Arial</vt:lpstr>
      <vt:lpstr>Arial (body)</vt:lpstr>
      <vt:lpstr>Calibri</vt:lpstr>
      <vt:lpstr>Times New Roman</vt:lpstr>
      <vt:lpstr>Wingdings</vt:lpstr>
      <vt:lpstr>2_body</vt:lpstr>
      <vt:lpstr>3_body</vt:lpstr>
      <vt:lpstr>7_body</vt:lpstr>
      <vt:lpstr>8_body</vt:lpstr>
      <vt:lpstr>10_body</vt:lpstr>
      <vt:lpstr>11_body</vt:lpstr>
      <vt:lpstr>4_body</vt:lpstr>
      <vt:lpstr>15_body</vt:lpstr>
      <vt:lpstr>1_body</vt:lpstr>
      <vt:lpstr>PowerPoint-presentatie</vt:lpstr>
      <vt:lpstr>PowerPoint-presentatie</vt:lpstr>
      <vt:lpstr>PowerPoint-presentatie</vt:lpstr>
      <vt:lpstr>Scope, focus en domeinen leiderschap</vt:lpstr>
      <vt:lpstr>Eenden zijn geen goede leiders</vt:lpstr>
      <vt:lpstr>PowerPoint-presentatie</vt:lpstr>
      <vt:lpstr>Focus op je sterke punten</vt:lpstr>
      <vt:lpstr>Ontwikkeling vanuit de strengths benadering</vt:lpstr>
      <vt:lpstr>Achtergrond </vt:lpstr>
      <vt:lpstr>PowerPoint-presentatie</vt:lpstr>
      <vt:lpstr>PowerPoint-presentatie</vt:lpstr>
      <vt:lpstr>PowerPoint-presentatie</vt:lpstr>
      <vt:lpstr>Leiderschap: van strengths   engagement  naar resultaat</vt:lpstr>
      <vt:lpstr>Excellente managers</vt:lpstr>
      <vt:lpstr>Excellente managers</vt:lpstr>
      <vt:lpstr>Waar kan ik als leider concreet mee aan de slag?</vt:lpstr>
      <vt:lpstr>PowerPoint-presentatie</vt:lpstr>
      <vt:lpstr>PowerPoint-presentatie</vt:lpstr>
      <vt:lpstr>PowerPoint-presentatie</vt:lpstr>
      <vt:lpstr>PowerPoint-presentatie</vt:lpstr>
      <vt:lpstr>PowerPoint-presentatie</vt:lpstr>
      <vt:lpstr>PowerPoint-presentatie</vt:lpstr>
      <vt:lpstr>Engagement nader bekeken: inzicht in teams en leiderschapsopgave</vt:lpstr>
      <vt:lpstr>Engagement nader bekeken: inzicht in teams en leiderschapsopgave</vt:lpstr>
    </vt:vector>
  </TitlesOfParts>
  <Manager>Rik van TerwisgaBartSiemans</Manager>
  <Company>Leeuwendaal Advies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Ruimte voor Leiderschap</dc:title>
  <dc:subject>Ruimte voor leiders en professionals</dc:subject>
  <dc:creator>Cees Klok</dc:creator>
  <cp:keywords>NEN</cp:keywords>
  <dc:description>Claudia van Wissen##17 mei 2018</dc:description>
  <cp:lastModifiedBy>Maaike Rutten</cp:lastModifiedBy>
  <cp:revision>102</cp:revision>
  <cp:lastPrinted>2019-03-18T12:37:56Z</cp:lastPrinted>
  <dcterms:created xsi:type="dcterms:W3CDTF">2017-10-27T08:50:00Z</dcterms:created>
  <dcterms:modified xsi:type="dcterms:W3CDTF">2019-03-20T12:35:31Z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0x010100CF7BD71B25834D44A21D308FE83EB185</vt:lpwstr>
  </property>
</Properties>
</file>