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Architects Daughter"/>
      <p:regular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regular.fntdata"/><Relationship Id="rId16" Type="http://schemas.openxmlformats.org/officeDocument/2006/relationships/font" Target="fonts/ArchitectsDaughter-regular.fntdata"/><Relationship Id="rId5" Type="http://schemas.openxmlformats.org/officeDocument/2006/relationships/slide" Target="slides/slide1.xml"/><Relationship Id="rId19" Type="http://schemas.openxmlformats.org/officeDocument/2006/relationships/font" Target="fonts/OpenSans-italic.fntdata"/><Relationship Id="rId6" Type="http://schemas.openxmlformats.org/officeDocument/2006/relationships/slide" Target="slides/slide2.xml"/><Relationship Id="rId18"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Bv:  Onze organisatie neemt deel aan het landelijke JGZ </a:t>
            </a:r>
            <a:r>
              <a:rPr lang="nl-NL"/>
              <a:t>innovatie atelier</a:t>
            </a:r>
            <a:r>
              <a:rPr lang="nl-NL"/>
              <a:t> van het NCJ. Hier komen 22 JGZ organisaties samen om in co-creatie aan innovatie te werken. Op het atelier van 26 september stond het volgende thema centraal…….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24e6dbb6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Vrij om en van de gemaakte lego bouwwerken uit te kiezen en te duiden en te vertalen maar je eigen ambitie.</a:t>
            </a:r>
            <a:endParaRPr>
              <a:solidFill>
                <a:schemeClr val="dk1"/>
              </a:solidFill>
            </a:endParaRPr>
          </a:p>
          <a:p>
            <a:pPr indent="0" lvl="0" marL="0" rtl="0" algn="l">
              <a:spcBef>
                <a:spcPts val="0"/>
              </a:spcBef>
              <a:spcAft>
                <a:spcPts val="0"/>
              </a:spcAft>
              <a:buNone/>
            </a:pPr>
            <a:r>
              <a:t/>
            </a:r>
            <a:endParaRPr/>
          </a:p>
        </p:txBody>
      </p:sp>
      <p:sp>
        <p:nvSpPr>
          <p:cNvPr id="155" name="Google Shape;155;g424e6dbb67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f654f0ed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Bv :Wat is </a:t>
            </a:r>
            <a:r>
              <a:rPr lang="nl-NL"/>
              <a:t>cruciaal</a:t>
            </a:r>
            <a:r>
              <a:rPr lang="nl-NL"/>
              <a:t>……….?</a:t>
            </a:r>
            <a:endParaRPr/>
          </a:p>
        </p:txBody>
      </p:sp>
      <p:sp>
        <p:nvSpPr>
          <p:cNvPr id="99" name="Google Shape;99;g3f654f0ed1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24e6dbb6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sz="1800">
                <a:solidFill>
                  <a:schemeClr val="dk1"/>
                </a:solidFill>
                <a:latin typeface="Calibri"/>
                <a:ea typeface="Calibri"/>
                <a:cs typeface="Calibri"/>
                <a:sym typeface="Calibri"/>
              </a:rPr>
              <a:t>Eerste 1001 dagen =&gt; -10 maanden - eerste 2 jaar)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nl-NL" sz="1800">
                <a:solidFill>
                  <a:schemeClr val="dk1"/>
                </a:solidFill>
                <a:latin typeface="Calibri"/>
                <a:ea typeface="Calibri"/>
                <a:cs typeface="Calibri"/>
                <a:sym typeface="Calibri"/>
              </a:rPr>
              <a:t>Langdurig effect lang in volwassen leven, dus groot effect op maatschappij</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nl-NL" sz="1800">
                <a:solidFill>
                  <a:schemeClr val="dk1"/>
                </a:solidFill>
                <a:latin typeface="Calibri"/>
                <a:ea typeface="Calibri"/>
                <a:cs typeface="Calibri"/>
                <a:sym typeface="Calibri"/>
              </a:rPr>
              <a:t>DUS: moet je op de eerste 1001 dagen investeren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nl-NL" sz="1800">
                <a:solidFill>
                  <a:schemeClr val="dk1"/>
                </a:solidFill>
                <a:latin typeface="Calibri"/>
                <a:ea typeface="Calibri"/>
                <a:cs typeface="Calibri"/>
                <a:sym typeface="Calibri"/>
              </a:rPr>
              <a:t>Doel: Alle kinderen een goede start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nl-NL" sz="1800">
                <a:solidFill>
                  <a:schemeClr val="dk1"/>
                </a:solidFill>
                <a:latin typeface="Calibri"/>
                <a:ea typeface="Calibri"/>
                <a:cs typeface="Calibri"/>
                <a:sym typeface="Calibri"/>
              </a:rPr>
              <a:t>Door: Slim samenwerken = effectiever </a:t>
            </a:r>
            <a:endParaRPr sz="1800">
              <a:solidFill>
                <a:schemeClr val="dk1"/>
              </a:solidFill>
              <a:latin typeface="Calibri"/>
              <a:ea typeface="Calibri"/>
              <a:cs typeface="Calibri"/>
              <a:sym typeface="Calibri"/>
            </a:endParaRPr>
          </a:p>
        </p:txBody>
      </p:sp>
      <p:sp>
        <p:nvSpPr>
          <p:cNvPr id="109" name="Google Shape;109;g424e6dbb6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Cijfers uit de </a:t>
            </a:r>
            <a:r>
              <a:rPr lang="nl-NL"/>
              <a:t>presentatie</a:t>
            </a:r>
            <a:r>
              <a:rPr lang="nl-NL"/>
              <a:t> van Marja Rexwinkel</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24e6dbb6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NL" sz="1800">
                <a:solidFill>
                  <a:schemeClr val="dk1"/>
                </a:solidFill>
                <a:latin typeface="Calibri"/>
                <a:ea typeface="Calibri"/>
                <a:cs typeface="Calibri"/>
                <a:sym typeface="Calibri"/>
              </a:rPr>
              <a:t>Call to action</a:t>
            </a:r>
            <a:br>
              <a:rPr b="1" lang="nl-NL" sz="2400">
                <a:solidFill>
                  <a:schemeClr val="dk1"/>
                </a:solidFill>
                <a:latin typeface="Calibri"/>
                <a:ea typeface="Calibri"/>
                <a:cs typeface="Calibri"/>
                <a:sym typeface="Calibri"/>
              </a:rPr>
            </a:b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nl-NL">
                <a:latin typeface="Calibri"/>
                <a:ea typeface="Calibri"/>
                <a:cs typeface="Calibri"/>
                <a:sym typeface="Calibri"/>
              </a:rPr>
              <a:t>Een goede start, doe je mee?</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nl-NL">
                <a:latin typeface="Calibri"/>
                <a:ea typeface="Calibri"/>
                <a:cs typeface="Calibri"/>
                <a:sym typeface="Calibri"/>
              </a:rPr>
              <a:t>Hoe ziet jouw droom er uit? Waar wil je voor gaan? </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nl-NL">
                <a:latin typeface="Calibri"/>
                <a:ea typeface="Calibri"/>
                <a:cs typeface="Calibri"/>
                <a:sym typeface="Calibri"/>
              </a:rPr>
              <a:t>Samen met jullie bekijken, waar staan wij?</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nl-NL">
                <a:latin typeface="Calibri"/>
                <a:ea typeface="Calibri"/>
                <a:cs typeface="Calibri"/>
                <a:sym typeface="Calibri"/>
              </a:rPr>
              <a:t>Wat hebben we er voor nodig om dit in actie te zetten?</a:t>
            </a:r>
            <a:endParaRPr>
              <a:latin typeface="Calibri"/>
              <a:ea typeface="Calibri"/>
              <a:cs typeface="Calibri"/>
              <a:sym typeface="Calibri"/>
            </a:endParaRPr>
          </a:p>
          <a:p>
            <a:pPr indent="-298450" lvl="0" marL="457200" rtl="0" algn="l">
              <a:spcBef>
                <a:spcPts val="0"/>
              </a:spcBef>
              <a:spcAft>
                <a:spcPts val="0"/>
              </a:spcAft>
              <a:buSzPts val="1100"/>
              <a:buFont typeface="Calibri"/>
              <a:buChar char="●"/>
            </a:pPr>
            <a:r>
              <a:rPr lang="nl-NL">
                <a:latin typeface="Calibri"/>
                <a:ea typeface="Calibri"/>
                <a:cs typeface="Calibri"/>
                <a:sym typeface="Calibri"/>
              </a:rPr>
              <a:t>Zijn jullie bereid hier tijd in te investeren/ over door te praten?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b="1" lang="nl-NL" sz="1800">
                <a:latin typeface="Calibri"/>
                <a:ea typeface="Calibri"/>
                <a:cs typeface="Calibri"/>
                <a:sym typeface="Calibri"/>
              </a:rPr>
              <a:t>Op welke manier?</a:t>
            </a:r>
            <a:endParaRPr b="1" sz="1800">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Pitch</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Zelf pitch laten voorbereiden adhv een vraag (overtuig mij…..)</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Stellingen en een streep (iedereen die meer wil samenwerken….)</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In kring vragen stellen (a of b)</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Vragen stellen in plaats van brengen (bijvoorbeeld ‘Wat is het verhaal dat je wilt kunnen vertellen over 5 jaar? En hoe zie je dat voor je?’)</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Foto’s gebruiken</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Welk verhaal heeft je getriggerd rondom geboortezorg?</a:t>
            </a:r>
            <a:endParaRPr b="1">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nl-NL">
                <a:latin typeface="Calibri"/>
                <a:ea typeface="Calibri"/>
                <a:cs typeface="Calibri"/>
                <a:sym typeface="Calibri"/>
              </a:rPr>
              <a:t>Eenvoudige vragen/ stellingen toesturen ter voorbereiding van een gesprek</a:t>
            </a:r>
            <a:endParaRPr b="1">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24" name="Google Shape;124;g424e6dbb67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24e6dbb6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NL"/>
              <a:t>Vrij om en van de gemaakte lego bouwwerken uit te kiezen en te duiden en te vertalen maar je eigen ambitie.</a:t>
            </a:r>
            <a:endParaRPr/>
          </a:p>
        </p:txBody>
      </p:sp>
      <p:sp>
        <p:nvSpPr>
          <p:cNvPr id="131" name="Google Shape;131;g424e6dbb67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24e6dbb6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Vrij om en van de gemaakte lego bouwwerken uit te kiezen en te duiden en te vertalen maar je eigen ambitie.</a:t>
            </a:r>
            <a:endParaRPr>
              <a:solidFill>
                <a:schemeClr val="dk1"/>
              </a:solidFill>
            </a:endParaRPr>
          </a:p>
          <a:p>
            <a:pPr indent="0" lvl="0" marL="0" rtl="0" algn="l">
              <a:spcBef>
                <a:spcPts val="0"/>
              </a:spcBef>
              <a:spcAft>
                <a:spcPts val="0"/>
              </a:spcAft>
              <a:buNone/>
            </a:pPr>
            <a:r>
              <a:t/>
            </a:r>
            <a:endParaRPr/>
          </a:p>
        </p:txBody>
      </p:sp>
      <p:sp>
        <p:nvSpPr>
          <p:cNvPr id="139" name="Google Shape;139;g424e6dbb6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24e6dbb6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solidFill>
                  <a:schemeClr val="dk1"/>
                </a:solidFill>
              </a:rPr>
              <a:t>Vrij om en van de gemaakte lego bouwwerken uit te kiezen en te duiden en te vertalen maar je eigen ambitie.</a:t>
            </a:r>
            <a:endParaRPr>
              <a:solidFill>
                <a:schemeClr val="dk1"/>
              </a:solidFill>
            </a:endParaRPr>
          </a:p>
          <a:p>
            <a:pPr indent="0" lvl="0" marL="0" rtl="0" algn="l">
              <a:spcBef>
                <a:spcPts val="0"/>
              </a:spcBef>
              <a:spcAft>
                <a:spcPts val="0"/>
              </a:spcAft>
              <a:buNone/>
            </a:pPr>
            <a:r>
              <a:t/>
            </a:r>
            <a:endParaRPr/>
          </a:p>
        </p:txBody>
      </p:sp>
      <p:sp>
        <p:nvSpPr>
          <p:cNvPr id="147" name="Google Shape;147;g424e6dbb67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www.youtube.com/watch?v=GZL-l-9xvUE" TargetMode="External"/><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Afbeeldingsresultaat voor laboratorium tekening" id="84" name="Google Shape;84;p13"/>
          <p:cNvPicPr preferRelativeResize="0"/>
          <p:nvPr/>
        </p:nvPicPr>
        <p:blipFill rotWithShape="1">
          <a:blip r:embed="rId3">
            <a:alphaModFix/>
          </a:blip>
          <a:srcRect b="12156" l="0" r="0" t="8799"/>
          <a:stretch/>
        </p:blipFill>
        <p:spPr>
          <a:xfrm>
            <a:off x="-190500" y="0"/>
            <a:ext cx="12382500" cy="5646581"/>
          </a:xfrm>
          <a:prstGeom prst="rect">
            <a:avLst/>
          </a:prstGeom>
          <a:noFill/>
          <a:ln>
            <a:noFill/>
          </a:ln>
        </p:spPr>
      </p:pic>
      <p:sp>
        <p:nvSpPr>
          <p:cNvPr id="85" name="Google Shape;85;p13"/>
          <p:cNvSpPr txBox="1"/>
          <p:nvPr>
            <p:ph type="ctrTitle"/>
          </p:nvPr>
        </p:nvSpPr>
        <p:spPr>
          <a:xfrm>
            <a:off x="3124200" y="3560001"/>
            <a:ext cx="9067800" cy="1029415"/>
          </a:xfrm>
          <a:prstGeom prst="rect">
            <a:avLst/>
          </a:prstGeom>
          <a:solidFill>
            <a:srgbClr val="2F5496"/>
          </a:solid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Architects Daughter"/>
              <a:buNone/>
            </a:pPr>
            <a:r>
              <a:rPr b="1" i="1" lang="nl-NL" sz="6000" u="none" cap="none" strike="noStrike">
                <a:solidFill>
                  <a:schemeClr val="lt1"/>
                </a:solidFill>
                <a:latin typeface="Open Sans"/>
                <a:ea typeface="Open Sans"/>
                <a:cs typeface="Open Sans"/>
                <a:sym typeface="Open Sans"/>
              </a:rPr>
              <a:t>INNOVATIEATELIER 3.0. </a:t>
            </a:r>
            <a:endParaRPr b="1" i="1" sz="6000" u="none" cap="none" strike="noStrike">
              <a:solidFill>
                <a:schemeClr val="lt1"/>
              </a:solidFill>
              <a:latin typeface="Open Sans"/>
              <a:ea typeface="Open Sans"/>
              <a:cs typeface="Open Sans"/>
              <a:sym typeface="Open Sans"/>
            </a:endParaRPr>
          </a:p>
        </p:txBody>
      </p:sp>
      <p:pic>
        <p:nvPicPr>
          <p:cNvPr id="86" name="Google Shape;86;p13"/>
          <p:cNvPicPr preferRelativeResize="0"/>
          <p:nvPr/>
        </p:nvPicPr>
        <p:blipFill rotWithShape="1">
          <a:blip r:embed="rId4">
            <a:alphaModFix/>
          </a:blip>
          <a:srcRect b="0" l="0" r="0" t="0"/>
          <a:stretch/>
        </p:blipFill>
        <p:spPr>
          <a:xfrm>
            <a:off x="133350" y="6225266"/>
            <a:ext cx="2743200" cy="596348"/>
          </a:xfrm>
          <a:prstGeom prst="rect">
            <a:avLst/>
          </a:prstGeom>
          <a:noFill/>
          <a:ln>
            <a:noFill/>
          </a:ln>
        </p:spPr>
      </p:pic>
      <p:pic>
        <p:nvPicPr>
          <p:cNvPr id="87" name="Google Shape;87;p13"/>
          <p:cNvPicPr preferRelativeResize="0"/>
          <p:nvPr/>
        </p:nvPicPr>
        <p:blipFill rotWithShape="1">
          <a:blip r:embed="rId5">
            <a:alphaModFix/>
          </a:blip>
          <a:srcRect b="0" l="0" r="2041" t="0"/>
          <a:stretch/>
        </p:blipFill>
        <p:spPr>
          <a:xfrm>
            <a:off x="9448800" y="5646581"/>
            <a:ext cx="2743200" cy="1175033"/>
          </a:xfrm>
          <a:prstGeom prst="rect">
            <a:avLst/>
          </a:prstGeom>
          <a:noFill/>
          <a:ln>
            <a:noFill/>
          </a:ln>
        </p:spPr>
      </p:pic>
      <p:sp>
        <p:nvSpPr>
          <p:cNvPr id="88" name="Google Shape;88;p13"/>
          <p:cNvSpPr txBox="1"/>
          <p:nvPr/>
        </p:nvSpPr>
        <p:spPr>
          <a:xfrm>
            <a:off x="8153400" y="4645413"/>
            <a:ext cx="4038600" cy="461665"/>
          </a:xfrm>
          <a:prstGeom prst="rect">
            <a:avLst/>
          </a:prstGeom>
          <a:solidFill>
            <a:srgbClr val="ED037C"/>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nl-NL" sz="2400" u="none" cap="none" strike="noStrike">
                <a:solidFill>
                  <a:schemeClr val="lt1"/>
                </a:solidFill>
                <a:latin typeface="Calibri"/>
                <a:ea typeface="Calibri"/>
                <a:cs typeface="Calibri"/>
                <a:sym typeface="Calibri"/>
              </a:rPr>
              <a:t>Woensdag 2</a:t>
            </a:r>
            <a:r>
              <a:rPr lang="nl-NL" sz="2400">
                <a:solidFill>
                  <a:schemeClr val="lt1"/>
                </a:solidFill>
                <a:latin typeface="Calibri"/>
                <a:ea typeface="Calibri"/>
                <a:cs typeface="Calibri"/>
                <a:sym typeface="Calibri"/>
              </a:rPr>
              <a:t>6</a:t>
            </a:r>
            <a:r>
              <a:rPr b="0" i="0" lang="nl-NL" sz="2400" u="none" cap="none" strike="noStrike">
                <a:solidFill>
                  <a:schemeClr val="lt1"/>
                </a:solidFill>
                <a:latin typeface="Calibri"/>
                <a:ea typeface="Calibri"/>
                <a:cs typeface="Calibri"/>
                <a:sym typeface="Calibri"/>
              </a:rPr>
              <a:t> september 201</a:t>
            </a:r>
            <a:r>
              <a:rPr lang="nl-NL" sz="2400">
                <a:solidFill>
                  <a:schemeClr val="lt1"/>
                </a:solidFill>
                <a:latin typeface="Calibri"/>
                <a:ea typeface="Calibri"/>
                <a:cs typeface="Calibri"/>
                <a:sym typeface="Calibri"/>
              </a:rPr>
              <a:t>8</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22"/>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58" name="Google Shape;158;p22"/>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pic>
        <p:nvPicPr>
          <p:cNvPr id="159" name="Google Shape;159;p22"/>
          <p:cNvPicPr preferRelativeResize="0"/>
          <p:nvPr/>
        </p:nvPicPr>
        <p:blipFill>
          <a:blip r:embed="rId4">
            <a:alphaModFix/>
          </a:blip>
          <a:stretch>
            <a:fillRect/>
          </a:stretch>
        </p:blipFill>
        <p:spPr>
          <a:xfrm>
            <a:off x="3471850" y="1302525"/>
            <a:ext cx="5248303" cy="3936227"/>
          </a:xfrm>
          <a:prstGeom prst="rect">
            <a:avLst/>
          </a:prstGeom>
          <a:noFill/>
          <a:ln>
            <a:noFill/>
          </a:ln>
        </p:spPr>
      </p:pic>
      <p:sp>
        <p:nvSpPr>
          <p:cNvPr id="160" name="Google Shape;160;p22"/>
          <p:cNvSpPr txBox="1"/>
          <p:nvPr/>
        </p:nvSpPr>
        <p:spPr>
          <a:xfrm>
            <a:off x="3185400" y="530675"/>
            <a:ext cx="58212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None/>
            </a:pPr>
            <a:r>
              <a:rPr b="1" lang="nl-NL" sz="1800">
                <a:solidFill>
                  <a:schemeClr val="dk1"/>
                </a:solidFill>
                <a:latin typeface="Calibri"/>
                <a:ea typeface="Calibri"/>
                <a:cs typeface="Calibri"/>
                <a:sym typeface="Calibri"/>
              </a:rPr>
              <a:t>Mijn ambitie voor slim samenwerken in de geboorteketen </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descr="Afbeeldingsresultaat voor laboratorium tekening" id="165" name="Google Shape;165;p23"/>
          <p:cNvPicPr preferRelativeResize="0"/>
          <p:nvPr/>
        </p:nvPicPr>
        <p:blipFill rotWithShape="1">
          <a:blip r:embed="rId3">
            <a:alphaModFix/>
          </a:blip>
          <a:srcRect b="12156" l="0" r="0" t="8799"/>
          <a:stretch/>
        </p:blipFill>
        <p:spPr>
          <a:xfrm>
            <a:off x="-190500" y="0"/>
            <a:ext cx="12382500" cy="5646581"/>
          </a:xfrm>
          <a:prstGeom prst="rect">
            <a:avLst/>
          </a:prstGeom>
          <a:noFill/>
          <a:ln>
            <a:noFill/>
          </a:ln>
        </p:spPr>
      </p:pic>
      <p:pic>
        <p:nvPicPr>
          <p:cNvPr id="166" name="Google Shape;166;p23"/>
          <p:cNvPicPr preferRelativeResize="0"/>
          <p:nvPr/>
        </p:nvPicPr>
        <p:blipFill rotWithShape="1">
          <a:blip r:embed="rId4">
            <a:alphaModFix/>
          </a:blip>
          <a:srcRect b="0" l="0" r="0" t="0"/>
          <a:stretch/>
        </p:blipFill>
        <p:spPr>
          <a:xfrm>
            <a:off x="133350" y="6225266"/>
            <a:ext cx="2743200" cy="596348"/>
          </a:xfrm>
          <a:prstGeom prst="rect">
            <a:avLst/>
          </a:prstGeom>
          <a:noFill/>
          <a:ln>
            <a:noFill/>
          </a:ln>
        </p:spPr>
      </p:pic>
      <p:pic>
        <p:nvPicPr>
          <p:cNvPr id="167" name="Google Shape;167;p23"/>
          <p:cNvPicPr preferRelativeResize="0"/>
          <p:nvPr/>
        </p:nvPicPr>
        <p:blipFill rotWithShape="1">
          <a:blip r:embed="rId5">
            <a:alphaModFix/>
          </a:blip>
          <a:srcRect b="0" l="0" r="2041" t="0"/>
          <a:stretch/>
        </p:blipFill>
        <p:spPr>
          <a:xfrm>
            <a:off x="9448800" y="5646581"/>
            <a:ext cx="2743200" cy="1175033"/>
          </a:xfrm>
          <a:prstGeom prst="rect">
            <a:avLst/>
          </a:prstGeom>
          <a:noFill/>
          <a:ln>
            <a:noFill/>
          </a:ln>
        </p:spPr>
      </p:pic>
      <p:sp>
        <p:nvSpPr>
          <p:cNvPr id="168" name="Google Shape;168;p23"/>
          <p:cNvSpPr txBox="1"/>
          <p:nvPr/>
        </p:nvSpPr>
        <p:spPr>
          <a:xfrm>
            <a:off x="4019550" y="4645413"/>
            <a:ext cx="8172450" cy="461665"/>
          </a:xfrm>
          <a:prstGeom prst="rect">
            <a:avLst/>
          </a:prstGeom>
          <a:solidFill>
            <a:srgbClr val="ED037C"/>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nl-NL" sz="2400">
                <a:solidFill>
                  <a:schemeClr val="lt1"/>
                </a:solidFill>
                <a:latin typeface="Calibri"/>
                <a:ea typeface="Calibri"/>
                <a:cs typeface="Calibri"/>
                <a:sym typeface="Calibri"/>
              </a:rPr>
              <a:t>‘Een reis van duizenden kilometers begint met één enkele stap’</a:t>
            </a:r>
            <a:endParaRPr sz="24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6603" l="0" r="0" t="0"/>
          <a:stretch/>
        </p:blipFill>
        <p:spPr>
          <a:xfrm>
            <a:off x="224026" y="5238751"/>
            <a:ext cx="2576324" cy="1009650"/>
          </a:xfrm>
          <a:prstGeom prst="rect">
            <a:avLst/>
          </a:prstGeom>
          <a:noFill/>
          <a:ln>
            <a:noFill/>
          </a:ln>
        </p:spPr>
      </p:pic>
      <p:sp>
        <p:nvSpPr>
          <p:cNvPr id="94" name="Google Shape;94;p14"/>
          <p:cNvSpPr txBox="1"/>
          <p:nvPr/>
        </p:nvSpPr>
        <p:spPr>
          <a:xfrm>
            <a:off x="0" y="6248401"/>
            <a:ext cx="12192000" cy="609599"/>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i="0" lang="nl-NL" sz="3600" u="none" cap="none" strike="noStrike">
                <a:solidFill>
                  <a:schemeClr val="lt1"/>
                </a:solidFill>
                <a:latin typeface="Architects Daughter"/>
                <a:ea typeface="Architects Daughter"/>
                <a:cs typeface="Architects Daughter"/>
                <a:sym typeface="Architects Daughter"/>
              </a:rPr>
              <a:t>Innoveren kun je leren! </a:t>
            </a:r>
            <a:endParaRPr b="1" i="0" sz="3600" u="none" cap="none" strike="noStrike">
              <a:solidFill>
                <a:schemeClr val="lt1"/>
              </a:solidFill>
              <a:latin typeface="Architects Daughter"/>
              <a:ea typeface="Architects Daughter"/>
              <a:cs typeface="Architects Daughter"/>
              <a:sym typeface="Architects Daughter"/>
            </a:endParaRPr>
          </a:p>
        </p:txBody>
      </p:sp>
      <p:sp>
        <p:nvSpPr>
          <p:cNvPr id="95" name="Google Shape;95;p14"/>
          <p:cNvSpPr txBox="1"/>
          <p:nvPr/>
        </p:nvSpPr>
        <p:spPr>
          <a:xfrm>
            <a:off x="1019275" y="1350200"/>
            <a:ext cx="8427900" cy="7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224025" y="1058575"/>
            <a:ext cx="11741100" cy="401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nl-NL" sz="3600">
                <a:solidFill>
                  <a:schemeClr val="dk1"/>
                </a:solidFill>
                <a:latin typeface="Calibri"/>
                <a:ea typeface="Calibri"/>
                <a:cs typeface="Calibri"/>
                <a:sym typeface="Calibri"/>
              </a:rPr>
              <a:t>“Slim samenwerken in de geboortezorg rondom </a:t>
            </a:r>
            <a:endParaRPr b="1" sz="36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nl-NL" sz="3600">
                <a:solidFill>
                  <a:schemeClr val="dk1"/>
                </a:solidFill>
                <a:latin typeface="Calibri"/>
                <a:ea typeface="Calibri"/>
                <a:cs typeface="Calibri"/>
                <a:sym typeface="Calibri"/>
              </a:rPr>
              <a:t>de eerste 1001 dagen”</a:t>
            </a:r>
            <a:endParaRPr sz="3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02" name="Google Shape;102;p15"/>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sp>
        <p:nvSpPr>
          <p:cNvPr id="103" name="Google Shape;103;p15"/>
          <p:cNvSpPr txBox="1"/>
          <p:nvPr/>
        </p:nvSpPr>
        <p:spPr>
          <a:xfrm>
            <a:off x="2928600" y="2355125"/>
            <a:ext cx="6334800" cy="14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2400">
                <a:latin typeface="Calibri"/>
                <a:ea typeface="Calibri"/>
                <a:cs typeface="Calibri"/>
                <a:sym typeface="Calibri"/>
              </a:rPr>
              <a:t>Everybody is a genius</a:t>
            </a:r>
            <a:endParaRPr sz="2400">
              <a:latin typeface="Calibri"/>
              <a:ea typeface="Calibri"/>
              <a:cs typeface="Calibri"/>
              <a:sym typeface="Calibri"/>
            </a:endParaRPr>
          </a:p>
          <a:p>
            <a:pPr indent="0" lvl="0" marL="0" rtl="0" algn="l">
              <a:spcBef>
                <a:spcPts val="0"/>
              </a:spcBef>
              <a:spcAft>
                <a:spcPts val="0"/>
              </a:spcAft>
              <a:buNone/>
            </a:pPr>
            <a:r>
              <a:rPr lang="nl-NL" sz="2400">
                <a:latin typeface="Calibri"/>
                <a:ea typeface="Calibri"/>
                <a:cs typeface="Calibri"/>
                <a:sym typeface="Calibri"/>
              </a:rPr>
              <a:t>But if you judge a fish by its ability to climb a tree</a:t>
            </a:r>
            <a:endParaRPr sz="2400">
              <a:latin typeface="Calibri"/>
              <a:ea typeface="Calibri"/>
              <a:cs typeface="Calibri"/>
              <a:sym typeface="Calibri"/>
            </a:endParaRPr>
          </a:p>
          <a:p>
            <a:pPr indent="0" lvl="0" marL="0" rtl="0" algn="l">
              <a:spcBef>
                <a:spcPts val="0"/>
              </a:spcBef>
              <a:spcAft>
                <a:spcPts val="0"/>
              </a:spcAft>
              <a:buNone/>
            </a:pPr>
            <a:r>
              <a:rPr lang="nl-NL" sz="2400">
                <a:latin typeface="Calibri"/>
                <a:ea typeface="Calibri"/>
                <a:cs typeface="Calibri"/>
                <a:sym typeface="Calibri"/>
              </a:rPr>
              <a:t>it will live its whole life believing that it is stupid</a:t>
            </a:r>
            <a:endParaRPr sz="2400">
              <a:latin typeface="Calibri"/>
              <a:ea typeface="Calibri"/>
              <a:cs typeface="Calibri"/>
              <a:sym typeface="Calibri"/>
            </a:endParaRPr>
          </a:p>
        </p:txBody>
      </p:sp>
      <p:sp>
        <p:nvSpPr>
          <p:cNvPr id="104" name="Google Shape;104;p15"/>
          <p:cNvSpPr txBox="1"/>
          <p:nvPr/>
        </p:nvSpPr>
        <p:spPr>
          <a:xfrm>
            <a:off x="2393575" y="2025550"/>
            <a:ext cx="550800" cy="4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9600"/>
              <a:t>“</a:t>
            </a:r>
            <a:endParaRPr sz="9600"/>
          </a:p>
        </p:txBody>
      </p:sp>
      <p:sp>
        <p:nvSpPr>
          <p:cNvPr id="105" name="Google Shape;105;p15"/>
          <p:cNvSpPr txBox="1"/>
          <p:nvPr/>
        </p:nvSpPr>
        <p:spPr>
          <a:xfrm>
            <a:off x="8995375" y="2982575"/>
            <a:ext cx="674700" cy="4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NL" sz="9600"/>
              <a:t>”</a:t>
            </a:r>
            <a:endParaRPr sz="9600"/>
          </a:p>
        </p:txBody>
      </p:sp>
      <p:pic>
        <p:nvPicPr>
          <p:cNvPr id="106" name="Google Shape;106;p15"/>
          <p:cNvPicPr preferRelativeResize="0"/>
          <p:nvPr/>
        </p:nvPicPr>
        <p:blipFill>
          <a:blip r:embed="rId4">
            <a:alphaModFix/>
          </a:blip>
          <a:stretch>
            <a:fillRect/>
          </a:stretch>
        </p:blipFill>
        <p:spPr>
          <a:xfrm>
            <a:off x="8880825" y="158975"/>
            <a:ext cx="2784350" cy="2784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12" name="Google Shape;112;p16"/>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sp>
        <p:nvSpPr>
          <p:cNvPr id="113" name="Google Shape;113;p16"/>
          <p:cNvSpPr txBox="1"/>
          <p:nvPr/>
        </p:nvSpPr>
        <p:spPr>
          <a:xfrm>
            <a:off x="2012850" y="467375"/>
            <a:ext cx="8166300" cy="10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None/>
            </a:pPr>
            <a:r>
              <a:rPr lang="nl-NL" sz="2400">
                <a:solidFill>
                  <a:schemeClr val="dk1"/>
                </a:solidFill>
                <a:latin typeface="Calibri"/>
                <a:ea typeface="Calibri"/>
                <a:cs typeface="Calibri"/>
                <a:sym typeface="Calibri"/>
              </a:rPr>
              <a:t>‘Eerste 1001 dagen zijn cruciaal voor de rest van het leven’.  </a:t>
            </a:r>
            <a:endParaRPr sz="2400">
              <a:solidFill>
                <a:schemeClr val="dk1"/>
              </a:solidFill>
              <a:highlight>
                <a:srgbClr val="FFFF00"/>
              </a:highlight>
              <a:latin typeface="Calibri"/>
              <a:ea typeface="Calibri"/>
              <a:cs typeface="Calibri"/>
              <a:sym typeface="Calibri"/>
            </a:endParaRPr>
          </a:p>
          <a:p>
            <a:pPr indent="0" lvl="0" marL="0" rtl="0" algn="ctr">
              <a:spcBef>
                <a:spcPts val="0"/>
              </a:spcBef>
              <a:spcAft>
                <a:spcPts val="0"/>
              </a:spcAft>
              <a:buClr>
                <a:schemeClr val="dk1"/>
              </a:buClr>
              <a:buNone/>
            </a:pPr>
            <a:r>
              <a:t/>
            </a:r>
            <a:endParaRPr b="1"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None/>
            </a:pPr>
            <a:r>
              <a:t/>
            </a:r>
            <a:endParaRPr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pic>
        <p:nvPicPr>
          <p:cNvPr descr="&quot;Als een kind zich in de eerste twee jaar van zijn leven niet goed ontwikkelt, heeft hij daar zijn leven lang last van.&quot; Dit zegt hoogleraar Tessa Roseboom van de Universiteit van Amsterdam. En de politiek is het ermee eens. Nog dit jaar komt minister Hugo de Jonge met plannen om te investeren in de allerjongsten. Tessa Roseboom legt je uit waarom die eerste duizend dagen zo belangrijk zijn.&#10;&#10;Abonneer je GRATIS voor meer videos: http://r.tl/1JBmAcs&#10;&#10;Volg nu LIVE het nieuws op: http://www.rtlnieuws.nl&#10;Facebook : https://www.facebook.com/rtlnieuwsnl&#10;Twitter : https://twitter.com/rtlnieuwsnl" id="114" name="Google Shape;114;p16" title="Dit is waarom de eerste 1000 dagen van je kind cruciaal zijn">
            <a:hlinkClick r:id="rId4"/>
          </p:cNvPr>
          <p:cNvPicPr preferRelativeResize="0"/>
          <p:nvPr/>
        </p:nvPicPr>
        <p:blipFill>
          <a:blip r:embed="rId5">
            <a:alphaModFix/>
          </a:blip>
          <a:stretch>
            <a:fillRect/>
          </a:stretch>
        </p:blipFill>
        <p:spPr>
          <a:xfrm>
            <a:off x="2979750" y="1091813"/>
            <a:ext cx="6232500" cy="4674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6603" l="0" r="0" t="0"/>
          <a:stretch/>
        </p:blipFill>
        <p:spPr>
          <a:xfrm>
            <a:off x="224026" y="5238751"/>
            <a:ext cx="2576324" cy="1009650"/>
          </a:xfrm>
          <a:prstGeom prst="rect">
            <a:avLst/>
          </a:prstGeom>
          <a:noFill/>
          <a:ln>
            <a:noFill/>
          </a:ln>
        </p:spPr>
      </p:pic>
      <p:sp>
        <p:nvSpPr>
          <p:cNvPr id="120" name="Google Shape;120;p17"/>
          <p:cNvSpPr txBox="1"/>
          <p:nvPr/>
        </p:nvSpPr>
        <p:spPr>
          <a:xfrm>
            <a:off x="0" y="6248401"/>
            <a:ext cx="12192000" cy="609599"/>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sp>
        <p:nvSpPr>
          <p:cNvPr id="121" name="Google Shape;121;p17"/>
          <p:cNvSpPr txBox="1"/>
          <p:nvPr/>
        </p:nvSpPr>
        <p:spPr>
          <a:xfrm>
            <a:off x="1166650" y="775150"/>
            <a:ext cx="9948000" cy="41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2400">
                <a:solidFill>
                  <a:schemeClr val="dk1"/>
                </a:solidFill>
                <a:latin typeface="Calibri"/>
                <a:ea typeface="Calibri"/>
                <a:cs typeface="Calibri"/>
                <a:sym typeface="Calibri"/>
              </a:rPr>
              <a:t>Cijfers</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167640" lvl="0" marL="182880" rtl="0" algn="l">
              <a:spcBef>
                <a:spcPts val="0"/>
              </a:spcBef>
              <a:spcAft>
                <a:spcPts val="0"/>
              </a:spcAft>
              <a:buClr>
                <a:srgbClr val="93A299"/>
              </a:buClr>
              <a:buSzPts val="1800"/>
              <a:buFont typeface="Calibri"/>
              <a:buChar char="•"/>
            </a:pPr>
            <a:r>
              <a:rPr lang="nl-NL" sz="1800">
                <a:solidFill>
                  <a:srgbClr val="292934"/>
                </a:solidFill>
                <a:latin typeface="Calibri"/>
                <a:ea typeface="Calibri"/>
                <a:cs typeface="Calibri"/>
                <a:sym typeface="Calibri"/>
              </a:rPr>
              <a:t>34 op de 1000 kinderen vallen onder de brede definitie van kindermishandeling</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Char char="•"/>
            </a:pPr>
            <a:r>
              <a:rPr lang="nl-NL" sz="1800">
                <a:solidFill>
                  <a:srgbClr val="292934"/>
                </a:solidFill>
                <a:latin typeface="Calibri"/>
                <a:ea typeface="Calibri"/>
                <a:cs typeface="Calibri"/>
                <a:sym typeface="Calibri"/>
              </a:rPr>
              <a:t>Fysiek en seksuele misbruik komt minder vaak voor dan </a:t>
            </a:r>
            <a:r>
              <a:rPr b="1" lang="nl-NL" sz="1800">
                <a:solidFill>
                  <a:srgbClr val="292934"/>
                </a:solidFill>
                <a:latin typeface="Calibri"/>
                <a:ea typeface="Calibri"/>
                <a:cs typeface="Calibri"/>
                <a:sym typeface="Calibri"/>
              </a:rPr>
              <a:t>emotionele verwaarlozing of getuige zijn van huiselijk geweld</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Font typeface="Calibri"/>
              <a:buChar char="•"/>
            </a:pPr>
            <a:r>
              <a:rPr lang="nl-NL" sz="1800">
                <a:solidFill>
                  <a:srgbClr val="292934"/>
                </a:solidFill>
                <a:latin typeface="Calibri"/>
                <a:ea typeface="Calibri"/>
                <a:cs typeface="Calibri"/>
                <a:sym typeface="Calibri"/>
              </a:rPr>
              <a:t>90.000 kinderen staan bloot aan emotionele en onderwijs verwaarlozing</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Font typeface="Calibri"/>
              <a:buChar char="•"/>
            </a:pPr>
            <a:r>
              <a:rPr lang="nl-NL" sz="1800">
                <a:solidFill>
                  <a:srgbClr val="292934"/>
                </a:solidFill>
                <a:latin typeface="Calibri"/>
                <a:ea typeface="Calibri"/>
                <a:cs typeface="Calibri"/>
                <a:sym typeface="Calibri"/>
              </a:rPr>
              <a:t>45.000 kinderen zijn getuige van huiselijk geweld, 12 op de 1000</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Char char="•"/>
            </a:pPr>
            <a:r>
              <a:rPr lang="nl-NL" sz="1800">
                <a:solidFill>
                  <a:srgbClr val="292934"/>
                </a:solidFill>
                <a:latin typeface="Calibri"/>
                <a:ea typeface="Calibri"/>
                <a:cs typeface="Calibri"/>
                <a:sym typeface="Calibri"/>
              </a:rPr>
              <a:t>Grootste groep zijn </a:t>
            </a:r>
            <a:r>
              <a:rPr b="1" lang="nl-NL" sz="1800">
                <a:solidFill>
                  <a:srgbClr val="292934"/>
                </a:solidFill>
                <a:latin typeface="Calibri"/>
                <a:ea typeface="Calibri"/>
                <a:cs typeface="Calibri"/>
                <a:sym typeface="Calibri"/>
              </a:rPr>
              <a:t>jonge kinderen </a:t>
            </a:r>
            <a:r>
              <a:rPr lang="nl-NL" sz="1800">
                <a:solidFill>
                  <a:srgbClr val="292934"/>
                </a:solidFill>
                <a:latin typeface="Calibri"/>
                <a:ea typeface="Calibri"/>
                <a:cs typeface="Calibri"/>
                <a:sym typeface="Calibri"/>
              </a:rPr>
              <a:t>die nog niet in onderwijs zitten</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Font typeface="Calibri"/>
              <a:buChar char="•"/>
            </a:pPr>
            <a:r>
              <a:rPr lang="nl-NL" sz="1800">
                <a:solidFill>
                  <a:srgbClr val="292934"/>
                </a:solidFill>
                <a:latin typeface="Calibri"/>
                <a:ea typeface="Calibri"/>
                <a:cs typeface="Calibri"/>
                <a:sym typeface="Calibri"/>
              </a:rPr>
              <a:t>Meer dan 1 type kindermishandeling</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Font typeface="Calibri"/>
              <a:buChar char="•"/>
            </a:pPr>
            <a:r>
              <a:rPr b="1" lang="nl-NL" sz="1800">
                <a:solidFill>
                  <a:srgbClr val="292934"/>
                </a:solidFill>
                <a:latin typeface="Calibri"/>
                <a:ea typeface="Calibri"/>
                <a:cs typeface="Calibri"/>
                <a:sym typeface="Calibri"/>
              </a:rPr>
              <a:t>26% van deze groep zijn baby’s</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Char char="•"/>
            </a:pPr>
            <a:r>
              <a:rPr b="1" lang="nl-NL" sz="1800">
                <a:solidFill>
                  <a:srgbClr val="292934"/>
                </a:solidFill>
                <a:latin typeface="Calibri"/>
                <a:ea typeface="Calibri"/>
                <a:cs typeface="Calibri"/>
                <a:sym typeface="Calibri"/>
              </a:rPr>
              <a:t>10% van alle zwangere vrouwen </a:t>
            </a:r>
            <a:r>
              <a:rPr lang="nl-NL" sz="1800">
                <a:solidFill>
                  <a:srgbClr val="292934"/>
                </a:solidFill>
                <a:latin typeface="Calibri"/>
                <a:ea typeface="Calibri"/>
                <a:cs typeface="Calibri"/>
                <a:sym typeface="Calibri"/>
              </a:rPr>
              <a:t>hebben ernstige angst en of depressieve klachten </a:t>
            </a:r>
            <a:endParaRPr sz="1800">
              <a:solidFill>
                <a:srgbClr val="292934"/>
              </a:solidFill>
              <a:latin typeface="Calibri"/>
              <a:ea typeface="Calibri"/>
              <a:cs typeface="Calibri"/>
              <a:sym typeface="Calibri"/>
            </a:endParaRPr>
          </a:p>
          <a:p>
            <a:pPr indent="-167640" lvl="0" marL="182880" rtl="0" algn="l">
              <a:spcBef>
                <a:spcPts val="480"/>
              </a:spcBef>
              <a:spcAft>
                <a:spcPts val="0"/>
              </a:spcAft>
              <a:buClr>
                <a:srgbClr val="93A299"/>
              </a:buClr>
              <a:buSzPts val="1800"/>
              <a:buFont typeface="Calibri"/>
              <a:buChar char="•"/>
            </a:pPr>
            <a:r>
              <a:rPr b="1" lang="nl-NL" sz="1800">
                <a:solidFill>
                  <a:srgbClr val="292934"/>
                </a:solidFill>
                <a:latin typeface="Calibri"/>
                <a:ea typeface="Calibri"/>
                <a:cs typeface="Calibri"/>
                <a:sym typeface="Calibri"/>
              </a:rPr>
              <a:t>Een derde van huiselijk geweld begint tijdens zwangerschap</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18"/>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27" name="Google Shape;127;p18"/>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sp>
        <p:nvSpPr>
          <p:cNvPr id="128" name="Google Shape;128;p18"/>
          <p:cNvSpPr txBox="1"/>
          <p:nvPr/>
        </p:nvSpPr>
        <p:spPr>
          <a:xfrm>
            <a:off x="2012850" y="1010300"/>
            <a:ext cx="8166300" cy="39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None/>
            </a:pPr>
            <a:r>
              <a:t/>
            </a:r>
            <a:endParaRPr b="1"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nl-NL" sz="4800">
                <a:solidFill>
                  <a:schemeClr val="dk1"/>
                </a:solidFill>
                <a:latin typeface="Calibri"/>
                <a:ea typeface="Calibri"/>
                <a:cs typeface="Calibri"/>
                <a:sym typeface="Calibri"/>
              </a:rPr>
              <a:t>Het is een hele bevalling, sluit je aan?!!</a:t>
            </a:r>
            <a:endParaRPr b="1" sz="4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457200" rtl="0" algn="l">
              <a:spcBef>
                <a:spcPts val="0"/>
              </a:spcBef>
              <a:spcAft>
                <a:spcPts val="0"/>
              </a:spcAft>
              <a:buClr>
                <a:srgbClr val="000000"/>
              </a:buClr>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19"/>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34" name="Google Shape;134;p19"/>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sp>
        <p:nvSpPr>
          <p:cNvPr id="135" name="Google Shape;135;p19"/>
          <p:cNvSpPr txBox="1"/>
          <p:nvPr/>
        </p:nvSpPr>
        <p:spPr>
          <a:xfrm>
            <a:off x="3236100" y="499225"/>
            <a:ext cx="57198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None/>
            </a:pPr>
            <a:r>
              <a:rPr b="1" lang="nl-NL" sz="1800">
                <a:solidFill>
                  <a:schemeClr val="dk1"/>
                </a:solidFill>
                <a:latin typeface="Calibri"/>
                <a:ea typeface="Calibri"/>
                <a:cs typeface="Calibri"/>
                <a:sym typeface="Calibri"/>
              </a:rPr>
              <a:t>Mijn ambitie voor slim samenwerken in de geboorteketen </a:t>
            </a:r>
            <a:endParaRPr>
              <a:solidFill>
                <a:schemeClr val="dk1"/>
              </a:solidFill>
            </a:endParaRPr>
          </a:p>
        </p:txBody>
      </p:sp>
      <p:pic>
        <p:nvPicPr>
          <p:cNvPr id="136" name="Google Shape;136;p19"/>
          <p:cNvPicPr preferRelativeResize="0"/>
          <p:nvPr/>
        </p:nvPicPr>
        <p:blipFill>
          <a:blip r:embed="rId4">
            <a:alphaModFix/>
          </a:blip>
          <a:stretch>
            <a:fillRect/>
          </a:stretch>
        </p:blipFill>
        <p:spPr>
          <a:xfrm>
            <a:off x="4631698" y="1219700"/>
            <a:ext cx="2928593" cy="3904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0"/>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42" name="Google Shape;142;p20"/>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pic>
        <p:nvPicPr>
          <p:cNvPr id="143" name="Google Shape;143;p20"/>
          <p:cNvPicPr preferRelativeResize="0"/>
          <p:nvPr/>
        </p:nvPicPr>
        <p:blipFill>
          <a:blip r:embed="rId4">
            <a:alphaModFix/>
          </a:blip>
          <a:stretch>
            <a:fillRect/>
          </a:stretch>
        </p:blipFill>
        <p:spPr>
          <a:xfrm>
            <a:off x="3571862" y="1105400"/>
            <a:ext cx="5048276" cy="3786199"/>
          </a:xfrm>
          <a:prstGeom prst="rect">
            <a:avLst/>
          </a:prstGeom>
          <a:noFill/>
          <a:ln>
            <a:noFill/>
          </a:ln>
        </p:spPr>
      </p:pic>
      <p:sp>
        <p:nvSpPr>
          <p:cNvPr id="144" name="Google Shape;144;p20"/>
          <p:cNvSpPr txBox="1"/>
          <p:nvPr/>
        </p:nvSpPr>
        <p:spPr>
          <a:xfrm>
            <a:off x="3244800" y="488825"/>
            <a:ext cx="57024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None/>
            </a:pPr>
            <a:r>
              <a:rPr b="1" lang="nl-NL" sz="1800">
                <a:solidFill>
                  <a:schemeClr val="dk1"/>
                </a:solidFill>
                <a:latin typeface="Calibri"/>
                <a:ea typeface="Calibri"/>
                <a:cs typeface="Calibri"/>
                <a:sym typeface="Calibri"/>
              </a:rPr>
              <a:t>Mijn ambitie voor slim samenwerken in de geboorteketen </a:t>
            </a:r>
            <a:endParaRPr>
              <a:solidFill>
                <a:schemeClr val="dk1"/>
              </a:solidFill>
            </a:endParaRPr>
          </a:p>
          <a:p>
            <a:pPr indent="0" lvl="0" marL="0" rtl="0" algn="l">
              <a:spcBef>
                <a:spcPts val="0"/>
              </a:spcBef>
              <a:spcAft>
                <a:spcPts val="0"/>
              </a:spcAft>
              <a:buClr>
                <a:schemeClr val="dk1"/>
              </a:buClr>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1"/>
          <p:cNvPicPr preferRelativeResize="0"/>
          <p:nvPr/>
        </p:nvPicPr>
        <p:blipFill rotWithShape="1">
          <a:blip r:embed="rId3">
            <a:alphaModFix/>
          </a:blip>
          <a:srcRect b="6603" l="0" r="0" t="0"/>
          <a:stretch/>
        </p:blipFill>
        <p:spPr>
          <a:xfrm>
            <a:off x="224026" y="5238751"/>
            <a:ext cx="2576323" cy="1009650"/>
          </a:xfrm>
          <a:prstGeom prst="rect">
            <a:avLst/>
          </a:prstGeom>
          <a:noFill/>
          <a:ln>
            <a:noFill/>
          </a:ln>
        </p:spPr>
      </p:pic>
      <p:sp>
        <p:nvSpPr>
          <p:cNvPr id="150" name="Google Shape;150;p21"/>
          <p:cNvSpPr txBox="1"/>
          <p:nvPr/>
        </p:nvSpPr>
        <p:spPr>
          <a:xfrm>
            <a:off x="0" y="6248401"/>
            <a:ext cx="12192000" cy="609600"/>
          </a:xfrm>
          <a:prstGeom prst="rect">
            <a:avLst/>
          </a:prstGeom>
          <a:solidFill>
            <a:srgbClr val="ED037C"/>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chitects Daughter"/>
              <a:buNone/>
            </a:pPr>
            <a:r>
              <a:rPr b="1" lang="nl-NL" sz="3600">
                <a:solidFill>
                  <a:schemeClr val="lt1"/>
                </a:solidFill>
                <a:latin typeface="Architects Daughter"/>
                <a:ea typeface="Architects Daughter"/>
                <a:cs typeface="Architects Daughter"/>
                <a:sym typeface="Architects Daughter"/>
              </a:rPr>
              <a:t>Innoveren kun je leren! </a:t>
            </a:r>
            <a:endParaRPr b="1" sz="3600">
              <a:solidFill>
                <a:schemeClr val="lt1"/>
              </a:solidFill>
              <a:latin typeface="Architects Daughter"/>
              <a:ea typeface="Architects Daughter"/>
              <a:cs typeface="Architects Daughter"/>
              <a:sym typeface="Architects Daughter"/>
            </a:endParaRPr>
          </a:p>
        </p:txBody>
      </p:sp>
      <p:pic>
        <p:nvPicPr>
          <p:cNvPr id="151" name="Google Shape;151;p21"/>
          <p:cNvPicPr preferRelativeResize="0"/>
          <p:nvPr/>
        </p:nvPicPr>
        <p:blipFill>
          <a:blip r:embed="rId4">
            <a:alphaModFix/>
          </a:blip>
          <a:stretch>
            <a:fillRect/>
          </a:stretch>
        </p:blipFill>
        <p:spPr>
          <a:xfrm>
            <a:off x="3600450" y="1133451"/>
            <a:ext cx="4991122" cy="3743349"/>
          </a:xfrm>
          <a:prstGeom prst="rect">
            <a:avLst/>
          </a:prstGeom>
          <a:noFill/>
          <a:ln>
            <a:noFill/>
          </a:ln>
        </p:spPr>
      </p:pic>
      <p:sp>
        <p:nvSpPr>
          <p:cNvPr id="152" name="Google Shape;152;p21"/>
          <p:cNvSpPr txBox="1"/>
          <p:nvPr/>
        </p:nvSpPr>
        <p:spPr>
          <a:xfrm>
            <a:off x="3220350" y="438800"/>
            <a:ext cx="57513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None/>
            </a:pPr>
            <a:r>
              <a:rPr b="1" lang="nl-NL" sz="1800">
                <a:solidFill>
                  <a:schemeClr val="dk1"/>
                </a:solidFill>
                <a:latin typeface="Calibri"/>
                <a:ea typeface="Calibri"/>
                <a:cs typeface="Calibri"/>
                <a:sym typeface="Calibri"/>
              </a:rPr>
              <a:t>Mijn ambitie voor slim samenwerken in de geboorteketen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