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4" r:id="rId3"/>
    <p:sldId id="271" r:id="rId4"/>
    <p:sldId id="302" r:id="rId5"/>
    <p:sldId id="273" r:id="rId6"/>
    <p:sldId id="258" r:id="rId7"/>
    <p:sldId id="263" r:id="rId8"/>
    <p:sldId id="257" r:id="rId9"/>
    <p:sldId id="281" r:id="rId10"/>
    <p:sldId id="284" r:id="rId11"/>
    <p:sldId id="276" r:id="rId12"/>
    <p:sldId id="283" r:id="rId13"/>
    <p:sldId id="265" r:id="rId14"/>
    <p:sldId id="285" r:id="rId15"/>
    <p:sldId id="300" r:id="rId16"/>
    <p:sldId id="287" r:id="rId17"/>
    <p:sldId id="289" r:id="rId18"/>
    <p:sldId id="290" r:id="rId19"/>
    <p:sldId id="292" r:id="rId20"/>
    <p:sldId id="294" r:id="rId21"/>
    <p:sldId id="296" r:id="rId22"/>
    <p:sldId id="298" r:id="rId23"/>
    <p:sldId id="259" r:id="rId24"/>
    <p:sldId id="261" r:id="rId25"/>
    <p:sldId id="260" r:id="rId26"/>
    <p:sldId id="262" r:id="rId27"/>
    <p:sldId id="266" r:id="rId28"/>
    <p:sldId id="279" r:id="rId29"/>
    <p:sldId id="280" r:id="rId30"/>
    <p:sldId id="275" r:id="rId3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D3E19-E706-4969-BD96-99FA70854F7D}" type="datetimeFigureOut">
              <a:rPr lang="nl-NL" smtClean="0"/>
              <a:pPr/>
              <a:t>25-6-2018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5190DA-06A6-4122-9E48-178AFEDADB67}" type="slidenum">
              <a:rPr lang="nl-NL" smtClean="0"/>
              <a:pPr/>
              <a:t>‹nr.›</a:t>
            </a:fld>
            <a:endParaRPr lang="nl-NL"/>
          </a:p>
        </p:txBody>
      </p:sp>
    </p:spTree>
    <p:extLst>
      <p:ext uri="{BB962C8B-B14F-4D97-AF65-F5344CB8AC3E}">
        <p14:creationId xmlns="" xmlns:p14="http://schemas.microsoft.com/office/powerpoint/2010/main" val="213357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2ahUKEwic_aqSxe7bAhUJ16QKHfA5AfMQjRx6BAgBEAU&amp;url=http://ajnjeugdartsen.nl/ajn/bedrijfsbureau/&amp;psig=AOvVaw0OMlUdPLBXy1e3nClpEjuf&amp;ust=1530006661563867"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image" Target="../media/image5.jpeg"/></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2ahUKEwic_aqSxe7bAhUJ16QKHfA5AfMQjRx6BAgBEAU&amp;url=http://ajnjeugdartsen.nl/ajn/bedrijfsbureau/&amp;psig=AOvVaw0OMlUdPLBXy1e3nClpEjuf&amp;ust=1530006661563867"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image" Target="../media/image5.jpeg"/></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2ahUKEwic_aqSxe7bAhUJ16QKHfA5AfMQjRx6BAgBEAU&amp;url=http://ajnjeugdartsen.nl/ajn/bedrijfsbureau/&amp;psig=AOvVaw0OMlUdPLBXy1e3nClpEjuf&amp;ust=1530006661563867"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image" Target="../media/image5.jpeg"/></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2ahUKEwic_aqSxe7bAhUJ16QKHfA5AfMQjRx6BAgBEAU&amp;url=http://ajnjeugdartsen.nl/ajn/bedrijfsbureau/&amp;psig=AOvVaw0OMlUdPLBXy1e3nClpEjuf&amp;ust=1530006661563867"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image" Target="../media/image5.jpeg"/></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2ahUKEwic_aqSxe7bAhUJ16QKHfA5AfMQjRx6BAgBEAU&amp;url=http://ajnjeugdartsen.nl/ajn/bedrijfsbureau/&amp;psig=AOvVaw0OMlUdPLBXy1e3nClpEjuf&amp;ust=1530006661563867"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image" Target="../media/image5.jpeg"/></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2ahUKEwic_aqSxe7bAhUJ16QKHfA5AfMQjRx6BAgBEAU&amp;url=http://ajnjeugdartsen.nl/ajn/bedrijfsbureau/&amp;psig=AOvVaw0OMlUdPLBXy1e3nClpEjuf&amp;ust=1530006661563867"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5.jpeg"/></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0463" y="685800"/>
            <a:ext cx="4572000" cy="3429000"/>
          </a:xfrm>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11</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12</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13</a:t>
            </a:fld>
            <a:endParaRPr lang="nl-NL"/>
          </a:p>
        </p:txBody>
      </p:sp>
      <p:pic>
        <p:nvPicPr>
          <p:cNvPr id="39938" name="Picture 2" descr="http://ajnjeugdartsen.nl/wp-content/uploads/2014/04/AJN-logo-fc_2015.png"/>
          <p:cNvPicPr>
            <a:picLocks noChangeAspect="1" noChangeArrowheads="1"/>
          </p:cNvPicPr>
          <p:nvPr/>
        </p:nvPicPr>
        <p:blipFill>
          <a:blip r:embed="rId3"/>
          <a:srcRect/>
          <a:stretch>
            <a:fillRect/>
          </a:stretch>
        </p:blipFill>
        <p:spPr bwMode="auto">
          <a:xfrm>
            <a:off x="1231417" y="3520783"/>
            <a:ext cx="973448" cy="403145"/>
          </a:xfrm>
          <a:prstGeom prst="rect">
            <a:avLst/>
          </a:prstGeom>
          <a:noFill/>
        </p:spPr>
      </p:pic>
    </p:spTree>
    <p:extLst>
      <p:ext uri="{BB962C8B-B14F-4D97-AF65-F5344CB8AC3E}">
        <p14:creationId xmlns="" xmlns:p14="http://schemas.microsoft.com/office/powerpoint/2010/main" val="3749570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14</a:t>
            </a:fld>
            <a:endParaRPr lang="nl-NL"/>
          </a:p>
        </p:txBody>
      </p:sp>
      <p:pic>
        <p:nvPicPr>
          <p:cNvPr id="8194" name="Picture 2" descr="http://ajnjeugdartsen.nl/wp-content/uploads/2014/04/AJN-logo-fc_2015.png"/>
          <p:cNvPicPr>
            <a:picLocks noChangeAspect="1" noChangeArrowheads="1"/>
          </p:cNvPicPr>
          <p:nvPr/>
        </p:nvPicPr>
        <p:blipFill>
          <a:blip r:embed="rId3"/>
          <a:srcRect/>
          <a:stretch>
            <a:fillRect/>
          </a:stretch>
        </p:blipFill>
        <p:spPr bwMode="auto">
          <a:xfrm>
            <a:off x="1363139" y="3408771"/>
            <a:ext cx="1417789" cy="587165"/>
          </a:xfrm>
          <a:prstGeom prst="rect">
            <a:avLst/>
          </a:prstGeom>
          <a:noFill/>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huidige of de oude meldcode bevat al een aantal afwegingsvragen die professionals helpen bij hun beslissing over de te nemen vervolgstappen in stap 5. Zoals gezegd: allereerst weegt de professional in stap 4 met behulp van de stappen 1 t/m 3 en </a:t>
            </a:r>
            <a:r>
              <a:rPr lang="nl-NL" dirty="0" err="1"/>
              <a:t>mbv</a:t>
            </a:r>
            <a:r>
              <a:rPr lang="nl-NL" dirty="0"/>
              <a:t> diens vakkennis af of hij daadwerkelijk een vermoeden heeft van huiselijk geweld of dat er gaandeweg deze stappen bijvoorbeeld een andere mogelijke verklaring is gevonden voor de gesignaleerde zorgen. Ook nu al geldt dat de meldcode de afweging voorschrijft dat als de professionals acute onveiligheid vermoedt, er direct een melding wordt gedaan bij veilig thuis, de raad of de politie. Bovendien biedt de huidige of de oude meldcode ook al drie afwegingsvragen als het gaat om hulp bieden: namelijk: kan ik dit wel. Wordt de hulp aanvaard en levert het veiligheid en herstel op&gt;</a:t>
            </a:r>
          </a:p>
          <a:p>
            <a:endParaRPr lang="nl-NL" dirty="0"/>
          </a:p>
          <a:p>
            <a:endParaRPr lang="nl-NL" dirty="0"/>
          </a:p>
          <a:p>
            <a:endParaRPr lang="nl-NL" dirty="0"/>
          </a:p>
          <a:p>
            <a:r>
              <a:rPr lang="nl-NL" dirty="0"/>
              <a:t>De nieuwe norm , “dat ernstig geweld gemeld moet worden”, verandert eigenlijk maar heel weinig aan de afwegingsvragen die nu al besloten zitten in de meldcode:</a:t>
            </a:r>
          </a:p>
          <a:p>
            <a:r>
              <a:rPr lang="nl-NL" dirty="0"/>
              <a:t>Ook in de nieuwe situatie zul je in stap 4 met behulp van alle mogelijke instrumenten die je beroepsgroep heeft, moeten afwegen of de dingen die je ziet daadwerkelijk een vermoeden van huiselijk geweld betreffen. Nog steeds geldt dat acuut geweld direct gemeld moet worden. Nieuw is vooral dat je je ook zult moeten afvragen of je een andere vorm van ernstig huiselijk geweld aantreft: namelijk structurele onveiligheid. Als je deze ernstige vorm van geweld waarneemt, zul je met veilig thuis moeten afstemmen en gezinsgegevens moeten delen: De reden hiervoor is dat we weten dat in dit soort situaties de kans op herhaling heel groot is, zelf als gespecialiseerde hulpverleners hun hulp met goed resultaat hebben afgesloten. Een tweede reden is dat we weten dat bij acuut of structureel geweld de geboden hulp niet effectief is als deze niet multidisciplinair, gericht op alle gezinsleden en met een voortdurend zicht op veiligheid word georganiseerd. </a:t>
            </a:r>
          </a:p>
          <a:p>
            <a:r>
              <a:rPr lang="nl-NL" dirty="0"/>
              <a:t>Tot slot, net als in de oude meldcode, zal een professionals die in de nieuwe situatie besluit tot het organiseren van hulp, zich zelf moeten afvragen of de hulp wordt aanvaard en of deze hulp tot veiligheid leidt.  Zo niet, dan gaat net als voorheen de prof overwegen alsnog</a:t>
            </a:r>
            <a:r>
              <a:rPr lang="nl-NL" baseline="0" dirty="0"/>
              <a:t> </a:t>
            </a:r>
            <a:r>
              <a:rPr lang="nl-NL" dirty="0"/>
              <a:t>of opnieuw </a:t>
            </a:r>
            <a:r>
              <a:rPr lang="nl-NL" baseline="0" dirty="0"/>
              <a:t>te melden </a:t>
            </a:r>
            <a:endParaRPr lang="nl-NL" dirty="0"/>
          </a:p>
          <a:p>
            <a:endParaRPr lang="nl-NL" dirty="0"/>
          </a:p>
          <a:p>
            <a:r>
              <a:rPr lang="nl-NL" dirty="0"/>
              <a:t>Feitelijk verandert dus vooral de toevoeging van “structureel” geweld en helpt het om de bestaande afwegingsvragen in een volgorde te plaatsen. Groen gearceerd is dus voorgestelde nieuwe volgorde bij de bestaande vragen en het nieuw toegevoegde woord “structureel”. </a:t>
            </a:r>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90C6F18D-4755-44CB-B377-699B986CDF79}" type="slidenum">
              <a:rPr lang="nl-NL" smtClean="0"/>
              <a:pPr/>
              <a:t>15</a:t>
            </a:fld>
            <a:endParaRPr lang="nl-NL"/>
          </a:p>
        </p:txBody>
      </p:sp>
    </p:spTree>
    <p:extLst>
      <p:ext uri="{BB962C8B-B14F-4D97-AF65-F5344CB8AC3E}">
        <p14:creationId xmlns="" xmlns:p14="http://schemas.microsoft.com/office/powerpoint/2010/main" val="3678871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een (minderjarig) slachtoffer zelf om hulp vraagt voor of zich uit over huiselijk geweld of kindermishandeling kan dat opgevat worden als een acute crisis en valt als zodanig onder deze eerste meldnorm.</a:t>
            </a:r>
          </a:p>
          <a:p>
            <a:endParaRPr lang="nl-NL" dirty="0"/>
          </a:p>
          <a:p>
            <a:endParaRPr lang="nl-NL" dirty="0"/>
          </a:p>
          <a:p>
            <a:r>
              <a:rPr lang="nl-NL" dirty="0"/>
              <a:t>Iedere meldcode zal helder moeten maken dat het melden van mogelijk gezinsgeweld de professionele norm is</a:t>
            </a:r>
          </a:p>
          <a:p>
            <a:r>
              <a:rPr lang="nl-NL" dirty="0"/>
              <a:t>1: bij acute onveiligheid en structurele onveiligheid</a:t>
            </a:r>
          </a:p>
          <a:p>
            <a:r>
              <a:rPr lang="nl-NL" dirty="0"/>
              <a:t>2: in alle andere gevallen waarin de beroepskracht onvoldoende effectieve hulp kan organiseren</a:t>
            </a:r>
          </a:p>
          <a:p>
            <a:r>
              <a:rPr lang="nl-NL" dirty="0"/>
              <a:t>3: of wanneer de georganiseerde hulp onvoldoende leidt tot veiligheid</a:t>
            </a:r>
          </a:p>
          <a:p>
            <a:r>
              <a:rPr lang="nl-NL" dirty="0"/>
              <a:t>Dit is grotendeels gelijk aan de huidige situatie, vooral de toevoeging van structurele onveiligheid is nieuw alsmede het expliciet benoemen van “meldnormen”.  </a:t>
            </a:r>
          </a:p>
          <a:p>
            <a:endParaRPr lang="nl-NL" dirty="0"/>
          </a:p>
        </p:txBody>
      </p:sp>
      <p:sp>
        <p:nvSpPr>
          <p:cNvPr id="4" name="Tijdelijke aanduiding voor dianummer 3"/>
          <p:cNvSpPr>
            <a:spLocks noGrp="1"/>
          </p:cNvSpPr>
          <p:nvPr>
            <p:ph type="sldNum" sz="quarter" idx="10"/>
          </p:nvPr>
        </p:nvSpPr>
        <p:spPr/>
        <p:txBody>
          <a:bodyPr/>
          <a:lstStyle/>
          <a:p>
            <a:fld id="{90C6F18D-4755-44CB-B377-699B986CDF79}" type="slidenum">
              <a:rPr lang="nl-NL" smtClean="0"/>
              <a:pPr/>
              <a:t>16</a:t>
            </a:fld>
            <a:endParaRPr lang="nl-NL"/>
          </a:p>
        </p:txBody>
      </p:sp>
      <p:pic>
        <p:nvPicPr>
          <p:cNvPr id="34818" name="Picture 2" descr="http://ajnjeugdartsen.nl/wp-content/uploads/2014/04/AJN-logo-fc_2015.png"/>
          <p:cNvPicPr>
            <a:picLocks noChangeAspect="1" noChangeArrowheads="1"/>
          </p:cNvPicPr>
          <p:nvPr/>
        </p:nvPicPr>
        <p:blipFill>
          <a:blip r:embed="rId3"/>
          <a:srcRect/>
          <a:stretch>
            <a:fillRect/>
          </a:stretch>
        </p:blipFill>
        <p:spPr bwMode="auto">
          <a:xfrm>
            <a:off x="4293096" y="3563888"/>
            <a:ext cx="1261481" cy="522432"/>
          </a:xfrm>
          <a:prstGeom prst="rect">
            <a:avLst/>
          </a:prstGeom>
          <a:noFill/>
        </p:spPr>
      </p:pic>
    </p:spTree>
    <p:extLst>
      <p:ext uri="{BB962C8B-B14F-4D97-AF65-F5344CB8AC3E}">
        <p14:creationId xmlns="" xmlns:p14="http://schemas.microsoft.com/office/powerpoint/2010/main" val="3018692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het afwegen van signalen van huiselijk geweld en/of kindermishandeling schat een zorgverlener allereerst en voortdurend in of een betrokkene acuut (levens)gevaar loopt. Dit betreft de aanwezigheid van fysiek of seksueel geweld (met of zonder letsel) of, in geval van zorgafhankelijke kinderen of (oudere) volwassenen, de áfwezigheid van de meest basale verzorging (waaronder eten, drinken, kleding en onderdak) maar bijvoorbeeld ook om het onnodig toedienen van medicijnen.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Taal van VT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Als je twijfelt: je kunt áltijd overleggen met VT</a:t>
            </a:r>
          </a:p>
          <a:p>
            <a:endParaRPr lang="nl-NL" dirty="0"/>
          </a:p>
        </p:txBody>
      </p:sp>
      <p:sp>
        <p:nvSpPr>
          <p:cNvPr id="4" name="Tijdelijke aanduiding voor dianummer 3"/>
          <p:cNvSpPr>
            <a:spLocks noGrp="1"/>
          </p:cNvSpPr>
          <p:nvPr>
            <p:ph type="sldNum" sz="quarter" idx="10"/>
          </p:nvPr>
        </p:nvSpPr>
        <p:spPr/>
        <p:txBody>
          <a:bodyPr/>
          <a:lstStyle/>
          <a:p>
            <a:fld id="{90C6F18D-4755-44CB-B377-699B986CDF79}" type="slidenum">
              <a:rPr lang="nl-NL" smtClean="0"/>
              <a:pPr/>
              <a:t>17</a:t>
            </a:fld>
            <a:endParaRPr lang="nl-NL"/>
          </a:p>
        </p:txBody>
      </p:sp>
      <p:pic>
        <p:nvPicPr>
          <p:cNvPr id="32770" name="Picture 2" descr="http://ajnjeugdartsen.nl/wp-content/uploads/2014/04/AJN-logo-fc_2015.png"/>
          <p:cNvPicPr>
            <a:picLocks noChangeAspect="1" noChangeArrowheads="1"/>
          </p:cNvPicPr>
          <p:nvPr/>
        </p:nvPicPr>
        <p:blipFill>
          <a:blip r:embed="rId3"/>
          <a:srcRect/>
          <a:stretch>
            <a:fillRect/>
          </a:stretch>
        </p:blipFill>
        <p:spPr bwMode="auto">
          <a:xfrm>
            <a:off x="4365104" y="971600"/>
            <a:ext cx="1129759" cy="467880"/>
          </a:xfrm>
          <a:prstGeom prst="rect">
            <a:avLst/>
          </a:prstGeom>
          <a:noFill/>
        </p:spPr>
      </p:pic>
    </p:spTree>
    <p:extLst>
      <p:ext uri="{BB962C8B-B14F-4D97-AF65-F5344CB8AC3E}">
        <p14:creationId xmlns="" xmlns:p14="http://schemas.microsoft.com/office/powerpoint/2010/main" val="3310322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Een voorgeschiedenis van huiselijk geweld of kindermishandeling is de belangrijkste voorspeller voor voortduren van onveiligheid (</a:t>
            </a:r>
            <a:r>
              <a:rPr lang="nl-NL" sz="1200" kern="1200" dirty="0" err="1">
                <a:solidFill>
                  <a:schemeClr val="tx1"/>
                </a:solidFill>
                <a:effectLst/>
                <a:latin typeface="+mn-lt"/>
                <a:ea typeface="+mn-ea"/>
                <a:cs typeface="+mn-cs"/>
              </a:rPr>
              <a:t>plegerschap</a:t>
            </a:r>
            <a:r>
              <a:rPr lang="nl-NL" sz="1200" kern="1200" dirty="0">
                <a:solidFill>
                  <a:schemeClr val="tx1"/>
                </a:solidFill>
                <a:effectLst/>
                <a:latin typeface="+mn-lt"/>
                <a:ea typeface="+mn-ea"/>
                <a:cs typeface="+mn-cs"/>
              </a:rPr>
              <a:t> en slachtofferschap) in de toekomst.</a:t>
            </a:r>
          </a:p>
          <a:p>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gaat om situaties waarin de veiligheid van een persoon voortdurend worden bedreigd en de ontwikkelmogelijkheid van een kind structureel wordt ingeperkt. Bedenk hierbij opnieuw dat een melding bij Veilig Thuis ook dient om in de toekomst terugkerend geweld veel sneller te herkennen als dit wordt gemeld door bijvoorbeeld buren of nieuwe leerkrachten van kinderen, een situatie die helaas veel voorkomt</a:t>
            </a:r>
          </a:p>
          <a:p>
            <a:endParaRPr lang="nl-NL" dirty="0"/>
          </a:p>
        </p:txBody>
      </p:sp>
      <p:sp>
        <p:nvSpPr>
          <p:cNvPr id="4" name="Tijdelijke aanduiding voor dianummer 3"/>
          <p:cNvSpPr>
            <a:spLocks noGrp="1"/>
          </p:cNvSpPr>
          <p:nvPr>
            <p:ph type="sldNum" sz="quarter" idx="10"/>
          </p:nvPr>
        </p:nvSpPr>
        <p:spPr/>
        <p:txBody>
          <a:bodyPr/>
          <a:lstStyle/>
          <a:p>
            <a:fld id="{90C6F18D-4755-44CB-B377-699B986CDF79}" type="slidenum">
              <a:rPr lang="nl-NL" smtClean="0"/>
              <a:pPr/>
              <a:t>18</a:t>
            </a:fld>
            <a:endParaRPr lang="nl-NL"/>
          </a:p>
        </p:txBody>
      </p:sp>
      <p:pic>
        <p:nvPicPr>
          <p:cNvPr id="30722" name="Picture 2" descr="http://ajnjeugdartsen.nl/wp-content/uploads/2014/04/AJN-logo-fc_2015.png"/>
          <p:cNvPicPr>
            <a:picLocks noChangeAspect="1" noChangeArrowheads="1"/>
          </p:cNvPicPr>
          <p:nvPr/>
        </p:nvPicPr>
        <p:blipFill>
          <a:blip r:embed="rId3"/>
          <a:srcRect/>
          <a:stretch>
            <a:fillRect/>
          </a:stretch>
        </p:blipFill>
        <p:spPr bwMode="auto">
          <a:xfrm>
            <a:off x="4509120" y="3419872"/>
            <a:ext cx="1080120" cy="447322"/>
          </a:xfrm>
          <a:prstGeom prst="rect">
            <a:avLst/>
          </a:prstGeom>
          <a:noFill/>
        </p:spPr>
      </p:pic>
    </p:spTree>
    <p:extLst>
      <p:ext uri="{BB962C8B-B14F-4D97-AF65-F5344CB8AC3E}">
        <p14:creationId xmlns="" xmlns:p14="http://schemas.microsoft.com/office/powerpoint/2010/main" val="479623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Wanneer een kind of volwassene uit zichzelf praat over mogelijk huiselijk geweld en/of kindermishandeling betekent dit veelal dat het (minderjarige) slachtoffer een acute crisis ervaart en vreest voor de veiligheid en/of het welzijn van zichzelf of gezinsleden. Het met onvoldoende voorbereiding met de ouders/pleger(s) bespreken van de (door het slachtoffer) geuite zorgen kan leiden tot (verergering van) situaties van acute of structurele onveiligheid. Dit geldt uitdrukkelijk ook voor specifieke vormen van huiselijk geweld zoals (ex)</a:t>
            </a:r>
            <a:r>
              <a:rPr lang="nl-NL" sz="1200" kern="1200" dirty="0" err="1">
                <a:solidFill>
                  <a:schemeClr val="tx1"/>
                </a:solidFill>
                <a:effectLst/>
                <a:latin typeface="+mn-lt"/>
                <a:ea typeface="+mn-ea"/>
                <a:cs typeface="+mn-cs"/>
              </a:rPr>
              <a:t>partnerstalking</a:t>
            </a:r>
            <a:r>
              <a:rPr lang="nl-NL" sz="1200" kern="1200" dirty="0">
                <a:solidFill>
                  <a:schemeClr val="tx1"/>
                </a:solidFill>
                <a:effectLst/>
                <a:latin typeface="+mn-lt"/>
                <a:ea typeface="+mn-ea"/>
                <a:cs typeface="+mn-cs"/>
              </a:rPr>
              <a:t>, huwelijksdwang, </a:t>
            </a:r>
            <a:r>
              <a:rPr lang="nl-NL" sz="1200" kern="1200" dirty="0" err="1">
                <a:solidFill>
                  <a:schemeClr val="tx1"/>
                </a:solidFill>
                <a:effectLst/>
                <a:latin typeface="+mn-lt"/>
                <a:ea typeface="+mn-ea"/>
                <a:cs typeface="+mn-cs"/>
              </a:rPr>
              <a:t>eergerelateerd</a:t>
            </a:r>
            <a:r>
              <a:rPr lang="nl-NL" sz="1200" kern="1200" dirty="0">
                <a:solidFill>
                  <a:schemeClr val="tx1"/>
                </a:solidFill>
                <a:effectLst/>
                <a:latin typeface="+mn-lt"/>
                <a:ea typeface="+mn-ea"/>
                <a:cs typeface="+mn-cs"/>
              </a:rPr>
              <a:t> geweld en ouderenmishandeling. Een professionele norm tot melden betekent in dit geval zorgvuldige afstemming over de vervolgacties tussen de beroepskracht, Veilig Thuis en het slachtoffer.</a:t>
            </a:r>
          </a:p>
          <a:p>
            <a:endParaRPr lang="nl-NL" dirty="0"/>
          </a:p>
        </p:txBody>
      </p:sp>
      <p:sp>
        <p:nvSpPr>
          <p:cNvPr id="4" name="Tijdelijke aanduiding voor dianummer 3"/>
          <p:cNvSpPr>
            <a:spLocks noGrp="1"/>
          </p:cNvSpPr>
          <p:nvPr>
            <p:ph type="sldNum" sz="quarter" idx="10"/>
          </p:nvPr>
        </p:nvSpPr>
        <p:spPr/>
        <p:txBody>
          <a:bodyPr/>
          <a:lstStyle/>
          <a:p>
            <a:fld id="{90C6F18D-4755-44CB-B377-699B986CDF79}" type="slidenum">
              <a:rPr lang="nl-NL" smtClean="0"/>
              <a:pPr/>
              <a:t>19</a:t>
            </a:fld>
            <a:endParaRPr lang="nl-NL"/>
          </a:p>
        </p:txBody>
      </p:sp>
      <p:pic>
        <p:nvPicPr>
          <p:cNvPr id="28674" name="Picture 2" descr="http://ajnjeugdartsen.nl/wp-content/uploads/2014/04/AJN-logo-fc_2015.png"/>
          <p:cNvPicPr>
            <a:picLocks noChangeAspect="1" noChangeArrowheads="1"/>
          </p:cNvPicPr>
          <p:nvPr/>
        </p:nvPicPr>
        <p:blipFill>
          <a:blip r:embed="rId3"/>
          <a:srcRect/>
          <a:stretch>
            <a:fillRect/>
          </a:stretch>
        </p:blipFill>
        <p:spPr bwMode="auto">
          <a:xfrm>
            <a:off x="4261021" y="3522965"/>
            <a:ext cx="968180" cy="400963"/>
          </a:xfrm>
          <a:prstGeom prst="rect">
            <a:avLst/>
          </a:prstGeom>
          <a:noFill/>
        </p:spPr>
      </p:pic>
    </p:spTree>
    <p:extLst>
      <p:ext uri="{BB962C8B-B14F-4D97-AF65-F5344CB8AC3E}">
        <p14:creationId xmlns="" xmlns:p14="http://schemas.microsoft.com/office/powerpoint/2010/main" val="3648593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96975" y="395288"/>
            <a:ext cx="4572000" cy="3429000"/>
          </a:xfrm>
        </p:spPr>
      </p:sp>
      <p:sp>
        <p:nvSpPr>
          <p:cNvPr id="3" name="Tijdelijke aanduiding voor notities 2"/>
          <p:cNvSpPr>
            <a:spLocks noGrp="1"/>
          </p:cNvSpPr>
          <p:nvPr>
            <p:ph type="body" idx="1"/>
          </p:nvPr>
        </p:nvSpPr>
        <p:spPr/>
        <p:txBody>
          <a:bodyPr/>
          <a:lstStyle/>
          <a:p>
            <a:r>
              <a:rPr lang="nl-NL" dirty="0"/>
              <a:t>Daarmee is het verhaal nog niet af: een goede meldcode beschrijft ook waar een professional aan moet denken als hij overweegt zelf hulp te organiseren. Dat kun je positief formuleren door te beschrijven waar goede hulp aan voldoet, bijvoorbeeld aan zicht op veiligheid in verleden en heden</a:t>
            </a:r>
          </a:p>
          <a:p>
            <a:r>
              <a:rPr lang="nl-NL" dirty="0"/>
              <a:t>Je kunt het ook negatief formuleren door te beschrijven wanneer zelf hulp organiseren niet mogelijk is, bijvoorbeeld wanneer je als professional onvoldoende zich hebt op onveiligheid, kun je wellicht heel goed </a:t>
            </a:r>
            <a:r>
              <a:rPr lang="nl-NL" dirty="0" err="1"/>
              <a:t>schuldhulpverlenen</a:t>
            </a:r>
            <a:r>
              <a:rPr lang="nl-NL" dirty="0"/>
              <a:t>, maar is dit op zichzelf staand onvoldoende om geweld te stoppen. </a:t>
            </a:r>
          </a:p>
          <a:p>
            <a:endParaRPr lang="nl-NL" dirty="0"/>
          </a:p>
        </p:txBody>
      </p:sp>
      <p:sp>
        <p:nvSpPr>
          <p:cNvPr id="4" name="Tijdelijke aanduiding voor dianummer 3"/>
          <p:cNvSpPr>
            <a:spLocks noGrp="1"/>
          </p:cNvSpPr>
          <p:nvPr>
            <p:ph type="sldNum" sz="quarter" idx="10"/>
          </p:nvPr>
        </p:nvSpPr>
        <p:spPr/>
        <p:txBody>
          <a:bodyPr/>
          <a:lstStyle/>
          <a:p>
            <a:fld id="{90C6F18D-4755-44CB-B377-699B986CDF79}" type="slidenum">
              <a:rPr lang="nl-NL" smtClean="0"/>
              <a:pPr/>
              <a:t>20</a:t>
            </a:fld>
            <a:endParaRPr lang="nl-NL"/>
          </a:p>
        </p:txBody>
      </p:sp>
      <p:pic>
        <p:nvPicPr>
          <p:cNvPr id="6" name="Picture 2" descr="http://ajnjeugdartsen.nl/wp-content/uploads/2014/04/AJN-logo-fc_2015.png"/>
          <p:cNvPicPr>
            <a:picLocks noChangeAspect="1" noChangeArrowheads="1"/>
          </p:cNvPicPr>
          <p:nvPr/>
        </p:nvPicPr>
        <p:blipFill>
          <a:blip r:embed="rId3"/>
          <a:srcRect/>
          <a:stretch>
            <a:fillRect/>
          </a:stretch>
        </p:blipFill>
        <p:spPr bwMode="auto">
          <a:xfrm rot="10800000" flipH="1" flipV="1">
            <a:off x="3933056" y="3419872"/>
            <a:ext cx="603322" cy="258492"/>
          </a:xfrm>
          <a:prstGeom prst="rect">
            <a:avLst/>
          </a:prstGeom>
          <a:noFill/>
        </p:spPr>
      </p:pic>
    </p:spTree>
    <p:extLst>
      <p:ext uri="{BB962C8B-B14F-4D97-AF65-F5344CB8AC3E}">
        <p14:creationId xmlns="" xmlns:p14="http://schemas.microsoft.com/office/powerpoint/2010/main" val="379682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2</a:t>
            </a:fld>
            <a:endParaRPr lang="nl-NL"/>
          </a:p>
        </p:txBody>
      </p:sp>
    </p:spTree>
    <p:extLst>
      <p:ext uri="{BB962C8B-B14F-4D97-AF65-F5344CB8AC3E}">
        <p14:creationId xmlns="" xmlns:p14="http://schemas.microsoft.com/office/powerpoint/2010/main" val="2747360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21</a:t>
            </a:fld>
            <a:endParaRPr lang="nl-NL"/>
          </a:p>
        </p:txBody>
      </p:sp>
      <p:pic>
        <p:nvPicPr>
          <p:cNvPr id="5" name="Picture 2" descr="http://ajnjeugdartsen.nl/wp-content/uploads/2014/04/AJN-logo-fc_2015.png"/>
          <p:cNvPicPr>
            <a:picLocks noChangeAspect="1" noChangeArrowheads="1"/>
          </p:cNvPicPr>
          <p:nvPr/>
        </p:nvPicPr>
        <p:blipFill>
          <a:blip r:embed="rId3"/>
          <a:srcRect/>
          <a:stretch>
            <a:fillRect/>
          </a:stretch>
        </p:blipFill>
        <p:spPr bwMode="auto">
          <a:xfrm rot="10800000" flipH="1" flipV="1">
            <a:off x="3645024" y="3491880"/>
            <a:ext cx="923091" cy="382288"/>
          </a:xfrm>
          <a:prstGeom prst="rect">
            <a:avLst/>
          </a:prstGeom>
          <a:noFill/>
        </p:spPr>
      </p:pic>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0463" y="684213"/>
            <a:ext cx="4572000" cy="3429000"/>
          </a:xfrm>
        </p:spPr>
      </p:sp>
      <p:sp>
        <p:nvSpPr>
          <p:cNvPr id="3" name="Tijdelijke aanduiding voor notities 2"/>
          <p:cNvSpPr>
            <a:spLocks noGrp="1"/>
          </p:cNvSpPr>
          <p:nvPr>
            <p:ph type="body" idx="1"/>
          </p:nvPr>
        </p:nvSpPr>
        <p:spPr/>
        <p:txBody>
          <a:bodyPr/>
          <a:lstStyle/>
          <a:p>
            <a:r>
              <a:rPr lang="nl-NL" dirty="0"/>
              <a:t>Bij acute onveiligheid en/of structurele onveiligheid worden deze </a:t>
            </a:r>
            <a:r>
              <a:rPr lang="nl-NL" dirty="0" err="1"/>
              <a:t>afwegingingen</a:t>
            </a:r>
            <a:r>
              <a:rPr lang="nl-NL" baseline="0" dirty="0"/>
              <a:t> </a:t>
            </a:r>
            <a:r>
              <a:rPr lang="nl-NL" dirty="0"/>
              <a:t>samen met Veilig Thuis doorlopen.</a:t>
            </a:r>
          </a:p>
        </p:txBody>
      </p:sp>
      <p:sp>
        <p:nvSpPr>
          <p:cNvPr id="4" name="Tijdelijke aanduiding voor dianummer 3"/>
          <p:cNvSpPr>
            <a:spLocks noGrp="1"/>
          </p:cNvSpPr>
          <p:nvPr>
            <p:ph type="sldNum" sz="quarter" idx="10"/>
          </p:nvPr>
        </p:nvSpPr>
        <p:spPr/>
        <p:txBody>
          <a:bodyPr/>
          <a:lstStyle/>
          <a:p>
            <a:fld id="{90C6F18D-4755-44CB-B377-699B986CDF79}" type="slidenum">
              <a:rPr lang="nl-NL" smtClean="0"/>
              <a:pPr/>
              <a:t>22</a:t>
            </a:fld>
            <a:endParaRPr lang="nl-NL"/>
          </a:p>
        </p:txBody>
      </p:sp>
      <p:pic>
        <p:nvPicPr>
          <p:cNvPr id="5" name="Picture 2" descr="http://ajnjeugdartsen.nl/wp-content/uploads/2014/04/AJN-logo-fc_2015.png"/>
          <p:cNvPicPr>
            <a:picLocks noChangeAspect="1" noChangeArrowheads="1"/>
          </p:cNvPicPr>
          <p:nvPr/>
        </p:nvPicPr>
        <p:blipFill>
          <a:blip r:embed="rId3"/>
          <a:srcRect/>
          <a:stretch>
            <a:fillRect/>
          </a:stretch>
        </p:blipFill>
        <p:spPr bwMode="auto">
          <a:xfrm>
            <a:off x="3775645" y="3491880"/>
            <a:ext cx="435368" cy="432048"/>
          </a:xfrm>
          <a:prstGeom prst="rect">
            <a:avLst/>
          </a:prstGeom>
          <a:noFill/>
        </p:spPr>
      </p:pic>
    </p:spTree>
    <p:extLst>
      <p:ext uri="{BB962C8B-B14F-4D97-AF65-F5344CB8AC3E}">
        <p14:creationId xmlns="" xmlns:p14="http://schemas.microsoft.com/office/powerpoint/2010/main" val="4173757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Per 2019 extra geld voor uitbreiding , </a:t>
            </a:r>
          </a:p>
          <a:p>
            <a:r>
              <a:rPr lang="nl-NL" dirty="0" smtClean="0"/>
              <a:t>Radar: veel kritiek dat als dader verhuisd opnieuw kan beginnen, dus een systeem van gegevens NL</a:t>
            </a:r>
          </a:p>
          <a:p>
            <a:r>
              <a:rPr lang="nl-NL" dirty="0" smtClean="0"/>
              <a:t>Afstemming met de melder, zelf of overnemen? </a:t>
            </a:r>
          </a:p>
          <a:p>
            <a:r>
              <a:rPr lang="nl-NL" dirty="0" smtClean="0"/>
              <a:t>Gemeenten</a:t>
            </a:r>
            <a:r>
              <a:rPr lang="nl-NL" baseline="0" dirty="0" smtClean="0"/>
              <a:t> opdracht zo veel mogelijk  hulp van lokale veld </a:t>
            </a:r>
            <a:endParaRPr lang="nl-NL" dirty="0"/>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23</a:t>
            </a:fld>
            <a:endParaRPr lang="nl-NL"/>
          </a:p>
        </p:txBody>
      </p:sp>
      <p:pic>
        <p:nvPicPr>
          <p:cNvPr id="21506" name="Picture 2" descr="Afbeeldingsresultaat voor logo AJN">
            <a:hlinkClick r:id="rId3"/>
          </p:cNvPr>
          <p:cNvPicPr>
            <a:picLocks noChangeAspect="1" noChangeArrowheads="1"/>
          </p:cNvPicPr>
          <p:nvPr/>
        </p:nvPicPr>
        <p:blipFill>
          <a:blip r:embed="rId4"/>
          <a:srcRect/>
          <a:stretch>
            <a:fillRect/>
          </a:stretch>
        </p:blipFill>
        <p:spPr bwMode="auto">
          <a:xfrm>
            <a:off x="4437112" y="899592"/>
            <a:ext cx="1068696" cy="514666"/>
          </a:xfrm>
          <a:prstGeom prst="rect">
            <a:avLst/>
          </a:prstGeom>
          <a:noFill/>
        </p:spPr>
      </p:pic>
    </p:spTree>
    <p:extLst>
      <p:ext uri="{BB962C8B-B14F-4D97-AF65-F5344CB8AC3E}">
        <p14:creationId xmlns="" xmlns:p14="http://schemas.microsoft.com/office/powerpoint/2010/main" val="1222222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kan als</a:t>
            </a:r>
            <a:r>
              <a:rPr lang="nl-NL" baseline="0" dirty="0" smtClean="0"/>
              <a:t> melder aangeven wat je wil; zelf doen of dat VT overneemt </a:t>
            </a:r>
            <a:endParaRPr lang="nl-NL" dirty="0"/>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24</a:t>
            </a:fld>
            <a:endParaRPr lang="nl-NL"/>
          </a:p>
        </p:txBody>
      </p:sp>
      <p:pic>
        <p:nvPicPr>
          <p:cNvPr id="19458" name="Picture 2" descr="Afbeeldingsresultaat voor logo AJN">
            <a:hlinkClick r:id="rId3"/>
          </p:cNvPr>
          <p:cNvPicPr>
            <a:picLocks noChangeAspect="1" noChangeArrowheads="1"/>
          </p:cNvPicPr>
          <p:nvPr/>
        </p:nvPicPr>
        <p:blipFill>
          <a:blip r:embed="rId4"/>
          <a:srcRect/>
          <a:stretch>
            <a:fillRect/>
          </a:stretch>
        </p:blipFill>
        <p:spPr bwMode="auto">
          <a:xfrm>
            <a:off x="3393799" y="2896014"/>
            <a:ext cx="1835401" cy="883897"/>
          </a:xfrm>
          <a:prstGeom prst="rect">
            <a:avLst/>
          </a:prstGeom>
          <a:noFill/>
        </p:spPr>
      </p:pic>
    </p:spTree>
    <p:extLst>
      <p:ext uri="{BB962C8B-B14F-4D97-AF65-F5344CB8AC3E}">
        <p14:creationId xmlns="" xmlns:p14="http://schemas.microsoft.com/office/powerpoint/2010/main" val="3888478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25</a:t>
            </a:fld>
            <a:endParaRPr lang="nl-NL"/>
          </a:p>
        </p:txBody>
      </p:sp>
      <p:pic>
        <p:nvPicPr>
          <p:cNvPr id="6146" name="Picture 2" descr="Afbeeldingsresultaat voor logo AJN">
            <a:hlinkClick r:id="rId3"/>
          </p:cNvPr>
          <p:cNvPicPr>
            <a:picLocks noChangeAspect="1" noChangeArrowheads="1"/>
          </p:cNvPicPr>
          <p:nvPr/>
        </p:nvPicPr>
        <p:blipFill>
          <a:blip r:embed="rId4"/>
          <a:srcRect/>
          <a:stretch>
            <a:fillRect/>
          </a:stretch>
        </p:blipFill>
        <p:spPr bwMode="auto">
          <a:xfrm>
            <a:off x="3284985" y="3339710"/>
            <a:ext cx="1512168" cy="728234"/>
          </a:xfrm>
          <a:prstGeom prst="rect">
            <a:avLst/>
          </a:prstGeom>
          <a:noFill/>
        </p:spPr>
      </p:pic>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26</a:t>
            </a:fld>
            <a:endParaRPr lang="nl-NL"/>
          </a:p>
        </p:txBody>
      </p:sp>
      <p:pic>
        <p:nvPicPr>
          <p:cNvPr id="5122" name="Picture 2" descr="Afbeeldingsresultaat voor logo AJN">
            <a:hlinkClick r:id="rId3"/>
          </p:cNvPr>
          <p:cNvPicPr>
            <a:picLocks noChangeAspect="1" noChangeArrowheads="1"/>
          </p:cNvPicPr>
          <p:nvPr/>
        </p:nvPicPr>
        <p:blipFill>
          <a:blip r:embed="rId4"/>
          <a:srcRect/>
          <a:stretch>
            <a:fillRect/>
          </a:stretch>
        </p:blipFill>
        <p:spPr bwMode="auto">
          <a:xfrm>
            <a:off x="4149080" y="3131840"/>
            <a:ext cx="1060378" cy="510660"/>
          </a:xfrm>
          <a:prstGeom prst="rect">
            <a:avLst/>
          </a:prstGeom>
          <a:noFill/>
        </p:spPr>
      </p:pic>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27</a:t>
            </a:fld>
            <a:endParaRPr lang="nl-NL"/>
          </a:p>
        </p:txBody>
      </p:sp>
      <p:pic>
        <p:nvPicPr>
          <p:cNvPr id="4098" name="Picture 2" descr="Afbeeldingsresultaat voor logo AJN">
            <a:hlinkClick r:id="rId3"/>
          </p:cNvPr>
          <p:cNvPicPr>
            <a:picLocks noChangeAspect="1" noChangeArrowheads="1"/>
          </p:cNvPicPr>
          <p:nvPr/>
        </p:nvPicPr>
        <p:blipFill>
          <a:blip r:embed="rId4"/>
          <a:srcRect/>
          <a:stretch>
            <a:fillRect/>
          </a:stretch>
        </p:blipFill>
        <p:spPr bwMode="auto">
          <a:xfrm>
            <a:off x="4465060" y="3275856"/>
            <a:ext cx="1046665" cy="504056"/>
          </a:xfrm>
          <a:prstGeom prst="rect">
            <a:avLst/>
          </a:prstGeom>
          <a:noFill/>
        </p:spPr>
      </p:pic>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28</a:t>
            </a:fld>
            <a:endParaRPr 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29</a:t>
            </a:fld>
            <a:endParaRPr lang="nl-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30</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5</a:t>
            </a:fld>
            <a:endParaRPr lang="nl-NL"/>
          </a:p>
        </p:txBody>
      </p:sp>
      <p:pic>
        <p:nvPicPr>
          <p:cNvPr id="53250" name="Picture 2" descr="Afbeeldingsresultaat voor logo AJN">
            <a:hlinkClick r:id="rId3"/>
          </p:cNvPr>
          <p:cNvPicPr>
            <a:picLocks noChangeAspect="1" noChangeArrowheads="1"/>
          </p:cNvPicPr>
          <p:nvPr/>
        </p:nvPicPr>
        <p:blipFill>
          <a:blip r:embed="rId4"/>
          <a:srcRect/>
          <a:stretch>
            <a:fillRect/>
          </a:stretch>
        </p:blipFill>
        <p:spPr bwMode="auto">
          <a:xfrm>
            <a:off x="4581128" y="899592"/>
            <a:ext cx="936104" cy="648072"/>
          </a:xfrm>
          <a:prstGeom prst="rect">
            <a:avLst/>
          </a:prstGeom>
          <a:noFill/>
        </p:spPr>
      </p:pic>
    </p:spTree>
    <p:extLst>
      <p:ext uri="{BB962C8B-B14F-4D97-AF65-F5344CB8AC3E}">
        <p14:creationId xmlns="" xmlns:p14="http://schemas.microsoft.com/office/powerpoint/2010/main" val="4070252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52513" y="755650"/>
            <a:ext cx="4572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6</a:t>
            </a:fld>
            <a:endParaRPr lang="nl-NL"/>
          </a:p>
        </p:txBody>
      </p:sp>
      <p:pic>
        <p:nvPicPr>
          <p:cNvPr id="51202" name="Picture 2" descr="http://ajnjeugdartsen.nl/wp-content/uploads/2014/04/AJN-logo-fc_2015.png"/>
          <p:cNvPicPr>
            <a:picLocks noChangeAspect="1" noChangeArrowheads="1"/>
          </p:cNvPicPr>
          <p:nvPr/>
        </p:nvPicPr>
        <p:blipFill>
          <a:blip r:embed="rId3"/>
          <a:srcRect/>
          <a:stretch>
            <a:fillRect/>
          </a:stretch>
        </p:blipFill>
        <p:spPr bwMode="auto">
          <a:xfrm>
            <a:off x="3501008" y="3203848"/>
            <a:ext cx="1892821" cy="783896"/>
          </a:xfrm>
          <a:prstGeom prst="rect">
            <a:avLst/>
          </a:prstGeom>
          <a:noFill/>
        </p:spPr>
      </p:pic>
    </p:spTree>
    <p:extLst>
      <p:ext uri="{BB962C8B-B14F-4D97-AF65-F5344CB8AC3E}">
        <p14:creationId xmlns="" xmlns:p14="http://schemas.microsoft.com/office/powerpoint/2010/main" val="767375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7</a:t>
            </a:fld>
            <a:endParaRPr lang="nl-NL"/>
          </a:p>
        </p:txBody>
      </p:sp>
      <p:pic>
        <p:nvPicPr>
          <p:cNvPr id="49154" name="Picture 2" descr="http://ajnjeugdartsen.nl/wp-content/uploads/2014/04/AJN-logo-fc_2015.png"/>
          <p:cNvPicPr>
            <a:picLocks noChangeAspect="1" noChangeArrowheads="1"/>
          </p:cNvPicPr>
          <p:nvPr/>
        </p:nvPicPr>
        <p:blipFill>
          <a:blip r:embed="rId3"/>
          <a:srcRect/>
          <a:stretch>
            <a:fillRect/>
          </a:stretch>
        </p:blipFill>
        <p:spPr bwMode="auto">
          <a:xfrm>
            <a:off x="4221088" y="3419872"/>
            <a:ext cx="1217112" cy="504056"/>
          </a:xfrm>
          <a:prstGeom prst="rect">
            <a:avLst/>
          </a:prstGeom>
          <a:noFill/>
        </p:spPr>
      </p:pic>
    </p:spTree>
    <p:extLst>
      <p:ext uri="{BB962C8B-B14F-4D97-AF65-F5344CB8AC3E}">
        <p14:creationId xmlns="" xmlns:p14="http://schemas.microsoft.com/office/powerpoint/2010/main" val="136512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8</a:t>
            </a:fld>
            <a:endParaRPr lang="nl-NL"/>
          </a:p>
        </p:txBody>
      </p:sp>
      <p:pic>
        <p:nvPicPr>
          <p:cNvPr id="47106" name="Picture 2" descr="http://ajnjeugdartsen.nl/wp-content/uploads/2014/04/AJN-logo-fc_2015.png"/>
          <p:cNvPicPr>
            <a:picLocks noChangeAspect="1" noChangeArrowheads="1"/>
          </p:cNvPicPr>
          <p:nvPr/>
        </p:nvPicPr>
        <p:blipFill>
          <a:blip r:embed="rId3"/>
          <a:srcRect/>
          <a:stretch>
            <a:fillRect/>
          </a:stretch>
        </p:blipFill>
        <p:spPr bwMode="auto">
          <a:xfrm>
            <a:off x="2455551" y="827584"/>
            <a:ext cx="1043238" cy="432048"/>
          </a:xfrm>
          <a:prstGeom prst="rect">
            <a:avLst/>
          </a:prstGeom>
          <a:noFill/>
        </p:spPr>
      </p:pic>
    </p:spTree>
    <p:extLst>
      <p:ext uri="{BB962C8B-B14F-4D97-AF65-F5344CB8AC3E}">
        <p14:creationId xmlns="" xmlns:p14="http://schemas.microsoft.com/office/powerpoint/2010/main" val="80217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9</a:t>
            </a:fld>
            <a:endParaRPr lang="nl-NL"/>
          </a:p>
        </p:txBody>
      </p:sp>
    </p:spTree>
    <p:extLst>
      <p:ext uri="{BB962C8B-B14F-4D97-AF65-F5344CB8AC3E}">
        <p14:creationId xmlns="" xmlns:p14="http://schemas.microsoft.com/office/powerpoint/2010/main" val="1365624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A5190DA-06A6-4122-9E48-178AFEDADB67}" type="slidenum">
              <a:rPr lang="nl-NL" smtClean="0"/>
              <a:pPr/>
              <a:t>10</a:t>
            </a:fld>
            <a:endParaRPr lang="nl-NL"/>
          </a:p>
        </p:txBody>
      </p:sp>
      <p:pic>
        <p:nvPicPr>
          <p:cNvPr id="11266" name="Picture 2" descr="http://ajnjeugdartsen.nl/wp-content/uploads/2014/04/AJN-logo-fc_2015.png"/>
          <p:cNvPicPr>
            <a:picLocks noChangeAspect="1" noChangeArrowheads="1"/>
          </p:cNvPicPr>
          <p:nvPr/>
        </p:nvPicPr>
        <p:blipFill>
          <a:blip r:embed="rId3"/>
          <a:srcRect/>
          <a:stretch>
            <a:fillRect/>
          </a:stretch>
        </p:blipFill>
        <p:spPr bwMode="auto">
          <a:xfrm>
            <a:off x="4653136" y="997250"/>
            <a:ext cx="864096" cy="357858"/>
          </a:xfrm>
          <a:prstGeom prst="rect">
            <a:avLst/>
          </a:prstGeom>
          <a:noFill/>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F56F1EF-3F00-4F0A-89BF-81931EFBDB47}" type="datetimeFigureOut">
              <a:rPr lang="nl-NL" smtClean="0"/>
              <a:pPr/>
              <a:t>25-6-2018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F2E630-F6C9-4A30-A5B3-D35EF5C80247}" type="slidenum">
              <a:rPr lang="nl-NL" smtClean="0"/>
              <a:pPr/>
              <a:t>‹nr.›</a:t>
            </a:fld>
            <a:endParaRPr lang="nl-NL"/>
          </a:p>
        </p:txBody>
      </p:sp>
    </p:spTree>
    <p:extLst>
      <p:ext uri="{BB962C8B-B14F-4D97-AF65-F5344CB8AC3E}">
        <p14:creationId xmlns="" xmlns:p14="http://schemas.microsoft.com/office/powerpoint/2010/main" val="198932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F56F1EF-3F00-4F0A-89BF-81931EFBDB47}" type="datetimeFigureOut">
              <a:rPr lang="nl-NL" smtClean="0"/>
              <a:pPr/>
              <a:t>25-6-2018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F2E630-F6C9-4A30-A5B3-D35EF5C80247}" type="slidenum">
              <a:rPr lang="nl-NL" smtClean="0"/>
              <a:pPr/>
              <a:t>‹nr.›</a:t>
            </a:fld>
            <a:endParaRPr lang="nl-NL"/>
          </a:p>
        </p:txBody>
      </p:sp>
    </p:spTree>
    <p:extLst>
      <p:ext uri="{BB962C8B-B14F-4D97-AF65-F5344CB8AC3E}">
        <p14:creationId xmlns="" xmlns:p14="http://schemas.microsoft.com/office/powerpoint/2010/main" val="1245602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F56F1EF-3F00-4F0A-89BF-81931EFBDB47}" type="datetimeFigureOut">
              <a:rPr lang="nl-NL" smtClean="0"/>
              <a:pPr/>
              <a:t>25-6-2018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F2E630-F6C9-4A30-A5B3-D35EF5C80247}" type="slidenum">
              <a:rPr lang="nl-NL" smtClean="0"/>
              <a:pPr/>
              <a:t>‹nr.›</a:t>
            </a:fld>
            <a:endParaRPr lang="nl-NL"/>
          </a:p>
        </p:txBody>
      </p:sp>
    </p:spTree>
    <p:extLst>
      <p:ext uri="{BB962C8B-B14F-4D97-AF65-F5344CB8AC3E}">
        <p14:creationId xmlns="" xmlns:p14="http://schemas.microsoft.com/office/powerpoint/2010/main" val="290709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F56F1EF-3F00-4F0A-89BF-81931EFBDB47}" type="datetimeFigureOut">
              <a:rPr lang="nl-NL" smtClean="0"/>
              <a:pPr/>
              <a:t>25-6-2018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F2E630-F6C9-4A30-A5B3-D35EF5C80247}" type="slidenum">
              <a:rPr lang="nl-NL" smtClean="0"/>
              <a:pPr/>
              <a:t>‹nr.›</a:t>
            </a:fld>
            <a:endParaRPr lang="nl-NL"/>
          </a:p>
        </p:txBody>
      </p:sp>
    </p:spTree>
    <p:extLst>
      <p:ext uri="{BB962C8B-B14F-4D97-AF65-F5344CB8AC3E}">
        <p14:creationId xmlns="" xmlns:p14="http://schemas.microsoft.com/office/powerpoint/2010/main" val="635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F56F1EF-3F00-4F0A-89BF-81931EFBDB47}" type="datetimeFigureOut">
              <a:rPr lang="nl-NL" smtClean="0"/>
              <a:pPr/>
              <a:t>25-6-2018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F2E630-F6C9-4A30-A5B3-D35EF5C80247}" type="slidenum">
              <a:rPr lang="nl-NL" smtClean="0"/>
              <a:pPr/>
              <a:t>‹nr.›</a:t>
            </a:fld>
            <a:endParaRPr lang="nl-NL"/>
          </a:p>
        </p:txBody>
      </p:sp>
    </p:spTree>
    <p:extLst>
      <p:ext uri="{BB962C8B-B14F-4D97-AF65-F5344CB8AC3E}">
        <p14:creationId xmlns="" xmlns:p14="http://schemas.microsoft.com/office/powerpoint/2010/main" val="276092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F56F1EF-3F00-4F0A-89BF-81931EFBDB47}" type="datetimeFigureOut">
              <a:rPr lang="nl-NL" smtClean="0"/>
              <a:pPr/>
              <a:t>25-6-2018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8F2E630-F6C9-4A30-A5B3-D35EF5C80247}" type="slidenum">
              <a:rPr lang="nl-NL" smtClean="0"/>
              <a:pPr/>
              <a:t>‹nr.›</a:t>
            </a:fld>
            <a:endParaRPr lang="nl-NL"/>
          </a:p>
        </p:txBody>
      </p:sp>
    </p:spTree>
    <p:extLst>
      <p:ext uri="{BB962C8B-B14F-4D97-AF65-F5344CB8AC3E}">
        <p14:creationId xmlns="" xmlns:p14="http://schemas.microsoft.com/office/powerpoint/2010/main" val="426569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F56F1EF-3F00-4F0A-89BF-81931EFBDB47}" type="datetimeFigureOut">
              <a:rPr lang="nl-NL" smtClean="0"/>
              <a:pPr/>
              <a:t>25-6-2018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8F2E630-F6C9-4A30-A5B3-D35EF5C80247}" type="slidenum">
              <a:rPr lang="nl-NL" smtClean="0"/>
              <a:pPr/>
              <a:t>‹nr.›</a:t>
            </a:fld>
            <a:endParaRPr lang="nl-NL"/>
          </a:p>
        </p:txBody>
      </p:sp>
    </p:spTree>
    <p:extLst>
      <p:ext uri="{BB962C8B-B14F-4D97-AF65-F5344CB8AC3E}">
        <p14:creationId xmlns="" xmlns:p14="http://schemas.microsoft.com/office/powerpoint/2010/main" val="230088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F56F1EF-3F00-4F0A-89BF-81931EFBDB47}" type="datetimeFigureOut">
              <a:rPr lang="nl-NL" smtClean="0"/>
              <a:pPr/>
              <a:t>25-6-2018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8F2E630-F6C9-4A30-A5B3-D35EF5C80247}" type="slidenum">
              <a:rPr lang="nl-NL" smtClean="0"/>
              <a:pPr/>
              <a:t>‹nr.›</a:t>
            </a:fld>
            <a:endParaRPr lang="nl-NL"/>
          </a:p>
        </p:txBody>
      </p:sp>
    </p:spTree>
    <p:extLst>
      <p:ext uri="{BB962C8B-B14F-4D97-AF65-F5344CB8AC3E}">
        <p14:creationId xmlns="" xmlns:p14="http://schemas.microsoft.com/office/powerpoint/2010/main" val="161745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F56F1EF-3F00-4F0A-89BF-81931EFBDB47}" type="datetimeFigureOut">
              <a:rPr lang="nl-NL" smtClean="0"/>
              <a:pPr/>
              <a:t>25-6-2018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8F2E630-F6C9-4A30-A5B3-D35EF5C80247}" type="slidenum">
              <a:rPr lang="nl-NL" smtClean="0"/>
              <a:pPr/>
              <a:t>‹nr.›</a:t>
            </a:fld>
            <a:endParaRPr lang="nl-NL"/>
          </a:p>
        </p:txBody>
      </p:sp>
    </p:spTree>
    <p:extLst>
      <p:ext uri="{BB962C8B-B14F-4D97-AF65-F5344CB8AC3E}">
        <p14:creationId xmlns="" xmlns:p14="http://schemas.microsoft.com/office/powerpoint/2010/main" val="205312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F56F1EF-3F00-4F0A-89BF-81931EFBDB47}" type="datetimeFigureOut">
              <a:rPr lang="nl-NL" smtClean="0"/>
              <a:pPr/>
              <a:t>25-6-2018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8F2E630-F6C9-4A30-A5B3-D35EF5C80247}" type="slidenum">
              <a:rPr lang="nl-NL" smtClean="0"/>
              <a:pPr/>
              <a:t>‹nr.›</a:t>
            </a:fld>
            <a:endParaRPr lang="nl-NL"/>
          </a:p>
        </p:txBody>
      </p:sp>
    </p:spTree>
    <p:extLst>
      <p:ext uri="{BB962C8B-B14F-4D97-AF65-F5344CB8AC3E}">
        <p14:creationId xmlns="" xmlns:p14="http://schemas.microsoft.com/office/powerpoint/2010/main" val="59012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F56F1EF-3F00-4F0A-89BF-81931EFBDB47}" type="datetimeFigureOut">
              <a:rPr lang="nl-NL" smtClean="0"/>
              <a:pPr/>
              <a:t>25-6-2018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8F2E630-F6C9-4A30-A5B3-D35EF5C80247}" type="slidenum">
              <a:rPr lang="nl-NL" smtClean="0"/>
              <a:pPr/>
              <a:t>‹nr.›</a:t>
            </a:fld>
            <a:endParaRPr lang="nl-NL"/>
          </a:p>
        </p:txBody>
      </p:sp>
    </p:spTree>
    <p:extLst>
      <p:ext uri="{BB962C8B-B14F-4D97-AF65-F5344CB8AC3E}">
        <p14:creationId xmlns="" xmlns:p14="http://schemas.microsoft.com/office/powerpoint/2010/main" val="312607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6F1EF-3F00-4F0A-89BF-81931EFBDB47}" type="datetimeFigureOut">
              <a:rPr lang="nl-NL" smtClean="0"/>
              <a:pPr/>
              <a:t>25-6-2018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2E630-F6C9-4A30-A5B3-D35EF5C80247}" type="slidenum">
              <a:rPr lang="nl-NL" smtClean="0"/>
              <a:pPr/>
              <a:t>‹nr.›</a:t>
            </a:fld>
            <a:endParaRPr lang="nl-NL"/>
          </a:p>
        </p:txBody>
      </p:sp>
    </p:spTree>
    <p:extLst>
      <p:ext uri="{BB962C8B-B14F-4D97-AF65-F5344CB8AC3E}">
        <p14:creationId xmlns="" xmlns:p14="http://schemas.microsoft.com/office/powerpoint/2010/main" val="3661784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IR5Cr0k5fPU"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augeo.nl/demo/meldcodeprooftest/?utm_source=Augeo+portal+inschrijven&amp;utm_campaign=9604f5eba6-AM_180607-niet-academy-meldcode-nb&amp;utm_medium=email&amp;utm_term=0_6665025349-9604f5eba6-4311125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www.google.nl/url?sa=i&amp;rct=j&amp;q=&amp;esrc=s&amp;source=images&amp;cd=&amp;cad=rja&amp;uact=8&amp;ved=2ahUKEwic_aqSxe7bAhUJ16QKHfA5AfMQjRx6BAgBEAU&amp;url=http%3A%2F%2Fajnjeugdartsen.nl%2Fajn%2Fbedrijfsbureau%2F&amp;psig=AOvVaw0OMlUdPLBXy1e3nClpEjuf&amp;ust=1530006661563867"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 </a:t>
            </a:r>
            <a:endParaRPr lang="nl-NL" dirty="0"/>
          </a:p>
        </p:txBody>
      </p:sp>
      <p:sp>
        <p:nvSpPr>
          <p:cNvPr id="3" name="Ondertitel 2"/>
          <p:cNvSpPr>
            <a:spLocks noGrp="1"/>
          </p:cNvSpPr>
          <p:nvPr>
            <p:ph type="subTitle" idx="1"/>
          </p:nvPr>
        </p:nvSpPr>
        <p:spPr>
          <a:xfrm>
            <a:off x="1403648" y="3483873"/>
            <a:ext cx="6400800" cy="2201783"/>
          </a:xfrm>
        </p:spPr>
        <p:txBody>
          <a:bodyPr>
            <a:normAutofit fontScale="92500" lnSpcReduction="10000"/>
          </a:bodyPr>
          <a:lstStyle/>
          <a:p>
            <a:r>
              <a:rPr lang="nl-NL" sz="8000" dirty="0" err="1" smtClean="0">
                <a:solidFill>
                  <a:schemeClr val="tx1"/>
                </a:solidFill>
              </a:rPr>
              <a:t>AfwegingskaderMeldcode</a:t>
            </a:r>
            <a:r>
              <a:rPr lang="nl-NL" sz="8000" dirty="0" smtClean="0">
                <a:solidFill>
                  <a:schemeClr val="tx1"/>
                </a:solidFill>
              </a:rPr>
              <a:t> </a:t>
            </a:r>
          </a:p>
          <a:p>
            <a:endParaRPr lang="nl-NL" sz="8000"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1146" y="404664"/>
            <a:ext cx="4275049" cy="2863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2466" name="Picture 2" descr="Afbeeldingsresultaat voor logo AJN">
            <a:hlinkClick r:id="rId4"/>
          </p:cNvPr>
          <p:cNvPicPr>
            <a:picLocks noChangeAspect="1" noChangeArrowheads="1"/>
          </p:cNvPicPr>
          <p:nvPr/>
        </p:nvPicPr>
        <p:blipFill>
          <a:blip r:embed="rId5" cstate="print"/>
          <a:srcRect/>
          <a:stretch>
            <a:fillRect/>
          </a:stretch>
        </p:blipFill>
        <p:spPr bwMode="auto">
          <a:xfrm>
            <a:off x="5148064" y="1412776"/>
            <a:ext cx="3267081" cy="1573370"/>
          </a:xfrm>
          <a:prstGeom prst="rect">
            <a:avLst/>
          </a:prstGeom>
          <a:noFill/>
        </p:spPr>
      </p:pic>
    </p:spTree>
    <p:extLst>
      <p:ext uri="{BB962C8B-B14F-4D97-AF65-F5344CB8AC3E}">
        <p14:creationId xmlns="" xmlns:p14="http://schemas.microsoft.com/office/powerpoint/2010/main" val="947110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Afwegingskader</a:t>
            </a:r>
            <a:endParaRPr lang="nl-NL" dirty="0"/>
          </a:p>
        </p:txBody>
      </p:sp>
      <p:sp>
        <p:nvSpPr>
          <p:cNvPr id="5" name="Rechthoek 4"/>
          <p:cNvSpPr/>
          <p:nvPr/>
        </p:nvSpPr>
        <p:spPr>
          <a:xfrm>
            <a:off x="899592" y="1772816"/>
            <a:ext cx="7488832" cy="3785652"/>
          </a:xfrm>
          <a:prstGeom prst="rect">
            <a:avLst/>
          </a:prstGeom>
        </p:spPr>
        <p:txBody>
          <a:bodyPr wrap="square">
            <a:spAutoFit/>
          </a:bodyPr>
          <a:lstStyle/>
          <a:p>
            <a:r>
              <a:rPr lang="nl-NL" dirty="0" smtClean="0"/>
              <a:t>“</a:t>
            </a:r>
            <a:r>
              <a:rPr lang="nl-NL" sz="2400" dirty="0" smtClean="0"/>
              <a:t>een afwegingskader op basis waarvan de professionals het </a:t>
            </a:r>
            <a:r>
              <a:rPr lang="nl-NL" sz="2400" dirty="0" smtClean="0">
                <a:solidFill>
                  <a:srgbClr val="FF0000"/>
                </a:solidFill>
              </a:rPr>
              <a:t>risico</a:t>
            </a:r>
            <a:r>
              <a:rPr lang="nl-NL" sz="2400" dirty="0" smtClean="0"/>
              <a:t> op en de </a:t>
            </a:r>
            <a:r>
              <a:rPr lang="nl-NL" sz="2400" dirty="0" smtClean="0">
                <a:solidFill>
                  <a:srgbClr val="FF0000"/>
                </a:solidFill>
              </a:rPr>
              <a:t>aard en de ernst </a:t>
            </a:r>
            <a:r>
              <a:rPr lang="nl-NL" sz="2400" dirty="0" smtClean="0"/>
              <a:t>van het huiselijk geweld of de kindermishandeling kan </a:t>
            </a:r>
            <a:r>
              <a:rPr lang="nl-NL" sz="2400" dirty="0" smtClean="0">
                <a:solidFill>
                  <a:srgbClr val="FF0000"/>
                </a:solidFill>
              </a:rPr>
              <a:t>wegen….”</a:t>
            </a:r>
            <a:r>
              <a:rPr lang="nl-NL" sz="2400" dirty="0" smtClean="0"/>
              <a:t> </a:t>
            </a:r>
          </a:p>
          <a:p>
            <a:endParaRPr lang="nl-NL" sz="2400" dirty="0" smtClean="0"/>
          </a:p>
          <a:p>
            <a:r>
              <a:rPr lang="nl-NL" sz="2400" dirty="0" smtClean="0"/>
              <a:t>….en dat hen in staat stelt te </a:t>
            </a:r>
            <a:r>
              <a:rPr lang="nl-NL" sz="2400" dirty="0" smtClean="0">
                <a:solidFill>
                  <a:srgbClr val="FF0000"/>
                </a:solidFill>
              </a:rPr>
              <a:t>beoordelen </a:t>
            </a:r>
            <a:r>
              <a:rPr lang="nl-NL" sz="2400" dirty="0" smtClean="0"/>
              <a:t>of sprake is van </a:t>
            </a:r>
            <a:r>
              <a:rPr lang="nl-NL" sz="2400" dirty="0" smtClean="0">
                <a:solidFill>
                  <a:srgbClr val="FF0000"/>
                </a:solidFill>
              </a:rPr>
              <a:t>dusdanig ernstig </a:t>
            </a:r>
            <a:r>
              <a:rPr lang="nl-NL" sz="2400" dirty="0" smtClean="0"/>
              <a:t>huiselijk geweld of ernstige kindermishandeling, dan wel van een vermoeden daarvan, </a:t>
            </a:r>
            <a:r>
              <a:rPr lang="nl-NL" sz="2400" dirty="0" smtClean="0">
                <a:solidFill>
                  <a:srgbClr val="FF0000"/>
                </a:solidFill>
              </a:rPr>
              <a:t>dat een melding </a:t>
            </a:r>
            <a:r>
              <a:rPr lang="nl-NL" sz="2400" dirty="0" smtClean="0"/>
              <a:t>is aangewezen;”</a:t>
            </a:r>
          </a:p>
          <a:p>
            <a:endParaRPr lang="nl-NL" sz="2400" dirty="0" smtClean="0"/>
          </a:p>
          <a:p>
            <a:r>
              <a:rPr lang="nl-NL" sz="2400" dirty="0" smtClean="0">
                <a:hlinkClick r:id="rId3"/>
              </a:rPr>
              <a:t>https://www.youtube.com/watch?v=IR5Cr0k5fPU</a:t>
            </a:r>
            <a:r>
              <a:rPr lang="nl-NL" sz="2400" dirty="0" smtClean="0"/>
              <a:t> </a:t>
            </a:r>
            <a:endParaRPr lang="nl-NL" sz="2400" dirty="0"/>
          </a:p>
        </p:txBody>
      </p:sp>
      <p:pic>
        <p:nvPicPr>
          <p:cNvPr id="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536" y="404664"/>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descr="Afbeeldingsresultaat voor logo AJN">
            <a:hlinkClick r:id="rId5"/>
          </p:cNvPr>
          <p:cNvPicPr>
            <a:picLocks noChangeAspect="1" noChangeArrowheads="1"/>
          </p:cNvPicPr>
          <p:nvPr/>
        </p:nvPicPr>
        <p:blipFill>
          <a:blip r:embed="rId6" cstate="print"/>
          <a:srcRect/>
          <a:stretch>
            <a:fillRect/>
          </a:stretch>
        </p:blipFill>
        <p:spPr bwMode="auto">
          <a:xfrm>
            <a:off x="7308304" y="260648"/>
            <a:ext cx="1644760" cy="79208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939336" cy="1143000"/>
          </a:xfrm>
        </p:spPr>
        <p:txBody>
          <a:bodyPr/>
          <a:lstStyle/>
          <a:p>
            <a:r>
              <a:rPr lang="nl-NL" dirty="0" smtClean="0"/>
              <a:t>Opdracht afwegingskader </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Zeven beroepsgroepen vallen onder de Wet Meldcode</a:t>
            </a:r>
          </a:p>
          <a:p>
            <a:r>
              <a:rPr lang="nl-NL" dirty="0" smtClean="0"/>
              <a:t>Clusters </a:t>
            </a:r>
            <a:r>
              <a:rPr lang="nl-NL" dirty="0"/>
              <a:t>onderwijs, justitie, verpleegkundigen en verzorgenden, artsen, pedagogen/psychologen e.a., paramedici en kinderopvang. </a:t>
            </a:r>
            <a:endParaRPr lang="nl-NL" dirty="0" smtClean="0"/>
          </a:p>
          <a:p>
            <a:r>
              <a:rPr lang="nl-NL" dirty="0" smtClean="0"/>
              <a:t>Zeven projectleiders werken samen</a:t>
            </a:r>
          </a:p>
          <a:p>
            <a:r>
              <a:rPr lang="nl-NL" dirty="0" smtClean="0"/>
              <a:t>AEF steunt </a:t>
            </a:r>
          </a:p>
          <a:p>
            <a:r>
              <a:rPr lang="nl-NL" dirty="0" smtClean="0"/>
              <a:t>Afstemming met Veilig Thuis  </a:t>
            </a:r>
          </a:p>
          <a:p>
            <a:r>
              <a:rPr lang="nl-NL" dirty="0" smtClean="0"/>
              <a:t>Professionele norm </a:t>
            </a:r>
            <a:endParaRPr lang="nl-NL"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332656"/>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Afbeeldingsresultaat voor logo AJN">
            <a:hlinkClick r:id="rId4"/>
          </p:cNvPr>
          <p:cNvPicPr>
            <a:picLocks noChangeAspect="1" noChangeArrowheads="1"/>
          </p:cNvPicPr>
          <p:nvPr/>
        </p:nvPicPr>
        <p:blipFill>
          <a:blip r:embed="rId5" cstate="print"/>
          <a:srcRect/>
          <a:stretch>
            <a:fillRect/>
          </a:stretch>
        </p:blipFill>
        <p:spPr bwMode="auto">
          <a:xfrm>
            <a:off x="7884368" y="260648"/>
            <a:ext cx="1068696" cy="514665"/>
          </a:xfrm>
          <a:prstGeom prst="rect">
            <a:avLst/>
          </a:prstGeom>
          <a:noFill/>
        </p:spPr>
      </p:pic>
    </p:spTree>
    <p:extLst>
      <p:ext uri="{BB962C8B-B14F-4D97-AF65-F5344CB8AC3E}">
        <p14:creationId xmlns="" xmlns:p14="http://schemas.microsoft.com/office/powerpoint/2010/main" val="48833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298301"/>
            <a:ext cx="8856984" cy="1143000"/>
          </a:xfrm>
        </p:spPr>
        <p:txBody>
          <a:bodyPr/>
          <a:lstStyle/>
          <a:p>
            <a:r>
              <a:rPr lang="nl-NL" dirty="0" smtClean="0"/>
              <a:t>V&amp;VN werkgroep meldcode </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smtClean="0"/>
              <a:t>Werkgroep meldcode in 2018:</a:t>
            </a:r>
          </a:p>
          <a:p>
            <a:r>
              <a:rPr lang="nl-NL" dirty="0" smtClean="0"/>
              <a:t>Ambulance verpleegkundigen</a:t>
            </a:r>
          </a:p>
          <a:p>
            <a:r>
              <a:rPr lang="nl-NL" dirty="0" smtClean="0"/>
              <a:t>GGZ verpleegkundigen</a:t>
            </a:r>
          </a:p>
          <a:p>
            <a:r>
              <a:rPr lang="nl-NL" dirty="0" smtClean="0"/>
              <a:t>Geriatrie verpleegkundigen</a:t>
            </a:r>
          </a:p>
          <a:p>
            <a:r>
              <a:rPr lang="nl-NL" dirty="0" smtClean="0"/>
              <a:t>Verzorgenden </a:t>
            </a:r>
          </a:p>
          <a:p>
            <a:r>
              <a:rPr lang="nl-NL" dirty="0" smtClean="0"/>
              <a:t>Voortplanting, Obstetrie, Gynaecologie (VOG)</a:t>
            </a:r>
          </a:p>
          <a:p>
            <a:r>
              <a:rPr lang="nl-NL" dirty="0"/>
              <a:t>Kinderverpleegkundigen</a:t>
            </a:r>
          </a:p>
          <a:p>
            <a:r>
              <a:rPr lang="nl-NL" dirty="0"/>
              <a:t>Jeugdverpleegkundigen, (Karin Laan, Maaike de </a:t>
            </a:r>
            <a:r>
              <a:rPr lang="nl-NL" dirty="0" smtClean="0"/>
              <a:t>Jager, Sonja Esser)  </a:t>
            </a:r>
          </a:p>
          <a:p>
            <a:pPr marL="0" indent="0">
              <a:buNone/>
            </a:pPr>
            <a:r>
              <a:rPr lang="nl-NL" dirty="0" smtClean="0"/>
              <a:t>Hester </a:t>
            </a:r>
            <a:r>
              <a:rPr lang="nl-NL" dirty="0" err="1" smtClean="0"/>
              <a:t>Diderich</a:t>
            </a:r>
            <a:r>
              <a:rPr lang="nl-NL" dirty="0" smtClean="0"/>
              <a:t>, Marga </a:t>
            </a:r>
            <a:r>
              <a:rPr lang="nl-NL" dirty="0" err="1" smtClean="0"/>
              <a:t>Haagman</a:t>
            </a:r>
            <a:endParaRPr lang="nl-NL"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404664"/>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01553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verbeterde meldcode</a:t>
            </a:r>
            <a:endParaRPr lang="nl-NL"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76672"/>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Tijdelijke aanduiding voor inhoud 5">
            <a:extLst>
              <a:ext uri="{FF2B5EF4-FFF2-40B4-BE49-F238E27FC236}">
                <a16:creationId xmlns:a16="http://schemas.microsoft.com/office/drawing/2014/main" xmlns="" id="{C8226E83-7084-46AF-83CA-266A07E2CA64}"/>
              </a:ext>
            </a:extLst>
          </p:cNvPr>
          <p:cNvPicPr>
            <a:picLocks noGrp="1" noChangeAspect="1"/>
          </p:cNvPicPr>
          <p:nvPr>
            <p:ph idx="1"/>
          </p:nvPr>
        </p:nvPicPr>
        <p:blipFill>
          <a:blip r:embed="rId4" cstate="print"/>
          <a:stretch>
            <a:fillRect/>
          </a:stretch>
        </p:blipFill>
        <p:spPr>
          <a:xfrm>
            <a:off x="614081" y="1772816"/>
            <a:ext cx="8256122" cy="4464497"/>
          </a:xfrm>
          <a:prstGeom prst="rect">
            <a:avLst/>
          </a:prstGeom>
        </p:spPr>
      </p:pic>
      <p:pic>
        <p:nvPicPr>
          <p:cNvPr id="5" name="Picture 2" descr="Afbeeldingsresultaat voor logo AJN">
            <a:hlinkClick r:id="rId5"/>
          </p:cNvPr>
          <p:cNvPicPr>
            <a:picLocks noChangeAspect="1" noChangeArrowheads="1"/>
          </p:cNvPicPr>
          <p:nvPr/>
        </p:nvPicPr>
        <p:blipFill>
          <a:blip r:embed="rId6" cstate="print"/>
          <a:srcRect/>
          <a:stretch>
            <a:fillRect/>
          </a:stretch>
        </p:blipFill>
        <p:spPr bwMode="auto">
          <a:xfrm>
            <a:off x="7607350" y="260648"/>
            <a:ext cx="1345713" cy="648072"/>
          </a:xfrm>
          <a:prstGeom prst="rect">
            <a:avLst/>
          </a:prstGeom>
          <a:noFill/>
        </p:spPr>
      </p:pic>
    </p:spTree>
    <p:extLst>
      <p:ext uri="{BB962C8B-B14F-4D97-AF65-F5344CB8AC3E}">
        <p14:creationId xmlns="" xmlns:p14="http://schemas.microsoft.com/office/powerpoint/2010/main" val="2784762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Afwegingskader stap 4 en 5</a:t>
            </a:r>
            <a:endParaRPr lang="nl-NL" dirty="0"/>
          </a:p>
        </p:txBody>
      </p:sp>
      <p:pic>
        <p:nvPicPr>
          <p:cNvPr id="5" name="Tijdelijke aanduiding voor inhoud 6">
            <a:extLst>
              <a:ext uri="{FF2B5EF4-FFF2-40B4-BE49-F238E27FC236}">
                <a16:creationId xmlns:a16="http://schemas.microsoft.com/office/drawing/2014/main" xmlns="" id="{C3AFF3D4-9B48-409C-9DE5-209D978577E6}"/>
              </a:ext>
            </a:extLst>
          </p:cNvPr>
          <p:cNvPicPr>
            <a:picLocks noChangeAspect="1"/>
          </p:cNvPicPr>
          <p:nvPr/>
        </p:nvPicPr>
        <p:blipFill>
          <a:blip r:embed="rId3" cstate="print"/>
          <a:stretch>
            <a:fillRect/>
          </a:stretch>
        </p:blipFill>
        <p:spPr>
          <a:xfrm>
            <a:off x="1835696" y="1556792"/>
            <a:ext cx="4896544" cy="3314756"/>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 y="404665"/>
            <a:ext cx="1475656" cy="725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descr="Afbeeldingsresultaat voor logo AJN">
            <a:hlinkClick r:id="rId5"/>
          </p:cNvPr>
          <p:cNvPicPr>
            <a:picLocks noChangeAspect="1" noChangeArrowheads="1"/>
          </p:cNvPicPr>
          <p:nvPr/>
        </p:nvPicPr>
        <p:blipFill>
          <a:blip r:embed="rId6" cstate="print"/>
          <a:srcRect/>
          <a:stretch>
            <a:fillRect/>
          </a:stretch>
        </p:blipFill>
        <p:spPr bwMode="auto">
          <a:xfrm>
            <a:off x="7740352" y="260648"/>
            <a:ext cx="1212712" cy="58402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xmlns="" id="{E92AB87D-2EE1-43A4-AB7A-E21DEB29D381}"/>
              </a:ext>
            </a:extLst>
          </p:cNvPr>
          <p:cNvPicPr>
            <a:picLocks noChangeAspect="1"/>
          </p:cNvPicPr>
          <p:nvPr/>
        </p:nvPicPr>
        <p:blipFill rotWithShape="1">
          <a:blip r:embed="rId3" cstate="print"/>
          <a:srcRect t="7967" b="25194"/>
          <a:stretch/>
        </p:blipFill>
        <p:spPr>
          <a:xfrm>
            <a:off x="654133" y="2714578"/>
            <a:ext cx="7429500" cy="2463801"/>
          </a:xfrm>
          <a:prstGeom prst="rect">
            <a:avLst/>
          </a:prstGeom>
        </p:spPr>
      </p:pic>
      <p:sp>
        <p:nvSpPr>
          <p:cNvPr id="2" name="Titel 1"/>
          <p:cNvSpPr>
            <a:spLocks noGrp="1"/>
          </p:cNvSpPr>
          <p:nvPr>
            <p:ph type="title"/>
          </p:nvPr>
        </p:nvSpPr>
        <p:spPr/>
        <p:txBody>
          <a:bodyPr>
            <a:normAutofit/>
          </a:bodyPr>
          <a:lstStyle/>
          <a:p>
            <a:pPr algn="l"/>
            <a:r>
              <a:rPr lang="nl-NL" sz="3200" dirty="0"/>
              <a:t>Afwegingen in aangescherpte meldcode</a:t>
            </a:r>
          </a:p>
        </p:txBody>
      </p:sp>
      <p:sp>
        <p:nvSpPr>
          <p:cNvPr id="9" name="Tijdelijke aanduiding voor inhoud 8">
            <a:extLst>
              <a:ext uri="{FF2B5EF4-FFF2-40B4-BE49-F238E27FC236}">
                <a16:creationId xmlns:a16="http://schemas.microsoft.com/office/drawing/2014/main" xmlns="" id="{D2B1B9BF-4E4F-4BF5-B95A-A49CEFA0B628}"/>
              </a:ext>
            </a:extLst>
          </p:cNvPr>
          <p:cNvSpPr>
            <a:spLocks noGrp="1"/>
          </p:cNvSpPr>
          <p:nvPr>
            <p:ph idx="4294967295"/>
          </p:nvPr>
        </p:nvSpPr>
        <p:spPr>
          <a:xfrm flipH="1">
            <a:off x="5272864" y="1507253"/>
            <a:ext cx="1419836" cy="1328884"/>
          </a:xfrm>
        </p:spPr>
        <p:txBody>
          <a:bodyPr>
            <a:normAutofit/>
          </a:bodyPr>
          <a:lstStyle/>
          <a:p>
            <a:pPr marL="0" lvl="0" indent="0" defTabSz="914400" fontAlgn="base">
              <a:spcAft>
                <a:spcPct val="0"/>
              </a:spcAft>
              <a:buNone/>
            </a:pPr>
            <a:r>
              <a:rPr lang="nl-NL" sz="1200" dirty="0">
                <a:solidFill>
                  <a:srgbClr val="00B0F0"/>
                </a:solidFill>
                <a:highlight>
                  <a:srgbClr val="00FF00"/>
                </a:highlight>
                <a:latin typeface="Verdana" pitchFamily="34" charset="0"/>
                <a:ea typeface="Verdana" pitchFamily="34" charset="0"/>
                <a:cs typeface="Verdana" pitchFamily="34" charset="0"/>
              </a:rPr>
              <a:t>(1) </a:t>
            </a:r>
            <a:r>
              <a:rPr lang="nl-NL" sz="1200" dirty="0">
                <a:solidFill>
                  <a:srgbClr val="00B0F0"/>
                </a:solidFill>
                <a:latin typeface="Verdana" pitchFamily="34" charset="0"/>
                <a:ea typeface="Verdana" pitchFamily="34" charset="0"/>
                <a:cs typeface="Verdana" pitchFamily="34" charset="0"/>
              </a:rPr>
              <a:t>op basis van de stappen 1 t/m 4 vermoeden huiselijk geweld? </a:t>
            </a:r>
          </a:p>
        </p:txBody>
      </p:sp>
      <p:sp>
        <p:nvSpPr>
          <p:cNvPr id="10" name="Pijl: omlaag 9">
            <a:extLst>
              <a:ext uri="{FF2B5EF4-FFF2-40B4-BE49-F238E27FC236}">
                <a16:creationId xmlns:a16="http://schemas.microsoft.com/office/drawing/2014/main" xmlns="" id="{FAE97372-4592-4D0B-B328-A9DB05FA3500}"/>
              </a:ext>
            </a:extLst>
          </p:cNvPr>
          <p:cNvSpPr/>
          <p:nvPr/>
        </p:nvSpPr>
        <p:spPr>
          <a:xfrm>
            <a:off x="4752936" y="1117507"/>
            <a:ext cx="2254289" cy="2097401"/>
          </a:xfrm>
          <a:prstGeom prst="downArrow">
            <a:avLst>
              <a:gd name="adj1" fmla="val 50000"/>
              <a:gd name="adj2" fmla="val 49128"/>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Pijl: omlaag 13">
            <a:extLst>
              <a:ext uri="{FF2B5EF4-FFF2-40B4-BE49-F238E27FC236}">
                <a16:creationId xmlns:a16="http://schemas.microsoft.com/office/drawing/2014/main" xmlns="" id="{5886716D-6D39-44AC-848C-963C2AEAB5CD}"/>
              </a:ext>
            </a:extLst>
          </p:cNvPr>
          <p:cNvSpPr/>
          <p:nvPr/>
        </p:nvSpPr>
        <p:spPr>
          <a:xfrm flipH="1" flipV="1">
            <a:off x="4914900" y="3881685"/>
            <a:ext cx="4184650" cy="2893765"/>
          </a:xfrm>
          <a:prstGeom prst="downArrow">
            <a:avLst>
              <a:gd name="adj1" fmla="val 70941"/>
              <a:gd name="adj2" fmla="val 5000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xmlns="" id="{EAC61E6F-90D4-4A83-9DAC-6AD297BB9058}"/>
              </a:ext>
            </a:extLst>
          </p:cNvPr>
          <p:cNvSpPr/>
          <p:nvPr/>
        </p:nvSpPr>
        <p:spPr>
          <a:xfrm>
            <a:off x="5613400" y="5242723"/>
            <a:ext cx="2787650" cy="1557349"/>
          </a:xfrm>
          <a:prstGeom prst="rect">
            <a:avLst/>
          </a:prstGeom>
        </p:spPr>
        <p:txBody>
          <a:bodyPr wrap="square">
            <a:spAutoFit/>
          </a:bodyPr>
          <a:lstStyle/>
          <a:p>
            <a:pPr lvl="0" defTabSz="914400" fontAlgn="base">
              <a:spcBef>
                <a:spcPct val="20000"/>
              </a:spcBef>
              <a:spcAft>
                <a:spcPct val="0"/>
              </a:spcAft>
              <a:defRPr/>
            </a:pPr>
            <a:r>
              <a:rPr lang="nl-NL" sz="1400" kern="0" dirty="0">
                <a:solidFill>
                  <a:srgbClr val="00B0F0"/>
                </a:solidFill>
                <a:highlight>
                  <a:srgbClr val="00FF00"/>
                </a:highlight>
              </a:rPr>
              <a:t>(2)</a:t>
            </a:r>
            <a:r>
              <a:rPr lang="nl-NL" sz="1400" kern="0" dirty="0">
                <a:solidFill>
                  <a:srgbClr val="00B0F0"/>
                </a:solidFill>
              </a:rPr>
              <a:t> Acute </a:t>
            </a:r>
            <a:r>
              <a:rPr lang="nl-NL" sz="1400" kern="0" dirty="0">
                <a:solidFill>
                  <a:srgbClr val="00B0F0"/>
                </a:solidFill>
                <a:highlight>
                  <a:srgbClr val="00FF00"/>
                </a:highlight>
              </a:rPr>
              <a:t>en/of structurele </a:t>
            </a:r>
            <a:r>
              <a:rPr lang="nl-NL" sz="1400" kern="0" dirty="0">
                <a:solidFill>
                  <a:srgbClr val="00B0F0"/>
                </a:solidFill>
              </a:rPr>
              <a:t>onveiligheid?</a:t>
            </a:r>
          </a:p>
          <a:p>
            <a:pPr lvl="0" defTabSz="914400" fontAlgn="base">
              <a:spcBef>
                <a:spcPct val="20000"/>
              </a:spcBef>
              <a:spcAft>
                <a:spcPct val="0"/>
              </a:spcAft>
            </a:pPr>
            <a:r>
              <a:rPr lang="nl-NL" sz="1200" dirty="0">
                <a:solidFill>
                  <a:srgbClr val="00B0F0"/>
                </a:solidFill>
                <a:highlight>
                  <a:srgbClr val="00FF00"/>
                </a:highlight>
                <a:latin typeface="Verdana" pitchFamily="34" charset="0"/>
                <a:ea typeface="Verdana" pitchFamily="34" charset="0"/>
                <a:cs typeface="Verdana" pitchFamily="34" charset="0"/>
              </a:rPr>
              <a:t>(3) </a:t>
            </a:r>
            <a:r>
              <a:rPr lang="nl-NL" sz="1200" dirty="0">
                <a:solidFill>
                  <a:srgbClr val="00B0F0"/>
                </a:solidFill>
                <a:latin typeface="Verdana" pitchFamily="34" charset="0"/>
                <a:ea typeface="Verdana" pitchFamily="34" charset="0"/>
                <a:cs typeface="Verdana" pitchFamily="34" charset="0"/>
              </a:rPr>
              <a:t>Kan ik hulp bieden/organiseren</a:t>
            </a:r>
          </a:p>
          <a:p>
            <a:pPr lvl="0" defTabSz="914400" fontAlgn="base">
              <a:spcBef>
                <a:spcPct val="20000"/>
              </a:spcBef>
              <a:spcAft>
                <a:spcPct val="0"/>
              </a:spcAft>
            </a:pPr>
            <a:r>
              <a:rPr lang="nl-NL" sz="1200" dirty="0">
                <a:solidFill>
                  <a:srgbClr val="00B0F0"/>
                </a:solidFill>
                <a:highlight>
                  <a:srgbClr val="00FF00"/>
                </a:highlight>
                <a:latin typeface="Verdana" pitchFamily="34" charset="0"/>
                <a:ea typeface="Verdana" pitchFamily="34" charset="0"/>
                <a:cs typeface="Verdana" pitchFamily="34" charset="0"/>
              </a:rPr>
              <a:t>(4) </a:t>
            </a:r>
            <a:r>
              <a:rPr lang="nl-NL" sz="1200" dirty="0">
                <a:solidFill>
                  <a:srgbClr val="00B0F0"/>
                </a:solidFill>
                <a:latin typeface="Verdana" pitchFamily="34" charset="0"/>
                <a:ea typeface="Verdana" pitchFamily="34" charset="0"/>
                <a:cs typeface="Verdana" pitchFamily="34" charset="0"/>
              </a:rPr>
              <a:t>Aanvaarden hulp?</a:t>
            </a:r>
          </a:p>
          <a:p>
            <a:pPr lvl="0" defTabSz="914400" fontAlgn="base">
              <a:spcBef>
                <a:spcPct val="20000"/>
              </a:spcBef>
              <a:spcAft>
                <a:spcPct val="0"/>
              </a:spcAft>
            </a:pPr>
            <a:r>
              <a:rPr lang="nl-NL" sz="1200" dirty="0">
                <a:solidFill>
                  <a:srgbClr val="00B0F0"/>
                </a:solidFill>
                <a:highlight>
                  <a:srgbClr val="00FF00"/>
                </a:highlight>
                <a:latin typeface="Verdana" pitchFamily="34" charset="0"/>
                <a:ea typeface="Verdana" pitchFamily="34" charset="0"/>
                <a:cs typeface="Verdana" pitchFamily="34" charset="0"/>
              </a:rPr>
              <a:t>(5) </a:t>
            </a:r>
            <a:r>
              <a:rPr lang="nl-NL" sz="1200" dirty="0">
                <a:solidFill>
                  <a:srgbClr val="00B0F0"/>
                </a:solidFill>
                <a:latin typeface="Verdana" pitchFamily="34" charset="0"/>
                <a:ea typeface="Verdana" pitchFamily="34" charset="0"/>
                <a:cs typeface="Verdana" pitchFamily="34" charset="0"/>
              </a:rPr>
              <a:t>Resultaat: veiligheid en herstel? </a:t>
            </a:r>
          </a:p>
        </p:txBody>
      </p:sp>
      <p:sp>
        <p:nvSpPr>
          <p:cNvPr id="17" name="Tekstvak 16">
            <a:extLst>
              <a:ext uri="{FF2B5EF4-FFF2-40B4-BE49-F238E27FC236}">
                <a16:creationId xmlns:a16="http://schemas.microsoft.com/office/drawing/2014/main" xmlns="" id="{EACFDD52-D4EE-47CC-9407-463CF2F3E541}"/>
              </a:ext>
            </a:extLst>
          </p:cNvPr>
          <p:cNvSpPr txBox="1"/>
          <p:nvPr/>
        </p:nvSpPr>
        <p:spPr>
          <a:xfrm>
            <a:off x="7007225" y="3792070"/>
            <a:ext cx="1177225" cy="400110"/>
          </a:xfrm>
          <a:prstGeom prst="rect">
            <a:avLst/>
          </a:prstGeom>
          <a:noFill/>
        </p:spPr>
        <p:txBody>
          <a:bodyPr wrap="square" rtlCol="0">
            <a:spAutoFit/>
          </a:bodyPr>
          <a:lstStyle/>
          <a:p>
            <a:r>
              <a:rPr lang="nl-NL" sz="2000" b="1" dirty="0">
                <a:highlight>
                  <a:srgbClr val="00FF00"/>
                </a:highlight>
              </a:rPr>
              <a:t>EN/OF</a:t>
            </a:r>
          </a:p>
        </p:txBody>
      </p:sp>
    </p:spTree>
    <p:extLst>
      <p:ext uri="{BB962C8B-B14F-4D97-AF65-F5344CB8AC3E}">
        <p14:creationId xmlns="" xmlns:p14="http://schemas.microsoft.com/office/powerpoint/2010/main" val="2039406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Normen: wanneer is melden noodzakelijk</a:t>
            </a:r>
          </a:p>
        </p:txBody>
      </p:sp>
      <p:sp>
        <p:nvSpPr>
          <p:cNvPr id="3" name="Tijdelijke aanduiding voor inhoud 2"/>
          <p:cNvSpPr>
            <a:spLocks noGrp="1"/>
          </p:cNvSpPr>
          <p:nvPr>
            <p:ph idx="1"/>
          </p:nvPr>
        </p:nvSpPr>
        <p:spPr/>
        <p:txBody>
          <a:bodyPr>
            <a:normAutofit fontScale="92500" lnSpcReduction="20000"/>
          </a:bodyPr>
          <a:lstStyle/>
          <a:p>
            <a:r>
              <a:rPr lang="nl-NL" dirty="0"/>
              <a:t>In ALLE gevallen van (vermoedens van) acute en / of structurele onveiligheid.  </a:t>
            </a:r>
          </a:p>
          <a:p>
            <a:r>
              <a:rPr lang="nl-NL" dirty="0"/>
              <a:t>In alle ANDERE gevallen waarin je meent dat je in onvoldoende mate effectieve hulp kan bieden of kan organiseren bij (risico’s op) huiselijk geweld en/of kindermishandeling.</a:t>
            </a:r>
          </a:p>
          <a:p>
            <a:r>
              <a:rPr lang="nl-NL" dirty="0"/>
              <a:t>Wanneer je hulp biedt of organiseert om zorgvragers te beschermen tegen het risico op huiselijk geweld en/of kindermishandeling en constateert dat de onveiligheid niet stopt of zich herhaalt</a:t>
            </a:r>
          </a:p>
          <a:p>
            <a:endParaRPr lang="nl-NL"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1" y="187976"/>
            <a:ext cx="1398696" cy="936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Afbeeldingsresultaat voor logo AJN">
            <a:hlinkClick r:id="rId4"/>
          </p:cNvPr>
          <p:cNvPicPr>
            <a:picLocks noChangeAspect="1" noChangeArrowheads="1"/>
          </p:cNvPicPr>
          <p:nvPr/>
        </p:nvPicPr>
        <p:blipFill>
          <a:blip r:embed="rId5" cstate="print"/>
          <a:srcRect/>
          <a:stretch>
            <a:fillRect/>
          </a:stretch>
        </p:blipFill>
        <p:spPr bwMode="auto">
          <a:xfrm>
            <a:off x="7452320" y="836712"/>
            <a:ext cx="1345713" cy="648072"/>
          </a:xfrm>
          <a:prstGeom prst="rect">
            <a:avLst/>
          </a:prstGeom>
          <a:noFill/>
        </p:spPr>
      </p:pic>
    </p:spTree>
    <p:extLst>
      <p:ext uri="{BB962C8B-B14F-4D97-AF65-F5344CB8AC3E}">
        <p14:creationId xmlns="" xmlns:p14="http://schemas.microsoft.com/office/powerpoint/2010/main" val="2951502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Acute onveiligheid</a:t>
            </a:r>
            <a:br>
              <a:rPr lang="nl-NL" dirty="0"/>
            </a:br>
            <a:endParaRPr lang="nl-NL" dirty="0"/>
          </a:p>
        </p:txBody>
      </p:sp>
      <p:sp>
        <p:nvSpPr>
          <p:cNvPr id="3" name="Tijdelijke aanduiding voor inhoud 2"/>
          <p:cNvSpPr>
            <a:spLocks noGrp="1"/>
          </p:cNvSpPr>
          <p:nvPr>
            <p:ph idx="1"/>
          </p:nvPr>
        </p:nvSpPr>
        <p:spPr/>
        <p:txBody>
          <a:bodyPr/>
          <a:lstStyle/>
          <a:p>
            <a:r>
              <a:rPr lang="nl-NL" i="1" dirty="0"/>
              <a:t>Een zorgvrager die in direct fysiek gevaar is, diens veiligheid is de komende dagen niet gegarandeerd en hij of zij heeft direct bescherming nodig.</a:t>
            </a:r>
          </a:p>
          <a:p>
            <a:endParaRPr lang="nl-NL" i="1" dirty="0"/>
          </a:p>
          <a:p>
            <a:pPr marL="0" indent="0">
              <a:buNone/>
            </a:pPr>
            <a:r>
              <a:rPr lang="nl-NL" i="1" dirty="0" err="1"/>
              <a:t>Vb</a:t>
            </a:r>
            <a:r>
              <a:rPr lang="nl-NL" i="1" dirty="0"/>
              <a:t>: </a:t>
            </a:r>
            <a:r>
              <a:rPr lang="nl-NL" dirty="0"/>
              <a:t>Ernstig letsel met een vermoeden dat dit is toegebracht, geweld tijdens zwangerschap, wapengebruik</a:t>
            </a:r>
          </a:p>
          <a:p>
            <a:endParaRPr lang="nl-NL" dirty="0"/>
          </a:p>
          <a:p>
            <a:endParaRPr lang="nl-NL"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404664"/>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Afbeeldingsresultaat voor logo AJN">
            <a:hlinkClick r:id="rId4"/>
          </p:cNvPr>
          <p:cNvPicPr>
            <a:picLocks noChangeAspect="1" noChangeArrowheads="1"/>
          </p:cNvPicPr>
          <p:nvPr/>
        </p:nvPicPr>
        <p:blipFill>
          <a:blip r:embed="rId5" cstate="print"/>
          <a:srcRect/>
          <a:stretch>
            <a:fillRect/>
          </a:stretch>
        </p:blipFill>
        <p:spPr bwMode="auto">
          <a:xfrm>
            <a:off x="7308304" y="260648"/>
            <a:ext cx="1644760" cy="792088"/>
          </a:xfrm>
          <a:prstGeom prst="rect">
            <a:avLst/>
          </a:prstGeom>
          <a:noFill/>
        </p:spPr>
      </p:pic>
    </p:spTree>
    <p:extLst>
      <p:ext uri="{BB962C8B-B14F-4D97-AF65-F5344CB8AC3E}">
        <p14:creationId xmlns="" xmlns:p14="http://schemas.microsoft.com/office/powerpoint/2010/main" val="3040688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Structurele onveiligheid</a:t>
            </a:r>
          </a:p>
        </p:txBody>
      </p:sp>
      <p:sp>
        <p:nvSpPr>
          <p:cNvPr id="3" name="Tijdelijke aanduiding voor inhoud 2"/>
          <p:cNvSpPr>
            <a:spLocks noGrp="1"/>
          </p:cNvSpPr>
          <p:nvPr>
            <p:ph idx="1"/>
          </p:nvPr>
        </p:nvSpPr>
        <p:spPr/>
        <p:txBody>
          <a:bodyPr/>
          <a:lstStyle/>
          <a:p>
            <a:r>
              <a:rPr lang="nl-NL" i="1" dirty="0"/>
              <a:t>Er is sprake van herhaling of voortduren van onveilige situaties of geweld. </a:t>
            </a:r>
          </a:p>
          <a:p>
            <a:endParaRPr lang="nl-NL" i="1" dirty="0"/>
          </a:p>
          <a:p>
            <a:pPr marL="0" indent="0">
              <a:buNone/>
            </a:pPr>
            <a:r>
              <a:rPr lang="nl-NL" dirty="0" err="1"/>
              <a:t>Vb</a:t>
            </a:r>
            <a:r>
              <a:rPr lang="nl-NL" dirty="0"/>
              <a:t>: escalerende </a:t>
            </a:r>
            <a:r>
              <a:rPr lang="nl-NL" dirty="0" err="1"/>
              <a:t>stalking</a:t>
            </a:r>
            <a:r>
              <a:rPr lang="nl-NL" dirty="0"/>
              <a:t>, kinderen die opgroeien bij ouders met psychische problemen, ouderen die verzorgd worden door mantelzorgers met </a:t>
            </a:r>
            <a:r>
              <a:rPr lang="nl-NL" dirty="0" err="1"/>
              <a:t>veslavingsproblematiek</a:t>
            </a:r>
            <a:r>
              <a:rPr lang="nl-NL" dirty="0"/>
              <a:t> </a:t>
            </a:r>
          </a:p>
          <a:p>
            <a:endParaRPr lang="nl-NL"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404664"/>
            <a:ext cx="1584177"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Afbeeldingsresultaat voor logo AJN">
            <a:hlinkClick r:id="rId4"/>
          </p:cNvPr>
          <p:cNvPicPr>
            <a:picLocks noChangeAspect="1" noChangeArrowheads="1"/>
          </p:cNvPicPr>
          <p:nvPr/>
        </p:nvPicPr>
        <p:blipFill>
          <a:blip r:embed="rId5" cstate="print"/>
          <a:srcRect/>
          <a:stretch>
            <a:fillRect/>
          </a:stretch>
        </p:blipFill>
        <p:spPr bwMode="auto">
          <a:xfrm>
            <a:off x="7452320" y="260648"/>
            <a:ext cx="1500744" cy="722732"/>
          </a:xfrm>
          <a:prstGeom prst="rect">
            <a:avLst/>
          </a:prstGeom>
          <a:noFill/>
        </p:spPr>
      </p:pic>
    </p:spTree>
    <p:extLst>
      <p:ext uri="{BB962C8B-B14F-4D97-AF65-F5344CB8AC3E}">
        <p14:creationId xmlns="" xmlns:p14="http://schemas.microsoft.com/office/powerpoint/2010/main" val="2529620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Disclosure</a:t>
            </a:r>
            <a:endParaRPr lang="nl-NL" dirty="0"/>
          </a:p>
        </p:txBody>
      </p:sp>
      <p:sp>
        <p:nvSpPr>
          <p:cNvPr id="3" name="Tijdelijke aanduiding voor inhoud 2"/>
          <p:cNvSpPr>
            <a:spLocks noGrp="1"/>
          </p:cNvSpPr>
          <p:nvPr>
            <p:ph idx="1"/>
          </p:nvPr>
        </p:nvSpPr>
        <p:spPr/>
        <p:txBody>
          <a:bodyPr/>
          <a:lstStyle/>
          <a:p>
            <a:r>
              <a:rPr lang="nl-NL" dirty="0"/>
              <a:t>Slachtoffers die uit zichzelf een zorgverlener om hulp vragen of zich uiten bij een zorgverlener zonder hulp te vragen </a:t>
            </a:r>
            <a:r>
              <a:rPr lang="nl-NL" i="1" dirty="0"/>
              <a:t>(</a:t>
            </a:r>
            <a:r>
              <a:rPr lang="nl-NL" i="1" dirty="0" err="1"/>
              <a:t>disclosure</a:t>
            </a:r>
            <a:r>
              <a:rPr lang="nl-NL" dirty="0"/>
              <a:t>)</a:t>
            </a:r>
          </a:p>
          <a:p>
            <a:endParaRPr lang="nl-NL" dirty="0"/>
          </a:p>
          <a:p>
            <a:pPr marL="0" indent="0">
              <a:buNone/>
            </a:pPr>
            <a:r>
              <a:rPr lang="nl-NL" dirty="0" smtClean="0"/>
              <a:t>Vb. een meisje dat tijdens consult vertelt dat ze dor haar stiefvader seksueel misbruikt wordt. </a:t>
            </a:r>
            <a:endParaRPr lang="nl-NL"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404664"/>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Afbeeldingsresultaat voor logo AJN">
            <a:hlinkClick r:id="rId4"/>
          </p:cNvPr>
          <p:cNvPicPr>
            <a:picLocks noChangeAspect="1" noChangeArrowheads="1"/>
          </p:cNvPicPr>
          <p:nvPr/>
        </p:nvPicPr>
        <p:blipFill>
          <a:blip r:embed="rId5" cstate="print"/>
          <a:srcRect/>
          <a:stretch>
            <a:fillRect/>
          </a:stretch>
        </p:blipFill>
        <p:spPr bwMode="auto">
          <a:xfrm>
            <a:off x="7308304" y="260648"/>
            <a:ext cx="1644760" cy="792088"/>
          </a:xfrm>
          <a:prstGeom prst="rect">
            <a:avLst/>
          </a:prstGeom>
          <a:noFill/>
        </p:spPr>
      </p:pic>
    </p:spTree>
    <p:extLst>
      <p:ext uri="{BB962C8B-B14F-4D97-AF65-F5344CB8AC3E}">
        <p14:creationId xmlns="" xmlns:p14="http://schemas.microsoft.com/office/powerpoint/2010/main" val="408387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85000" lnSpcReduction="20000"/>
          </a:bodyPr>
          <a:lstStyle/>
          <a:p>
            <a:pPr marL="0" indent="0">
              <a:buNone/>
            </a:pPr>
            <a:r>
              <a:rPr lang="nl-NL" dirty="0" smtClean="0"/>
              <a:t>Verpleegkundigen, verzorgenden, verpleegkundig specialisten</a:t>
            </a:r>
          </a:p>
          <a:p>
            <a:pPr marL="0" indent="0">
              <a:buNone/>
            </a:pPr>
            <a:r>
              <a:rPr lang="nl-NL" dirty="0" smtClean="0"/>
              <a:t> </a:t>
            </a:r>
          </a:p>
          <a:p>
            <a:pPr marL="0" indent="0">
              <a:buNone/>
            </a:pPr>
            <a:r>
              <a:rPr lang="nl-NL" dirty="0" smtClean="0"/>
              <a:t>80.000 leden (basis of afdeling)</a:t>
            </a:r>
          </a:p>
          <a:p>
            <a:pPr marL="0" indent="0">
              <a:buNone/>
            </a:pPr>
            <a:r>
              <a:rPr lang="nl-NL" dirty="0" smtClean="0"/>
              <a:t>40 afdelingen</a:t>
            </a:r>
          </a:p>
          <a:p>
            <a:pPr marL="0" indent="0">
              <a:buNone/>
            </a:pPr>
            <a:endParaRPr lang="nl-NL" dirty="0" smtClean="0"/>
          </a:p>
          <a:p>
            <a:pPr marL="400050" lvl="1" indent="0">
              <a:buNone/>
            </a:pPr>
            <a:r>
              <a:rPr lang="nl-NL" dirty="0" smtClean="0"/>
              <a:t>Afdeling Maatschappij &amp; Gezondheid:</a:t>
            </a:r>
          </a:p>
          <a:p>
            <a:pPr lvl="1"/>
            <a:r>
              <a:rPr lang="nl-NL" dirty="0" smtClean="0"/>
              <a:t>Wijkverpleegkundigen</a:t>
            </a:r>
          </a:p>
          <a:p>
            <a:pPr lvl="1"/>
            <a:r>
              <a:rPr lang="nl-NL" dirty="0" smtClean="0"/>
              <a:t>Dementieverpleegkundigen</a:t>
            </a:r>
          </a:p>
          <a:p>
            <a:pPr lvl="1"/>
            <a:r>
              <a:rPr lang="nl-NL" dirty="0" smtClean="0"/>
              <a:t>Jeugdverpleegkundigen</a:t>
            </a:r>
          </a:p>
          <a:p>
            <a:pPr lvl="1"/>
            <a:r>
              <a:rPr lang="nl-NL" dirty="0" smtClean="0"/>
              <a:t>OGZ verpleegkundigen </a:t>
            </a:r>
            <a:endParaRPr lang="nl-NL" dirty="0"/>
          </a:p>
        </p:txBody>
      </p:sp>
      <p:sp>
        <p:nvSpPr>
          <p:cNvPr id="2" name="Titel 1"/>
          <p:cNvSpPr>
            <a:spLocks noGrp="1"/>
          </p:cNvSpPr>
          <p:nvPr>
            <p:ph type="title"/>
          </p:nvPr>
        </p:nvSpPr>
        <p:spPr/>
        <p:txBody>
          <a:bodyPr/>
          <a:lstStyle/>
          <a:p>
            <a:r>
              <a:rPr lang="nl-NL" dirty="0" smtClean="0"/>
              <a:t>V&amp;VN</a:t>
            </a:r>
            <a:endParaRPr lang="nl-NL"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404664"/>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38815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0" y="1600200"/>
            <a:ext cx="8229600" cy="4525963"/>
          </a:xfrm>
        </p:spPr>
        <p:txBody>
          <a:bodyPr>
            <a:normAutofit lnSpcReduction="10000"/>
          </a:bodyPr>
          <a:lstStyle/>
          <a:p>
            <a:r>
              <a:rPr lang="nl-NL" dirty="0"/>
              <a:t>Voldoende zicht op (on)veiligheid in heden of verleden</a:t>
            </a:r>
          </a:p>
          <a:p>
            <a:r>
              <a:rPr lang="nl-NL" dirty="0"/>
              <a:t>Alle betrokken beroepskrachten hebben focus op stoppen geweld</a:t>
            </a:r>
          </a:p>
          <a:p>
            <a:r>
              <a:rPr lang="nl-NL" dirty="0"/>
              <a:t>Hulp is gericht op veerkracht en herstel van schade</a:t>
            </a:r>
          </a:p>
          <a:p>
            <a:r>
              <a:rPr lang="nl-NL" dirty="0"/>
              <a:t>Gezamenlijk plan (professionals en betrokkenen)</a:t>
            </a:r>
          </a:p>
          <a:p>
            <a:r>
              <a:rPr lang="nl-NL" dirty="0"/>
              <a:t>Afspraken over samenwerking</a:t>
            </a:r>
          </a:p>
          <a:p>
            <a:endParaRPr lang="nl-NL" dirty="0"/>
          </a:p>
          <a:p>
            <a:endParaRPr lang="nl-NL" dirty="0"/>
          </a:p>
        </p:txBody>
      </p:sp>
      <p:sp>
        <p:nvSpPr>
          <p:cNvPr id="2" name="Titel 1"/>
          <p:cNvSpPr>
            <a:spLocks noGrp="1"/>
          </p:cNvSpPr>
          <p:nvPr>
            <p:ph type="title" idx="4294967295"/>
          </p:nvPr>
        </p:nvSpPr>
        <p:spPr>
          <a:xfrm>
            <a:off x="0" y="274638"/>
            <a:ext cx="8229600" cy="1143000"/>
          </a:xfrm>
        </p:spPr>
        <p:txBody>
          <a:bodyPr/>
          <a:lstStyle/>
          <a:p>
            <a:r>
              <a:rPr lang="nl-NL" dirty="0"/>
              <a:t>Vereisten voor goede hulp</a:t>
            </a:r>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60232" y="5013176"/>
            <a:ext cx="1612737" cy="1080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Afbeeldingsresultaat voor logo AJN">
            <a:hlinkClick r:id="rId4"/>
          </p:cNvPr>
          <p:cNvPicPr>
            <a:picLocks noChangeAspect="1" noChangeArrowheads="1"/>
          </p:cNvPicPr>
          <p:nvPr/>
        </p:nvPicPr>
        <p:blipFill>
          <a:blip r:embed="rId5" cstate="print"/>
          <a:srcRect/>
          <a:stretch>
            <a:fillRect/>
          </a:stretch>
        </p:blipFill>
        <p:spPr bwMode="auto">
          <a:xfrm>
            <a:off x="7308304" y="260648"/>
            <a:ext cx="1644760" cy="792088"/>
          </a:xfrm>
          <a:prstGeom prst="rect">
            <a:avLst/>
          </a:prstGeom>
          <a:noFill/>
        </p:spPr>
      </p:pic>
    </p:spTree>
    <p:extLst>
      <p:ext uri="{BB962C8B-B14F-4D97-AF65-F5344CB8AC3E}">
        <p14:creationId xmlns="" xmlns:p14="http://schemas.microsoft.com/office/powerpoint/2010/main" val="1279385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Uitwerking meldnormen tot 5 vragen</a:t>
            </a:r>
          </a:p>
        </p:txBody>
      </p:sp>
      <p:sp>
        <p:nvSpPr>
          <p:cNvPr id="3" name="Tijdelijke aanduiding voor inhoud 2"/>
          <p:cNvSpPr>
            <a:spLocks noGrp="1"/>
          </p:cNvSpPr>
          <p:nvPr>
            <p:ph idx="1"/>
          </p:nvPr>
        </p:nvSpPr>
        <p:spPr/>
        <p:txBody>
          <a:bodyPr>
            <a:normAutofit/>
          </a:bodyPr>
          <a:lstStyle/>
          <a:p>
            <a:pPr marL="514350" lvl="0" indent="-514350">
              <a:buFont typeface="+mj-lt"/>
              <a:buAutoNum type="arabicPeriod"/>
            </a:pPr>
            <a:r>
              <a:rPr lang="nl-NL" dirty="0"/>
              <a:t>Heb ik op basis van de stappen 1 tot en met 4 van de meldcode een vermoeden van (dreiging van) huiselijk geweld en/of kindermishandeling? </a:t>
            </a:r>
          </a:p>
          <a:p>
            <a:pPr marL="514350" indent="-514350">
              <a:buFont typeface="+mj-lt"/>
              <a:buAutoNum type="arabicPeriod"/>
            </a:pPr>
            <a:r>
              <a:rPr lang="nl-NL" dirty="0"/>
              <a:t>Schat ik op basis van de stappen 1 tot en met 4 van de meldcode in dat er sprake is van acute onveiligheid en/of structurele onveiligheid?</a:t>
            </a:r>
          </a:p>
          <a:p>
            <a:endParaRPr lang="nl-NL" dirty="0"/>
          </a:p>
          <a:p>
            <a:endParaRPr lang="nl-NL" dirty="0"/>
          </a:p>
          <a:p>
            <a:pPr lvl="0"/>
            <a:endParaRPr lang="nl-NL"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64288" y="5517232"/>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Afbeeldingsresultaat voor logo AJN">
            <a:hlinkClick r:id="rId4"/>
          </p:cNvPr>
          <p:cNvPicPr>
            <a:picLocks noChangeAspect="1" noChangeArrowheads="1"/>
          </p:cNvPicPr>
          <p:nvPr/>
        </p:nvPicPr>
        <p:blipFill>
          <a:blip r:embed="rId5" cstate="print"/>
          <a:srcRect/>
          <a:stretch>
            <a:fillRect/>
          </a:stretch>
        </p:blipFill>
        <p:spPr bwMode="auto">
          <a:xfrm>
            <a:off x="5436096" y="5733256"/>
            <a:ext cx="1644760" cy="792088"/>
          </a:xfrm>
          <a:prstGeom prst="rect">
            <a:avLst/>
          </a:prstGeom>
          <a:noFill/>
        </p:spPr>
      </p:pic>
    </p:spTree>
    <p:extLst>
      <p:ext uri="{BB962C8B-B14F-4D97-AF65-F5344CB8AC3E}">
        <p14:creationId xmlns="" xmlns:p14="http://schemas.microsoft.com/office/powerpoint/2010/main" val="1535792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Uitwerking meldnormen tot 5 vragen</a:t>
            </a:r>
          </a:p>
        </p:txBody>
      </p:sp>
      <p:sp>
        <p:nvSpPr>
          <p:cNvPr id="3" name="Tijdelijke aanduiding voor inhoud 2"/>
          <p:cNvSpPr>
            <a:spLocks noGrp="1"/>
          </p:cNvSpPr>
          <p:nvPr>
            <p:ph idx="1"/>
          </p:nvPr>
        </p:nvSpPr>
        <p:spPr/>
        <p:txBody>
          <a:bodyPr>
            <a:normAutofit fontScale="85000" lnSpcReduction="20000"/>
          </a:bodyPr>
          <a:lstStyle/>
          <a:p>
            <a:pPr marL="514350" indent="-514350">
              <a:buNone/>
            </a:pPr>
            <a:r>
              <a:rPr lang="nl-NL" dirty="0" smtClean="0"/>
              <a:t>3.   Ben ik in staat effectieve hulp te bieden of organiseren om dreiging van (toekomstig) huiselijk geweld en/of kindermishandeling af te wenden? </a:t>
            </a:r>
          </a:p>
          <a:p>
            <a:pPr marL="514350" indent="-514350">
              <a:buAutoNum type="arabicPeriod" startAt="4"/>
            </a:pPr>
            <a:r>
              <a:rPr lang="nl-NL" dirty="0" smtClean="0"/>
              <a:t>Aanvaarden </a:t>
            </a:r>
            <a:r>
              <a:rPr lang="nl-NL" dirty="0"/>
              <a:t>de betrokkenen hulp om dreiging van (toekomstig) huiselijk geweld en/of kindermishandeling af te wenden en zijn zij bereid zich hiervoor in te zetten? (Ben ik in staat de hulp in samenwerking met de betrokkenen te bieden of organiseren</a:t>
            </a:r>
            <a:r>
              <a:rPr lang="nl-NL" dirty="0" smtClean="0"/>
              <a:t>?)</a:t>
            </a:r>
          </a:p>
          <a:p>
            <a:pPr marL="514350" indent="-514350">
              <a:buAutoNum type="arabicPeriod" startAt="4"/>
            </a:pPr>
            <a:r>
              <a:rPr lang="nl-NL" dirty="0" smtClean="0"/>
              <a:t>Leidt </a:t>
            </a:r>
            <a:r>
              <a:rPr lang="nl-NL" dirty="0"/>
              <a:t>de hulp binnen de gewenste termijn tot duurzame veiligheid en/of het welzijn (herstel) van alle betrokkenen? </a:t>
            </a:r>
          </a:p>
          <a:p>
            <a:pPr marL="514350" indent="-514350">
              <a:buFont typeface="+mj-lt"/>
              <a:buAutoNum type="arabicPeriod"/>
            </a:pPr>
            <a:endParaRPr lang="nl-NL" dirty="0"/>
          </a:p>
          <a:p>
            <a:pPr marL="514350" indent="-514350">
              <a:buFont typeface="+mj-lt"/>
              <a:buAutoNum type="arabicPeriod"/>
            </a:pPr>
            <a:endParaRPr lang="nl-NL" dirty="0"/>
          </a:p>
          <a:p>
            <a:endParaRPr lang="nl-NL" dirty="0"/>
          </a:p>
          <a:p>
            <a:endParaRPr lang="nl-NL" dirty="0"/>
          </a:p>
          <a:p>
            <a:endParaRPr lang="nl-NL" dirty="0"/>
          </a:p>
          <a:p>
            <a:pPr lvl="0"/>
            <a:endParaRPr lang="nl-NL"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64288" y="5517232"/>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Afbeeldingsresultaat voor logo AJN">
            <a:hlinkClick r:id="rId4"/>
          </p:cNvPr>
          <p:cNvPicPr>
            <a:picLocks noChangeAspect="1" noChangeArrowheads="1"/>
          </p:cNvPicPr>
          <p:nvPr/>
        </p:nvPicPr>
        <p:blipFill>
          <a:blip r:embed="rId5" cstate="print"/>
          <a:srcRect/>
          <a:stretch>
            <a:fillRect/>
          </a:stretch>
        </p:blipFill>
        <p:spPr bwMode="auto">
          <a:xfrm>
            <a:off x="5436096" y="5661248"/>
            <a:ext cx="1644760" cy="792088"/>
          </a:xfrm>
          <a:prstGeom prst="rect">
            <a:avLst/>
          </a:prstGeom>
          <a:noFill/>
        </p:spPr>
      </p:pic>
    </p:spTree>
    <p:extLst>
      <p:ext uri="{BB962C8B-B14F-4D97-AF65-F5344CB8AC3E}">
        <p14:creationId xmlns="" xmlns:p14="http://schemas.microsoft.com/office/powerpoint/2010/main" val="3258337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2696"/>
            <a:ext cx="8229600" cy="1224136"/>
          </a:xfrm>
        </p:spPr>
        <p:txBody>
          <a:bodyPr/>
          <a:lstStyle/>
          <a:p>
            <a:r>
              <a:rPr lang="nl-NL" dirty="0" smtClean="0"/>
              <a:t>Veilig Thuis</a:t>
            </a:r>
            <a:endParaRPr lang="nl-NL" dirty="0"/>
          </a:p>
        </p:txBody>
      </p:sp>
      <p:sp>
        <p:nvSpPr>
          <p:cNvPr id="3" name="Tijdelijke aanduiding voor inhoud 2"/>
          <p:cNvSpPr>
            <a:spLocks noGrp="1"/>
          </p:cNvSpPr>
          <p:nvPr>
            <p:ph idx="1"/>
          </p:nvPr>
        </p:nvSpPr>
        <p:spPr>
          <a:xfrm>
            <a:off x="457200" y="2420888"/>
            <a:ext cx="8229600" cy="3705275"/>
          </a:xfrm>
        </p:spPr>
        <p:txBody>
          <a:bodyPr/>
          <a:lstStyle/>
          <a:p>
            <a:pPr marL="0" indent="0">
              <a:buNone/>
            </a:pPr>
            <a:r>
              <a:rPr lang="nl-NL" dirty="0" smtClean="0"/>
              <a:t>Uitbreiding VT 2019</a:t>
            </a:r>
          </a:p>
          <a:p>
            <a:pPr marL="0" indent="0">
              <a:buNone/>
            </a:pPr>
            <a:r>
              <a:rPr lang="nl-NL" dirty="0"/>
              <a:t>R</a:t>
            </a:r>
            <a:r>
              <a:rPr lang="nl-NL" dirty="0" smtClean="0"/>
              <a:t>adarfunctie</a:t>
            </a:r>
          </a:p>
          <a:p>
            <a:pPr marL="0" indent="0">
              <a:buNone/>
            </a:pPr>
            <a:r>
              <a:rPr lang="nl-NL" dirty="0" smtClean="0"/>
              <a:t>Werkwijze professionaliseren</a:t>
            </a:r>
          </a:p>
          <a:p>
            <a:pPr marL="0" indent="0">
              <a:buNone/>
            </a:pPr>
            <a:r>
              <a:rPr lang="nl-NL" dirty="0"/>
              <a:t>Naar hulp vanuit lokale veld </a:t>
            </a:r>
          </a:p>
          <a:p>
            <a:pPr marL="0" indent="0">
              <a:buNone/>
            </a:pPr>
            <a:r>
              <a:rPr lang="nl-NL" dirty="0" smtClean="0"/>
              <a:t>Afstemming melder zelf hulp of VT overnemen?</a:t>
            </a: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404664"/>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Afbeeldingsresultaat voor logo AJN">
            <a:hlinkClick r:id="rId4"/>
          </p:cNvPr>
          <p:cNvPicPr>
            <a:picLocks noChangeAspect="1" noChangeArrowheads="1"/>
          </p:cNvPicPr>
          <p:nvPr/>
        </p:nvPicPr>
        <p:blipFill>
          <a:blip r:embed="rId5" cstate="print"/>
          <a:srcRect/>
          <a:stretch>
            <a:fillRect/>
          </a:stretch>
        </p:blipFill>
        <p:spPr bwMode="auto">
          <a:xfrm>
            <a:off x="7308304" y="260648"/>
            <a:ext cx="1644760" cy="792088"/>
          </a:xfrm>
          <a:prstGeom prst="rect">
            <a:avLst/>
          </a:prstGeom>
          <a:noFill/>
        </p:spPr>
      </p:pic>
    </p:spTree>
    <p:extLst>
      <p:ext uri="{BB962C8B-B14F-4D97-AF65-F5344CB8AC3E}">
        <p14:creationId xmlns="" xmlns:p14="http://schemas.microsoft.com/office/powerpoint/2010/main" val="2242324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Melding Veilig Thuis</a:t>
            </a:r>
            <a:endParaRPr lang="nl-NL" dirty="0"/>
          </a:p>
        </p:txBody>
      </p:sp>
      <p:sp>
        <p:nvSpPr>
          <p:cNvPr id="3" name="Tijdelijke aanduiding voor inhoud 2"/>
          <p:cNvSpPr>
            <a:spLocks noGrp="1"/>
          </p:cNvSpPr>
          <p:nvPr>
            <p:ph idx="1"/>
          </p:nvPr>
        </p:nvSpPr>
        <p:spPr>
          <a:xfrm>
            <a:off x="467544" y="1916832"/>
            <a:ext cx="8229600" cy="4525963"/>
          </a:xfrm>
        </p:spPr>
        <p:txBody>
          <a:bodyPr/>
          <a:lstStyle/>
          <a:p>
            <a:pPr marL="0" indent="0">
              <a:buNone/>
            </a:pPr>
            <a:r>
              <a:rPr lang="nl-NL" dirty="0" smtClean="0"/>
              <a:t>Melder wil: </a:t>
            </a:r>
          </a:p>
          <a:p>
            <a:r>
              <a:rPr lang="nl-NL" dirty="0" smtClean="0"/>
              <a:t>Verantwoordelijkheid naar VT</a:t>
            </a:r>
          </a:p>
          <a:p>
            <a:r>
              <a:rPr lang="nl-NL" dirty="0" smtClean="0"/>
              <a:t>Zelf hulp bieden </a:t>
            </a: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404664"/>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Afbeeldingsresultaat voor logo AJN">
            <a:hlinkClick r:id="rId4"/>
          </p:cNvPr>
          <p:cNvPicPr>
            <a:picLocks noChangeAspect="1" noChangeArrowheads="1"/>
          </p:cNvPicPr>
          <p:nvPr/>
        </p:nvPicPr>
        <p:blipFill>
          <a:blip r:embed="rId5" cstate="print"/>
          <a:srcRect/>
          <a:stretch>
            <a:fillRect/>
          </a:stretch>
        </p:blipFill>
        <p:spPr bwMode="auto">
          <a:xfrm>
            <a:off x="7308304" y="260648"/>
            <a:ext cx="1644760" cy="792088"/>
          </a:xfrm>
          <a:prstGeom prst="rect">
            <a:avLst/>
          </a:prstGeom>
          <a:noFill/>
        </p:spPr>
      </p:pic>
    </p:spTree>
    <p:extLst>
      <p:ext uri="{BB962C8B-B14F-4D97-AF65-F5344CB8AC3E}">
        <p14:creationId xmlns="" xmlns:p14="http://schemas.microsoft.com/office/powerpoint/2010/main" val="2949555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Casus bij Veilig Thuis</a:t>
            </a:r>
            <a:endParaRPr lang="nl-NL" dirty="0"/>
          </a:p>
        </p:txBody>
      </p:sp>
      <p:sp>
        <p:nvSpPr>
          <p:cNvPr id="3" name="Tijdelijke aanduiding voor inhoud 2"/>
          <p:cNvSpPr>
            <a:spLocks noGrp="1"/>
          </p:cNvSpPr>
          <p:nvPr>
            <p:ph idx="1"/>
          </p:nvPr>
        </p:nvSpPr>
        <p:spPr/>
        <p:txBody>
          <a:bodyPr/>
          <a:lstStyle/>
          <a:p>
            <a:pPr marL="0" indent="0">
              <a:buNone/>
            </a:pPr>
            <a:r>
              <a:rPr lang="nl-NL" dirty="0"/>
              <a:t>Casus naar </a:t>
            </a:r>
            <a:r>
              <a:rPr lang="nl-NL" dirty="0" smtClean="0"/>
              <a:t>VT</a:t>
            </a:r>
          </a:p>
          <a:p>
            <a:pPr marL="0" indent="0">
              <a:buNone/>
            </a:pPr>
            <a:r>
              <a:rPr lang="nl-NL" dirty="0" smtClean="0"/>
              <a:t>Aanvullende informatie beschikbaar? </a:t>
            </a:r>
          </a:p>
          <a:p>
            <a:pPr marL="0" indent="0">
              <a:buNone/>
            </a:pPr>
            <a:r>
              <a:rPr lang="nl-NL" dirty="0" smtClean="0"/>
              <a:t>Oordeel:</a:t>
            </a:r>
          </a:p>
          <a:p>
            <a:r>
              <a:rPr lang="nl-NL" dirty="0" smtClean="0"/>
              <a:t>Veiligheidsonderzoek? &gt;&gt;&gt;&gt;</a:t>
            </a:r>
          </a:p>
          <a:p>
            <a:r>
              <a:rPr lang="nl-NL" dirty="0" smtClean="0"/>
              <a:t>Over naar lokale hulp zonder onderzoek? </a:t>
            </a:r>
            <a:endParaRPr lang="nl-NL"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404664"/>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Afbeeldingsresultaat voor logo AJN">
            <a:hlinkClick r:id="rId4"/>
          </p:cNvPr>
          <p:cNvPicPr>
            <a:picLocks noChangeAspect="1" noChangeArrowheads="1"/>
          </p:cNvPicPr>
          <p:nvPr/>
        </p:nvPicPr>
        <p:blipFill>
          <a:blip r:embed="rId5" cstate="print"/>
          <a:srcRect/>
          <a:stretch>
            <a:fillRect/>
          </a:stretch>
        </p:blipFill>
        <p:spPr bwMode="auto">
          <a:xfrm>
            <a:off x="7308304" y="260648"/>
            <a:ext cx="1644760" cy="792088"/>
          </a:xfrm>
          <a:prstGeom prst="rect">
            <a:avLst/>
          </a:prstGeom>
          <a:noFill/>
        </p:spPr>
      </p:pic>
    </p:spTree>
    <p:extLst>
      <p:ext uri="{BB962C8B-B14F-4D97-AF65-F5344CB8AC3E}">
        <p14:creationId xmlns="" xmlns:p14="http://schemas.microsoft.com/office/powerpoint/2010/main" val="1843474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Veilig Thuis </a:t>
            </a:r>
            <a:endParaRPr lang="nl-NL" dirty="0"/>
          </a:p>
        </p:txBody>
      </p:sp>
      <p:sp>
        <p:nvSpPr>
          <p:cNvPr id="3" name="Tijdelijke aanduiding voor inhoud 2"/>
          <p:cNvSpPr>
            <a:spLocks noGrp="1"/>
          </p:cNvSpPr>
          <p:nvPr>
            <p:ph idx="1"/>
          </p:nvPr>
        </p:nvSpPr>
        <p:spPr/>
        <p:txBody>
          <a:bodyPr/>
          <a:lstStyle/>
          <a:p>
            <a:pPr marL="0" indent="0">
              <a:buNone/>
            </a:pPr>
            <a:r>
              <a:rPr lang="nl-NL" dirty="0" smtClean="0"/>
              <a:t>Rol VT als professional zelf hulp biedt:</a:t>
            </a:r>
          </a:p>
          <a:p>
            <a:pPr marL="0" indent="0">
              <a:buNone/>
            </a:pPr>
            <a:endParaRPr lang="nl-NL" dirty="0" smtClean="0"/>
          </a:p>
          <a:p>
            <a:r>
              <a:rPr lang="nl-NL" dirty="0" smtClean="0"/>
              <a:t>Aanvullende informatie?</a:t>
            </a:r>
          </a:p>
          <a:p>
            <a:r>
              <a:rPr lang="nl-NL" dirty="0" smtClean="0"/>
              <a:t>Is professional is staat om hulp te bieden?</a:t>
            </a:r>
          </a:p>
          <a:p>
            <a:r>
              <a:rPr lang="nl-NL" dirty="0" smtClean="0"/>
              <a:t>Geen monitoring. </a:t>
            </a:r>
          </a:p>
          <a:p>
            <a:endParaRPr lang="nl-NL"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404664"/>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Afbeeldingsresultaat voor logo AJN">
            <a:hlinkClick r:id="rId4"/>
          </p:cNvPr>
          <p:cNvPicPr>
            <a:picLocks noChangeAspect="1" noChangeArrowheads="1"/>
          </p:cNvPicPr>
          <p:nvPr/>
        </p:nvPicPr>
        <p:blipFill>
          <a:blip r:embed="rId5" cstate="print"/>
          <a:srcRect/>
          <a:stretch>
            <a:fillRect/>
          </a:stretch>
        </p:blipFill>
        <p:spPr bwMode="auto">
          <a:xfrm>
            <a:off x="7308304" y="260648"/>
            <a:ext cx="1644760" cy="792088"/>
          </a:xfrm>
          <a:prstGeom prst="rect">
            <a:avLst/>
          </a:prstGeom>
          <a:noFill/>
        </p:spPr>
      </p:pic>
    </p:spTree>
    <p:extLst>
      <p:ext uri="{BB962C8B-B14F-4D97-AF65-F5344CB8AC3E}">
        <p14:creationId xmlns="" xmlns:p14="http://schemas.microsoft.com/office/powerpoint/2010/main" val="1588085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Planning</a:t>
            </a:r>
            <a:br>
              <a:rPr lang="nl-NL" dirty="0" smtClean="0"/>
            </a:br>
            <a:endParaRPr lang="nl-NL" dirty="0"/>
          </a:p>
        </p:txBody>
      </p:sp>
      <p:sp>
        <p:nvSpPr>
          <p:cNvPr id="3" name="Tijdelijke aanduiding voor inhoud 2"/>
          <p:cNvSpPr>
            <a:spLocks noGrp="1"/>
          </p:cNvSpPr>
          <p:nvPr>
            <p:ph idx="1"/>
          </p:nvPr>
        </p:nvSpPr>
        <p:spPr/>
        <p:txBody>
          <a:bodyPr/>
          <a:lstStyle/>
          <a:p>
            <a:r>
              <a:rPr lang="nl-NL" dirty="0" smtClean="0"/>
              <a:t>Alles is nu nog concept, kan nog aangepast</a:t>
            </a:r>
          </a:p>
          <a:p>
            <a:r>
              <a:rPr lang="nl-NL" dirty="0" smtClean="0"/>
              <a:t>2 juli presentatie bij VWS</a:t>
            </a:r>
          </a:p>
          <a:p>
            <a:r>
              <a:rPr lang="nl-NL" dirty="0" smtClean="0"/>
              <a:t>Zomer nieuwe app meldcode </a:t>
            </a:r>
          </a:p>
          <a:p>
            <a:r>
              <a:rPr lang="nl-NL" dirty="0" smtClean="0"/>
              <a:t>AEF contact brancheorganisaties </a:t>
            </a:r>
          </a:p>
          <a:p>
            <a:r>
              <a:rPr lang="nl-NL" dirty="0" smtClean="0"/>
              <a:t>Juli-dec informatie verspreiden, oefenen </a:t>
            </a:r>
          </a:p>
          <a:p>
            <a:r>
              <a:rPr lang="nl-NL" dirty="0" smtClean="0"/>
              <a:t>2019 wijziging wet </a:t>
            </a:r>
            <a:endParaRPr lang="nl-NL"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404664"/>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Afbeeldingsresultaat voor logo AJN">
            <a:hlinkClick r:id="rId4"/>
          </p:cNvPr>
          <p:cNvPicPr>
            <a:picLocks noChangeAspect="1" noChangeArrowheads="1"/>
          </p:cNvPicPr>
          <p:nvPr/>
        </p:nvPicPr>
        <p:blipFill>
          <a:blip r:embed="rId5" cstate="print"/>
          <a:srcRect/>
          <a:stretch>
            <a:fillRect/>
          </a:stretch>
        </p:blipFill>
        <p:spPr bwMode="auto">
          <a:xfrm>
            <a:off x="7308304" y="260648"/>
            <a:ext cx="1644760" cy="792088"/>
          </a:xfrm>
          <a:prstGeom prst="rect">
            <a:avLst/>
          </a:prstGeom>
          <a:noFill/>
        </p:spPr>
      </p:pic>
    </p:spTree>
    <p:extLst>
      <p:ext uri="{BB962C8B-B14F-4D97-AF65-F5344CB8AC3E}">
        <p14:creationId xmlns="" xmlns:p14="http://schemas.microsoft.com/office/powerpoint/2010/main" val="3584844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229600" cy="864096"/>
          </a:xfrm>
        </p:spPr>
        <p:txBody>
          <a:bodyPr>
            <a:normAutofit fontScale="90000"/>
          </a:bodyPr>
          <a:lstStyle/>
          <a:p>
            <a:r>
              <a:rPr lang="nl-NL" dirty="0" smtClean="0"/>
              <a:t/>
            </a:r>
            <a:br>
              <a:rPr lang="nl-NL" dirty="0" smtClean="0"/>
            </a:br>
            <a:r>
              <a:rPr lang="nl-NL" dirty="0" smtClean="0"/>
              <a:t>Casus </a:t>
            </a:r>
            <a:r>
              <a:rPr lang="nl-NL" dirty="0"/>
              <a:t>Bernice</a:t>
            </a:r>
            <a:br>
              <a:rPr lang="nl-NL" dirty="0"/>
            </a:br>
            <a:endParaRPr lang="nl-NL" dirty="0"/>
          </a:p>
        </p:txBody>
      </p:sp>
      <p:sp>
        <p:nvSpPr>
          <p:cNvPr id="3" name="Tijdelijke aanduiding voor inhoud 2"/>
          <p:cNvSpPr>
            <a:spLocks noGrp="1"/>
          </p:cNvSpPr>
          <p:nvPr>
            <p:ph idx="1"/>
          </p:nvPr>
        </p:nvSpPr>
        <p:spPr/>
        <p:txBody>
          <a:bodyPr>
            <a:normAutofit fontScale="40000" lnSpcReduction="20000"/>
          </a:bodyPr>
          <a:lstStyle/>
          <a:p>
            <a:endParaRPr lang="nl-NL" sz="900" dirty="0" smtClean="0"/>
          </a:p>
          <a:p>
            <a:endParaRPr lang="nl-NL" sz="900" dirty="0"/>
          </a:p>
          <a:p>
            <a:endParaRPr lang="nl-NL" sz="900" dirty="0"/>
          </a:p>
          <a:p>
            <a:pPr marL="0" indent="0">
              <a:buNone/>
            </a:pPr>
            <a:r>
              <a:rPr lang="nl-NL" sz="4200" dirty="0"/>
              <a:t>Bernice,  </a:t>
            </a:r>
            <a:r>
              <a:rPr lang="nl-NL" sz="4200" dirty="0" smtClean="0"/>
              <a:t>21 </a:t>
            </a:r>
            <a:r>
              <a:rPr lang="nl-NL" sz="4200" dirty="0"/>
              <a:t>jaar, werkt 3 dagen per week als verkoopster. Heeft een verleden met huiselijk geweld, uit huis plaatsing en gepest worden. Slecht contact met haar familie. Vader van B. niet meer in beeld (al jaren)</a:t>
            </a:r>
          </a:p>
          <a:p>
            <a:pPr marL="0" indent="0">
              <a:buNone/>
            </a:pPr>
            <a:endParaRPr lang="nl-NL" sz="4200" dirty="0" smtClean="0"/>
          </a:p>
          <a:p>
            <a:pPr marL="0" indent="0">
              <a:buNone/>
            </a:pPr>
            <a:r>
              <a:rPr lang="nl-NL" sz="4200" dirty="0" smtClean="0"/>
              <a:t>Bert </a:t>
            </a:r>
            <a:r>
              <a:rPr lang="nl-NL" sz="4200" dirty="0"/>
              <a:t>is haar huidige vriendje. Wonen samen, geen werk of opleiding</a:t>
            </a:r>
          </a:p>
          <a:p>
            <a:pPr marL="0" indent="0">
              <a:buNone/>
            </a:pPr>
            <a:endParaRPr lang="nl-NL" sz="4200" dirty="0" smtClean="0"/>
          </a:p>
          <a:p>
            <a:pPr marL="0" indent="0">
              <a:buNone/>
            </a:pPr>
            <a:r>
              <a:rPr lang="nl-NL" sz="4200" dirty="0" smtClean="0"/>
              <a:t>Bij het JGZ intake blijkt </a:t>
            </a:r>
            <a:r>
              <a:rPr lang="nl-NL" sz="4200" dirty="0"/>
              <a:t>dat Bert al een zoontje ouder heeft, uit huis geplaatst omdat de beide ouders, zeker na drankgebruik, agressief naar het jochie waren. Bert lijkt nu minder alcohol te drinken volgens Bernice, maar blowt erg </a:t>
            </a:r>
            <a:r>
              <a:rPr lang="nl-NL" sz="4200" dirty="0" smtClean="0"/>
              <a:t>veel.</a:t>
            </a:r>
          </a:p>
          <a:p>
            <a:endParaRPr lang="nl-NL" sz="900" dirty="0"/>
          </a:p>
          <a:p>
            <a:endParaRPr lang="nl-NL" sz="900" dirty="0" smtClean="0"/>
          </a:p>
          <a:p>
            <a:endParaRPr lang="nl-NL" sz="1700" dirty="0"/>
          </a:p>
          <a:p>
            <a:pPr marL="0" indent="0">
              <a:buNone/>
            </a:pPr>
            <a:r>
              <a:rPr lang="nl-NL" sz="4000" dirty="0" smtClean="0">
                <a:solidFill>
                  <a:schemeClr val="accent2">
                    <a:lumMod val="50000"/>
                  </a:schemeClr>
                </a:solidFill>
              </a:rPr>
              <a:t>Afwegen</a:t>
            </a:r>
          </a:p>
          <a:p>
            <a:pPr marL="0" indent="0">
              <a:buNone/>
            </a:pPr>
            <a:r>
              <a:rPr lang="nl-NL" sz="4000" dirty="0" smtClean="0">
                <a:solidFill>
                  <a:schemeClr val="accent2">
                    <a:lumMod val="50000"/>
                  </a:schemeClr>
                </a:solidFill>
              </a:rPr>
              <a:t>Vermoeden </a:t>
            </a:r>
            <a:r>
              <a:rPr lang="nl-NL" sz="4000" dirty="0">
                <a:solidFill>
                  <a:schemeClr val="accent2">
                    <a:lumMod val="50000"/>
                  </a:schemeClr>
                </a:solidFill>
              </a:rPr>
              <a:t>van geweld, kindermishandeling?</a:t>
            </a:r>
            <a:br>
              <a:rPr lang="nl-NL" sz="4000" dirty="0">
                <a:solidFill>
                  <a:schemeClr val="accent2">
                    <a:lumMod val="50000"/>
                  </a:schemeClr>
                </a:solidFill>
              </a:rPr>
            </a:br>
            <a:r>
              <a:rPr lang="nl-NL" sz="4000" dirty="0">
                <a:solidFill>
                  <a:schemeClr val="accent2">
                    <a:lumMod val="50000"/>
                  </a:schemeClr>
                </a:solidFill>
              </a:rPr>
              <a:t>Acuut of structureel?</a:t>
            </a:r>
            <a:br>
              <a:rPr lang="nl-NL" sz="4000" dirty="0">
                <a:solidFill>
                  <a:schemeClr val="accent2">
                    <a:lumMod val="50000"/>
                  </a:schemeClr>
                </a:solidFill>
              </a:rPr>
            </a:br>
            <a:r>
              <a:rPr lang="nl-NL" sz="4000" dirty="0">
                <a:solidFill>
                  <a:schemeClr val="accent2">
                    <a:lumMod val="50000"/>
                  </a:schemeClr>
                </a:solidFill>
              </a:rPr>
              <a:t>Kan ik zelf hulp bieden of hulp organiseren?</a:t>
            </a:r>
            <a:br>
              <a:rPr lang="nl-NL" sz="4000" dirty="0">
                <a:solidFill>
                  <a:schemeClr val="accent2">
                    <a:lumMod val="50000"/>
                  </a:schemeClr>
                </a:solidFill>
              </a:rPr>
            </a:br>
            <a:r>
              <a:rPr lang="nl-NL" sz="4000" dirty="0">
                <a:solidFill>
                  <a:schemeClr val="accent2">
                    <a:lumMod val="50000"/>
                  </a:schemeClr>
                </a:solidFill>
              </a:rPr>
              <a:t>Aanvaardt het gezin die hulp?</a:t>
            </a:r>
            <a:br>
              <a:rPr lang="nl-NL" sz="4000" dirty="0">
                <a:solidFill>
                  <a:schemeClr val="accent2">
                    <a:lumMod val="50000"/>
                  </a:schemeClr>
                </a:solidFill>
              </a:rPr>
            </a:br>
            <a:r>
              <a:rPr lang="nl-NL" sz="4000" dirty="0">
                <a:solidFill>
                  <a:schemeClr val="accent2">
                    <a:lumMod val="50000"/>
                  </a:schemeClr>
                </a:solidFill>
              </a:rPr>
              <a:t>Leidt de hulp tot veiligheid? </a:t>
            </a:r>
            <a:br>
              <a:rPr lang="nl-NL" sz="4000" dirty="0">
                <a:solidFill>
                  <a:schemeClr val="accent2">
                    <a:lumMod val="50000"/>
                  </a:schemeClr>
                </a:solidFill>
              </a:rPr>
            </a:br>
            <a:endParaRPr lang="nl-NL" sz="4000" dirty="0">
              <a:solidFill>
                <a:schemeClr val="accent2">
                  <a:lumMod val="50000"/>
                </a:schemeClr>
              </a:solidFill>
            </a:endParaRP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52320" y="5589240"/>
            <a:ext cx="1543050"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06919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Casus </a:t>
            </a:r>
            <a:r>
              <a:rPr lang="nl-NL" dirty="0" err="1"/>
              <a:t>Carissa</a:t>
            </a:r>
            <a:endParaRPr lang="nl-NL" dirty="0"/>
          </a:p>
        </p:txBody>
      </p:sp>
      <p:sp>
        <p:nvSpPr>
          <p:cNvPr id="5" name="Tijdelijke aanduiding voor inhoud 4"/>
          <p:cNvSpPr>
            <a:spLocks noGrp="1"/>
          </p:cNvSpPr>
          <p:nvPr>
            <p:ph idx="1"/>
          </p:nvPr>
        </p:nvSpPr>
        <p:spPr/>
        <p:txBody>
          <a:bodyPr>
            <a:normAutofit fontScale="62500" lnSpcReduction="20000"/>
          </a:bodyPr>
          <a:lstStyle/>
          <a:p>
            <a:pPr marL="0" indent="0">
              <a:buNone/>
            </a:pPr>
            <a:r>
              <a:rPr lang="nl-NL" dirty="0"/>
              <a:t/>
            </a:r>
            <a:br>
              <a:rPr lang="nl-NL" dirty="0"/>
            </a:br>
            <a:r>
              <a:rPr lang="nl-NL" dirty="0" err="1"/>
              <a:t>Carissa</a:t>
            </a:r>
            <a:r>
              <a:rPr lang="nl-NL" dirty="0"/>
              <a:t>,  19 jaar, werkt 3 dagen per week als verkoopster. Heeft een verleden met huiselijk geweld, uit huis plaatsing en gepest worden. Slecht contact met haar familie. Vader van C. niet meer in beeld (al jaren</a:t>
            </a:r>
            <a:r>
              <a:rPr lang="nl-NL" dirty="0" smtClean="0"/>
              <a:t>)</a:t>
            </a:r>
          </a:p>
          <a:p>
            <a:pPr marL="0" indent="0">
              <a:buNone/>
            </a:pPr>
            <a:r>
              <a:rPr lang="nl-NL" dirty="0"/>
              <a:t/>
            </a:r>
            <a:br>
              <a:rPr lang="nl-NL" dirty="0"/>
            </a:br>
            <a:r>
              <a:rPr lang="nl-NL" dirty="0"/>
              <a:t>Charlie is haar huidige vriendje. Wonen samen, geen werk of opleiding</a:t>
            </a:r>
            <a:br>
              <a:rPr lang="nl-NL" dirty="0"/>
            </a:br>
            <a:r>
              <a:rPr lang="nl-NL" dirty="0"/>
              <a:t>Bij de intake </a:t>
            </a:r>
            <a:r>
              <a:rPr lang="nl-NL" dirty="0" smtClean="0"/>
              <a:t>JGZ blijkt </a:t>
            </a:r>
            <a:r>
              <a:rPr lang="nl-NL" dirty="0"/>
              <a:t>dat Charlie al een zoontje ouder heeft, uit huis geplaatst omdat de beide ouders, zeker na drankgebruik, agressief naar het jochie waren. Charlie drinkt nog veel, en er is overlast melding uit de omgeving.  Het wijkteam dringt aan op een  melding bij VT.</a:t>
            </a:r>
            <a:br>
              <a:rPr lang="nl-NL" dirty="0"/>
            </a:br>
            <a:r>
              <a:rPr lang="nl-NL" dirty="0"/>
              <a:t/>
            </a:r>
            <a:br>
              <a:rPr lang="nl-NL" dirty="0"/>
            </a:br>
            <a:r>
              <a:rPr lang="nl-NL" dirty="0">
                <a:solidFill>
                  <a:schemeClr val="accent2">
                    <a:lumMod val="75000"/>
                  </a:schemeClr>
                </a:solidFill>
              </a:rPr>
              <a:t>Vermoeden van geweld, kindermishandeling?</a:t>
            </a:r>
            <a:br>
              <a:rPr lang="nl-NL" dirty="0">
                <a:solidFill>
                  <a:schemeClr val="accent2">
                    <a:lumMod val="75000"/>
                  </a:schemeClr>
                </a:solidFill>
              </a:rPr>
            </a:br>
            <a:r>
              <a:rPr lang="nl-NL" dirty="0">
                <a:solidFill>
                  <a:schemeClr val="accent2">
                    <a:lumMod val="75000"/>
                  </a:schemeClr>
                </a:solidFill>
              </a:rPr>
              <a:t>Acuut of structureel?</a:t>
            </a:r>
            <a:br>
              <a:rPr lang="nl-NL" dirty="0">
                <a:solidFill>
                  <a:schemeClr val="accent2">
                    <a:lumMod val="75000"/>
                  </a:schemeClr>
                </a:solidFill>
              </a:rPr>
            </a:br>
            <a:r>
              <a:rPr lang="nl-NL" dirty="0">
                <a:solidFill>
                  <a:schemeClr val="accent2">
                    <a:lumMod val="75000"/>
                  </a:schemeClr>
                </a:solidFill>
              </a:rPr>
              <a:t>Kan ik zelf hulp bieden of hulp organiseren?</a:t>
            </a:r>
            <a:br>
              <a:rPr lang="nl-NL" dirty="0">
                <a:solidFill>
                  <a:schemeClr val="accent2">
                    <a:lumMod val="75000"/>
                  </a:schemeClr>
                </a:solidFill>
              </a:rPr>
            </a:br>
            <a:r>
              <a:rPr lang="nl-NL" dirty="0">
                <a:solidFill>
                  <a:schemeClr val="accent2">
                    <a:lumMod val="75000"/>
                  </a:schemeClr>
                </a:solidFill>
              </a:rPr>
              <a:t>Aanvaardt het gezin die hulp?</a:t>
            </a:r>
            <a:br>
              <a:rPr lang="nl-NL" dirty="0">
                <a:solidFill>
                  <a:schemeClr val="accent2">
                    <a:lumMod val="75000"/>
                  </a:schemeClr>
                </a:solidFill>
              </a:rPr>
            </a:br>
            <a:r>
              <a:rPr lang="nl-NL" dirty="0">
                <a:solidFill>
                  <a:schemeClr val="accent2">
                    <a:lumMod val="75000"/>
                  </a:schemeClr>
                </a:solidFill>
              </a:rPr>
              <a:t>Leidt de hulp tot veiligheid? </a:t>
            </a:r>
            <a:r>
              <a:rPr lang="nl-NL" dirty="0"/>
              <a:t/>
            </a:r>
            <a:br>
              <a:rPr lang="nl-NL" dirty="0"/>
            </a:br>
            <a:endParaRPr lang="nl-NL"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80312" y="5589240"/>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19228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a:t>
            </a:r>
            <a:r>
              <a:rPr lang="nl-NL" dirty="0" smtClean="0"/>
              <a:t>ennismaken</a:t>
            </a:r>
            <a:endParaRPr lang="nl-NL" dirty="0"/>
          </a:p>
        </p:txBody>
      </p:sp>
      <p:sp>
        <p:nvSpPr>
          <p:cNvPr id="3" name="Tijdelijke aanduiding voor inhoud 2"/>
          <p:cNvSpPr>
            <a:spLocks noGrp="1"/>
          </p:cNvSpPr>
          <p:nvPr>
            <p:ph idx="1"/>
          </p:nvPr>
        </p:nvSpPr>
        <p:spPr/>
        <p:txBody>
          <a:bodyPr>
            <a:normAutofit/>
          </a:bodyPr>
          <a:lstStyle/>
          <a:p>
            <a:r>
              <a:rPr lang="nl-NL" dirty="0" smtClean="0"/>
              <a:t>Bente Allessie</a:t>
            </a:r>
          </a:p>
          <a:p>
            <a:endParaRPr lang="nl-NL" dirty="0" smtClean="0"/>
          </a:p>
          <a:p>
            <a:r>
              <a:rPr lang="nl-NL" dirty="0" smtClean="0"/>
              <a:t>Jeugdverpleegkundige </a:t>
            </a:r>
          </a:p>
          <a:p>
            <a:r>
              <a:rPr lang="nl-NL" dirty="0" smtClean="0"/>
              <a:t>Lid vakgroep jeugdverpleegkundigen  </a:t>
            </a:r>
          </a:p>
          <a:p>
            <a:r>
              <a:rPr lang="nl-NL" dirty="0" smtClean="0"/>
              <a:t>Lid Richtlijn Advies- en Autorisatie  Commissie en </a:t>
            </a:r>
            <a:r>
              <a:rPr lang="nl-NL" dirty="0" err="1" smtClean="0"/>
              <a:t>mede-auteur</a:t>
            </a:r>
            <a:r>
              <a:rPr lang="nl-NL" dirty="0" smtClean="0"/>
              <a:t> LESA Kindermishandeling namens V&amp;VN</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404664"/>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54856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274638"/>
            <a:ext cx="8229600" cy="1143000"/>
          </a:xfrm>
        </p:spPr>
        <p:txBody>
          <a:bodyPr>
            <a:normAutofit fontScale="90000"/>
          </a:bodyPr>
          <a:lstStyle/>
          <a:p>
            <a:r>
              <a:rPr lang="nl-NL" dirty="0"/>
              <a:t>Casus Ellis</a:t>
            </a:r>
            <a:br>
              <a:rPr lang="nl-NL" dirty="0"/>
            </a:br>
            <a:endParaRPr lang="nl-NL" dirty="0"/>
          </a:p>
        </p:txBody>
      </p:sp>
      <p:sp>
        <p:nvSpPr>
          <p:cNvPr id="3" name="Tijdelijke aanduiding voor inhoud 2"/>
          <p:cNvSpPr>
            <a:spLocks noGrp="1"/>
          </p:cNvSpPr>
          <p:nvPr>
            <p:ph idx="4294967295"/>
          </p:nvPr>
        </p:nvSpPr>
        <p:spPr>
          <a:xfrm>
            <a:off x="611560" y="1268760"/>
            <a:ext cx="7978080" cy="5030019"/>
          </a:xfrm>
        </p:spPr>
        <p:txBody>
          <a:bodyPr>
            <a:normAutofit fontScale="47500" lnSpcReduction="20000"/>
          </a:bodyPr>
          <a:lstStyle/>
          <a:p>
            <a:pPr marL="0" indent="0">
              <a:buNone/>
            </a:pPr>
            <a:r>
              <a:rPr lang="nl-NL" sz="3400" dirty="0" smtClean="0"/>
              <a:t>Ellis</a:t>
            </a:r>
            <a:r>
              <a:rPr lang="nl-NL" sz="3400" dirty="0"/>
              <a:t>,  19 jaar, werkt 3 dagen per week als verkoopster. Heeft een verleden met huiselijk geweld, uit huis plaatsing en gepest worden. Slecht contact met haar familie. Vader van E. niet meer in beeld (al jaren)</a:t>
            </a:r>
          </a:p>
          <a:p>
            <a:pPr marL="0" indent="0">
              <a:buNone/>
            </a:pPr>
            <a:r>
              <a:rPr lang="nl-NL" sz="3400" dirty="0"/>
              <a:t>Erik is haar huidige vriendje. Wonen samen, geen werk of opleiding</a:t>
            </a:r>
          </a:p>
          <a:p>
            <a:pPr marL="0" indent="0">
              <a:buNone/>
            </a:pPr>
            <a:endParaRPr lang="nl-NL" sz="3400" dirty="0" smtClean="0"/>
          </a:p>
          <a:p>
            <a:pPr marL="0" indent="0">
              <a:buNone/>
            </a:pPr>
            <a:r>
              <a:rPr lang="nl-NL" sz="3400" dirty="0" smtClean="0"/>
              <a:t>Bij </a:t>
            </a:r>
            <a:r>
              <a:rPr lang="nl-NL" sz="3400" dirty="0"/>
              <a:t>de </a:t>
            </a:r>
            <a:r>
              <a:rPr lang="nl-NL" sz="3400" dirty="0" smtClean="0"/>
              <a:t>JGZ intake blijkt </a:t>
            </a:r>
            <a:r>
              <a:rPr lang="nl-NL" sz="3400" dirty="0"/>
              <a:t>dat Erik al een zoontje ouder heeft, uit huis geplaatst omdat de beide ouders, zeker na drankgebruik, agressief naar het jochie waren. Erik drinkt nog veel, en er is overlast melding uit de omgeving. </a:t>
            </a:r>
          </a:p>
          <a:p>
            <a:pPr marL="0" indent="0">
              <a:buNone/>
            </a:pPr>
            <a:endParaRPr lang="nl-NL" sz="3400" dirty="0" smtClean="0"/>
          </a:p>
          <a:p>
            <a:pPr marL="0" indent="0">
              <a:buNone/>
            </a:pPr>
            <a:r>
              <a:rPr lang="nl-NL" sz="3400" dirty="0" smtClean="0"/>
              <a:t>Het huis is vies, er staat een vaat van een paar dagen op het aanrecht en het ruikt naar de overvolle kattenbak. </a:t>
            </a:r>
            <a:r>
              <a:rPr lang="nl-NL" sz="3400" dirty="0" err="1" smtClean="0"/>
              <a:t>Ellis</a:t>
            </a:r>
            <a:r>
              <a:rPr lang="nl-NL" sz="3400" dirty="0" smtClean="0"/>
              <a:t> is moe en geeft aan dat ze er alleen voor staat. Erik is veel aan het werk of weg met vrienden.  </a:t>
            </a:r>
          </a:p>
          <a:p>
            <a:pPr marL="0" indent="0">
              <a:buNone/>
            </a:pPr>
            <a:endParaRPr lang="nl-NL" sz="3400" dirty="0"/>
          </a:p>
          <a:p>
            <a:pPr marL="0" indent="0">
              <a:buNone/>
            </a:pPr>
            <a:r>
              <a:rPr lang="nl-NL" sz="3400" dirty="0"/>
              <a:t>Bij het huisbezoek blijkt Ellis een dikke blauwe pols te hebben.  De reden kan ze niet echt aangeven. “waarschijnlijk gestoten, of wat te veel met </a:t>
            </a:r>
            <a:r>
              <a:rPr lang="nl-NL" sz="3400" dirty="0" err="1"/>
              <a:t>Ysaak</a:t>
            </a:r>
            <a:r>
              <a:rPr lang="nl-NL" sz="3400" dirty="0"/>
              <a:t> gelopen” </a:t>
            </a:r>
            <a:endParaRPr lang="nl-NL" sz="3400" dirty="0" smtClean="0"/>
          </a:p>
          <a:p>
            <a:pPr lvl="1"/>
            <a:endParaRPr lang="nl-NL" sz="2900" dirty="0" smtClean="0">
              <a:solidFill>
                <a:schemeClr val="accent2">
                  <a:lumMod val="75000"/>
                </a:schemeClr>
              </a:solidFill>
            </a:endParaRPr>
          </a:p>
          <a:p>
            <a:pPr lvl="1"/>
            <a:r>
              <a:rPr lang="nl-NL" sz="3800" dirty="0" smtClean="0">
                <a:solidFill>
                  <a:schemeClr val="accent2">
                    <a:lumMod val="75000"/>
                  </a:schemeClr>
                </a:solidFill>
              </a:rPr>
              <a:t>Vermoeden </a:t>
            </a:r>
            <a:r>
              <a:rPr lang="nl-NL" sz="3800" dirty="0">
                <a:solidFill>
                  <a:schemeClr val="accent2">
                    <a:lumMod val="75000"/>
                  </a:schemeClr>
                </a:solidFill>
              </a:rPr>
              <a:t>van geweld, kindermishandeling?</a:t>
            </a:r>
          </a:p>
          <a:p>
            <a:pPr lvl="1"/>
            <a:r>
              <a:rPr lang="nl-NL" sz="3800" dirty="0">
                <a:solidFill>
                  <a:schemeClr val="accent2">
                    <a:lumMod val="75000"/>
                  </a:schemeClr>
                </a:solidFill>
              </a:rPr>
              <a:t>Acuut of structureel?</a:t>
            </a:r>
          </a:p>
          <a:p>
            <a:pPr lvl="1"/>
            <a:r>
              <a:rPr lang="nl-NL" sz="3800" dirty="0">
                <a:solidFill>
                  <a:schemeClr val="accent2">
                    <a:lumMod val="75000"/>
                  </a:schemeClr>
                </a:solidFill>
              </a:rPr>
              <a:t>Kan ik zelf hulp bieden of hulp organiseren?</a:t>
            </a:r>
          </a:p>
          <a:p>
            <a:pPr lvl="1"/>
            <a:r>
              <a:rPr lang="nl-NL" sz="3800" dirty="0">
                <a:solidFill>
                  <a:schemeClr val="accent2">
                    <a:lumMod val="75000"/>
                  </a:schemeClr>
                </a:solidFill>
              </a:rPr>
              <a:t>Aanvaardt het gezin die hulp?</a:t>
            </a:r>
          </a:p>
          <a:p>
            <a:pPr lvl="1"/>
            <a:r>
              <a:rPr lang="nl-NL" sz="3800" dirty="0">
                <a:solidFill>
                  <a:schemeClr val="accent2">
                    <a:lumMod val="75000"/>
                  </a:schemeClr>
                </a:solidFill>
              </a:rPr>
              <a:t>Leidt de hulp tot veiligheid? </a:t>
            </a:r>
          </a:p>
          <a:p>
            <a:endParaRPr lang="nl-NL" dirty="0"/>
          </a:p>
          <a:p>
            <a:endParaRPr lang="nl-NL"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52320" y="5663750"/>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14720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fbeeldingsresultaat voor logo AJN">
            <a:hlinkClick r:id="rId2"/>
          </p:cNvPr>
          <p:cNvPicPr>
            <a:picLocks noChangeAspect="1" noChangeArrowheads="1"/>
          </p:cNvPicPr>
          <p:nvPr/>
        </p:nvPicPr>
        <p:blipFill>
          <a:blip r:embed="rId3" cstate="print"/>
          <a:srcRect/>
          <a:stretch>
            <a:fillRect/>
          </a:stretch>
        </p:blipFill>
        <p:spPr bwMode="auto">
          <a:xfrm>
            <a:off x="395536" y="620688"/>
            <a:ext cx="2304255" cy="1109689"/>
          </a:xfrm>
          <a:prstGeom prst="rect">
            <a:avLst/>
          </a:prstGeom>
          <a:noFill/>
        </p:spPr>
      </p:pic>
      <p:sp>
        <p:nvSpPr>
          <p:cNvPr id="8" name="Rechthoek 7"/>
          <p:cNvSpPr/>
          <p:nvPr/>
        </p:nvSpPr>
        <p:spPr>
          <a:xfrm>
            <a:off x="0" y="1844824"/>
            <a:ext cx="7884368" cy="646331"/>
          </a:xfrm>
          <a:prstGeom prst="rect">
            <a:avLst/>
          </a:prstGeom>
        </p:spPr>
        <p:txBody>
          <a:bodyPr wrap="square">
            <a:spAutoFit/>
          </a:bodyPr>
          <a:lstStyle/>
          <a:p>
            <a:pPr lvl="0" fontAlgn="base">
              <a:spcBef>
                <a:spcPct val="0"/>
              </a:spcBef>
              <a:spcAft>
                <a:spcPct val="0"/>
              </a:spcAft>
            </a:pPr>
            <a:r>
              <a:rPr lang="nl-NL" dirty="0" smtClean="0">
                <a:latin typeface="Roboto" charset="0"/>
                <a:ea typeface="Calibri" pitchFamily="34" charset="0"/>
                <a:cs typeface="Times New Roman" pitchFamily="18" charset="0"/>
              </a:rPr>
              <a:t>Catelijne van der Hoeven</a:t>
            </a:r>
            <a:endParaRPr lang="nl-NL" sz="1400" dirty="0" smtClean="0">
              <a:latin typeface="Arial" pitchFamily="34" charset="0"/>
              <a:cs typeface="Arial" pitchFamily="34" charset="0"/>
            </a:endParaRPr>
          </a:p>
          <a:p>
            <a:pPr lvl="0" eaLnBrk="0" fontAlgn="base" hangingPunct="0">
              <a:spcBef>
                <a:spcPct val="0"/>
              </a:spcBef>
              <a:spcAft>
                <a:spcPct val="0"/>
              </a:spcAft>
            </a:pPr>
            <a:r>
              <a:rPr lang="nl-NL" dirty="0" smtClean="0">
                <a:latin typeface="Roboto" charset="0"/>
                <a:ea typeface="Calibri" pitchFamily="34" charset="0"/>
                <a:cs typeface="Times New Roman" pitchFamily="18" charset="0"/>
              </a:rPr>
              <a:t>Stafarts Jeugd en gezin en vertrouwensarts Veilig Thuis</a:t>
            </a:r>
            <a:endParaRPr lang="nl-NL" sz="4000" dirty="0" smtClean="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426170"/>
          </a:xfrm>
        </p:spPr>
        <p:txBody>
          <a:bodyPr/>
          <a:lstStyle/>
          <a:p>
            <a:r>
              <a:rPr lang="nl-NL" dirty="0" smtClean="0"/>
              <a:t>Wet Meldcode</a:t>
            </a:r>
            <a:endParaRPr lang="nl-NL" dirty="0"/>
          </a:p>
        </p:txBody>
      </p:sp>
      <p:sp>
        <p:nvSpPr>
          <p:cNvPr id="3" name="Tijdelijke aanduiding voor inhoud 2"/>
          <p:cNvSpPr>
            <a:spLocks noGrp="1"/>
          </p:cNvSpPr>
          <p:nvPr>
            <p:ph idx="1"/>
          </p:nvPr>
        </p:nvSpPr>
        <p:spPr>
          <a:xfrm>
            <a:off x="457200" y="2060848"/>
            <a:ext cx="8229600" cy="4065315"/>
          </a:xfrm>
        </p:spPr>
        <p:txBody>
          <a:bodyPr>
            <a:normAutofit fontScale="77500" lnSpcReduction="20000"/>
          </a:bodyPr>
          <a:lstStyle/>
          <a:p>
            <a:r>
              <a:rPr lang="nl-NL" dirty="0" smtClean="0"/>
              <a:t>Verdrag Rechten van het Kind (NL 1995)</a:t>
            </a:r>
          </a:p>
          <a:p>
            <a:r>
              <a:rPr lang="nl-NL" dirty="0" smtClean="0"/>
              <a:t>Veel kinderen slachtoffer </a:t>
            </a:r>
          </a:p>
          <a:p>
            <a:r>
              <a:rPr lang="nl-NL" dirty="0" smtClean="0"/>
              <a:t>Wet Meldcode 2013</a:t>
            </a:r>
          </a:p>
          <a:p>
            <a:r>
              <a:rPr lang="nl-NL" dirty="0" smtClean="0"/>
              <a:t>Nog steeds te veel kinderen slachtoffer </a:t>
            </a:r>
          </a:p>
          <a:p>
            <a:r>
              <a:rPr lang="nl-NL" dirty="0" smtClean="0"/>
              <a:t>Verscherping wet 2015</a:t>
            </a:r>
          </a:p>
          <a:p>
            <a:r>
              <a:rPr lang="nl-NL" dirty="0" smtClean="0"/>
              <a:t>Realisatie in 2019 </a:t>
            </a:r>
          </a:p>
          <a:p>
            <a:r>
              <a:rPr lang="nl-NL" dirty="0" smtClean="0">
                <a:hlinkClick r:id="rId3"/>
              </a:rPr>
              <a:t>https://www.augeo.nl/demo/meldcodeprooftest/?utm_source=Augeo+portal+inschrijven&amp;utm_campaign=9604f5eba6-AM_180607-niet-academy-meldcode-nb&amp;utm_medium=email&amp;utm_term=0_6665025349-9604f5eba6-43111257</a:t>
            </a:r>
            <a:endParaRPr lang="nl-NL" dirty="0" smtClean="0"/>
          </a:p>
          <a:p>
            <a:endParaRPr lang="nl-NL" dirty="0" smtClean="0"/>
          </a:p>
          <a:p>
            <a:endParaRPr lang="nl-NL" dirty="0" smtClean="0"/>
          </a:p>
          <a:p>
            <a:endParaRPr lang="nl-NL" dirty="0"/>
          </a:p>
        </p:txBody>
      </p: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9552" y="404664"/>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4274" name="Picture 2" descr="Afbeeldingsresultaat voor logo AJN">
            <a:hlinkClick r:id="rId5"/>
          </p:cNvPr>
          <p:cNvPicPr>
            <a:picLocks noChangeAspect="1" noChangeArrowheads="1"/>
          </p:cNvPicPr>
          <p:nvPr/>
        </p:nvPicPr>
        <p:blipFill>
          <a:blip r:embed="rId6" cstate="print"/>
          <a:srcRect/>
          <a:stretch>
            <a:fillRect/>
          </a:stretch>
        </p:blipFill>
        <p:spPr bwMode="auto">
          <a:xfrm>
            <a:off x="7308304" y="260648"/>
            <a:ext cx="1644760" cy="792088"/>
          </a:xfrm>
          <a:prstGeom prst="rect">
            <a:avLst/>
          </a:prstGeom>
          <a:noFill/>
        </p:spPr>
      </p:pic>
    </p:spTree>
    <p:extLst>
      <p:ext uri="{BB962C8B-B14F-4D97-AF65-F5344CB8AC3E}">
        <p14:creationId xmlns="" xmlns:p14="http://schemas.microsoft.com/office/powerpoint/2010/main" val="1047583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2013 Wet Meldcode</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smtClean="0"/>
              <a:t>Beroepsgroepen:</a:t>
            </a:r>
          </a:p>
          <a:p>
            <a:r>
              <a:rPr lang="nl-NL" dirty="0" smtClean="0"/>
              <a:t>Pedagogen/psychologen/sociaal werkers</a:t>
            </a:r>
          </a:p>
          <a:p>
            <a:r>
              <a:rPr lang="nl-NL" dirty="0" smtClean="0"/>
              <a:t>Onderwijs</a:t>
            </a:r>
          </a:p>
          <a:p>
            <a:r>
              <a:rPr lang="nl-NL" dirty="0" smtClean="0"/>
              <a:t>Kinderopvang</a:t>
            </a:r>
          </a:p>
          <a:p>
            <a:r>
              <a:rPr lang="nl-NL" dirty="0" smtClean="0"/>
              <a:t>Verpleegkundigen/verzorgenden/VS</a:t>
            </a:r>
          </a:p>
          <a:p>
            <a:r>
              <a:rPr lang="nl-NL" dirty="0" smtClean="0"/>
              <a:t>Artsen</a:t>
            </a:r>
          </a:p>
          <a:p>
            <a:r>
              <a:rPr lang="nl-NL" dirty="0" smtClean="0"/>
              <a:t>Paramedici</a:t>
            </a:r>
          </a:p>
          <a:p>
            <a:r>
              <a:rPr lang="nl-NL" dirty="0" smtClean="0"/>
              <a:t>Verloskundigen</a:t>
            </a:r>
          </a:p>
          <a:p>
            <a:r>
              <a:rPr lang="nl-NL" dirty="0" smtClean="0"/>
              <a:t>Justitioneel cluster  </a:t>
            </a:r>
          </a:p>
          <a:p>
            <a:endParaRPr lang="nl-NL"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404664"/>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2226" name="Picture 2" descr="Afbeeldingsresultaat voor logo AJN">
            <a:hlinkClick r:id="rId4"/>
          </p:cNvPr>
          <p:cNvPicPr>
            <a:picLocks noChangeAspect="1" noChangeArrowheads="1"/>
          </p:cNvPicPr>
          <p:nvPr/>
        </p:nvPicPr>
        <p:blipFill>
          <a:blip r:embed="rId5" cstate="print"/>
          <a:srcRect/>
          <a:stretch>
            <a:fillRect/>
          </a:stretch>
        </p:blipFill>
        <p:spPr bwMode="auto">
          <a:xfrm>
            <a:off x="7524328" y="620688"/>
            <a:ext cx="1411804" cy="679901"/>
          </a:xfrm>
          <a:prstGeom prst="rect">
            <a:avLst/>
          </a:prstGeom>
          <a:noFill/>
        </p:spPr>
      </p:pic>
    </p:spTree>
    <p:extLst>
      <p:ext uri="{BB962C8B-B14F-4D97-AF65-F5344CB8AC3E}">
        <p14:creationId xmlns="" xmlns:p14="http://schemas.microsoft.com/office/powerpoint/2010/main" val="2971649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29600" cy="1440160"/>
          </a:xfrm>
        </p:spPr>
        <p:txBody>
          <a:bodyPr/>
          <a:lstStyle/>
          <a:p>
            <a:r>
              <a:rPr lang="nl-NL" dirty="0" smtClean="0"/>
              <a:t>Verwey Jonker Instituut</a:t>
            </a:r>
            <a:endParaRPr lang="nl-NL" dirty="0"/>
          </a:p>
        </p:txBody>
      </p:sp>
      <p:sp>
        <p:nvSpPr>
          <p:cNvPr id="3" name="Tijdelijke aanduiding voor inhoud 2"/>
          <p:cNvSpPr>
            <a:spLocks noGrp="1"/>
          </p:cNvSpPr>
          <p:nvPr>
            <p:ph idx="1"/>
          </p:nvPr>
        </p:nvSpPr>
        <p:spPr>
          <a:xfrm>
            <a:off x="457200" y="2492896"/>
            <a:ext cx="8229600" cy="3633267"/>
          </a:xfrm>
        </p:spPr>
        <p:txBody>
          <a:bodyPr/>
          <a:lstStyle/>
          <a:p>
            <a:pPr marL="0" indent="0">
              <a:buNone/>
            </a:pPr>
            <a:r>
              <a:rPr lang="nl-NL" dirty="0" smtClean="0"/>
              <a:t>Na melding VT</a:t>
            </a:r>
          </a:p>
          <a:p>
            <a:r>
              <a:rPr lang="nl-NL" dirty="0" smtClean="0"/>
              <a:t>Na 1 jaar niet veiliger</a:t>
            </a:r>
          </a:p>
          <a:p>
            <a:r>
              <a:rPr lang="nl-NL" dirty="0" smtClean="0"/>
              <a:t>Hulp niet op gang/gestopt</a:t>
            </a:r>
          </a:p>
          <a:p>
            <a:r>
              <a:rPr lang="nl-NL" dirty="0" smtClean="0"/>
              <a:t>Hulp voor ouders/niet voor kinderen</a:t>
            </a:r>
          </a:p>
          <a:p>
            <a:r>
              <a:rPr lang="nl-NL" dirty="0" smtClean="0"/>
              <a:t>Geen hulp voor herstel van trauma </a:t>
            </a:r>
          </a:p>
          <a:p>
            <a:endParaRPr lang="nl-NL"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548680"/>
            <a:ext cx="1332781" cy="8926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Afbeeldingsresultaat voor logo AJN">
            <a:hlinkClick r:id="rId4"/>
          </p:cNvPr>
          <p:cNvPicPr>
            <a:picLocks noChangeAspect="1" noChangeArrowheads="1"/>
          </p:cNvPicPr>
          <p:nvPr/>
        </p:nvPicPr>
        <p:blipFill>
          <a:blip r:embed="rId5" cstate="print"/>
          <a:srcRect/>
          <a:stretch>
            <a:fillRect/>
          </a:stretch>
        </p:blipFill>
        <p:spPr bwMode="auto">
          <a:xfrm>
            <a:off x="7308304" y="260648"/>
            <a:ext cx="1644760" cy="792088"/>
          </a:xfrm>
          <a:prstGeom prst="rect">
            <a:avLst/>
          </a:prstGeom>
          <a:noFill/>
        </p:spPr>
      </p:pic>
    </p:spTree>
    <p:extLst>
      <p:ext uri="{BB962C8B-B14F-4D97-AF65-F5344CB8AC3E}">
        <p14:creationId xmlns="" xmlns:p14="http://schemas.microsoft.com/office/powerpoint/2010/main" val="77880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44819"/>
            <a:ext cx="8229600" cy="1143000"/>
          </a:xfrm>
        </p:spPr>
        <p:txBody>
          <a:bodyPr/>
          <a:lstStyle/>
          <a:p>
            <a:r>
              <a:rPr lang="nl-NL" dirty="0" smtClean="0"/>
              <a:t>Meldrecht/meldplicht</a:t>
            </a:r>
            <a:endParaRPr lang="nl-NL" dirty="0"/>
          </a:p>
        </p:txBody>
      </p:sp>
      <p:sp>
        <p:nvSpPr>
          <p:cNvPr id="3" name="Tijdelijke aanduiding voor inhoud 2"/>
          <p:cNvSpPr>
            <a:spLocks noGrp="1"/>
          </p:cNvSpPr>
          <p:nvPr>
            <p:ph idx="1"/>
          </p:nvPr>
        </p:nvSpPr>
        <p:spPr>
          <a:xfrm>
            <a:off x="457200" y="2492896"/>
            <a:ext cx="8229600" cy="3633267"/>
          </a:xfrm>
        </p:spPr>
        <p:txBody>
          <a:bodyPr>
            <a:normAutofit/>
          </a:bodyPr>
          <a:lstStyle/>
          <a:p>
            <a:pPr marL="0" indent="0">
              <a:buNone/>
            </a:pPr>
            <a:r>
              <a:rPr lang="nl-NL" dirty="0" smtClean="0"/>
              <a:t>Meldplicht</a:t>
            </a:r>
          </a:p>
          <a:p>
            <a:r>
              <a:rPr lang="nl-NL" dirty="0" smtClean="0"/>
              <a:t>Schijnzekerheid</a:t>
            </a:r>
          </a:p>
          <a:p>
            <a:r>
              <a:rPr lang="nl-NL" dirty="0" smtClean="0"/>
              <a:t>Geen </a:t>
            </a:r>
            <a:r>
              <a:rPr lang="nl-NL" dirty="0" err="1" smtClean="0"/>
              <a:t>evidence</a:t>
            </a:r>
            <a:endParaRPr lang="nl-NL" dirty="0" smtClean="0"/>
          </a:p>
          <a:p>
            <a:r>
              <a:rPr lang="nl-NL" dirty="0" smtClean="0"/>
              <a:t>Verstoring hulpverlening</a:t>
            </a:r>
          </a:p>
          <a:p>
            <a:r>
              <a:rPr lang="nl-NL" dirty="0"/>
              <a:t>E</a:t>
            </a:r>
            <a:r>
              <a:rPr lang="nl-NL" dirty="0" smtClean="0"/>
              <a:t>rvaringen in landen met meldplicht </a:t>
            </a:r>
          </a:p>
          <a:p>
            <a:pPr marL="0" indent="0">
              <a:buNone/>
            </a:pPr>
            <a:r>
              <a:rPr lang="nl-NL" dirty="0" smtClean="0"/>
              <a:t>             Afwegingskader is compromis</a:t>
            </a:r>
            <a:endParaRPr lang="nl-NL"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404664"/>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Afbeeldingsresultaat voor logo AJN">
            <a:hlinkClick r:id="rId4"/>
          </p:cNvPr>
          <p:cNvPicPr>
            <a:picLocks noChangeAspect="1" noChangeArrowheads="1"/>
          </p:cNvPicPr>
          <p:nvPr/>
        </p:nvPicPr>
        <p:blipFill>
          <a:blip r:embed="rId5" cstate="print"/>
          <a:srcRect/>
          <a:stretch>
            <a:fillRect/>
          </a:stretch>
        </p:blipFill>
        <p:spPr bwMode="auto">
          <a:xfrm>
            <a:off x="7308304" y="260648"/>
            <a:ext cx="1644760" cy="792088"/>
          </a:xfrm>
          <a:prstGeom prst="rect">
            <a:avLst/>
          </a:prstGeom>
          <a:noFill/>
        </p:spPr>
      </p:pic>
    </p:spTree>
    <p:extLst>
      <p:ext uri="{BB962C8B-B14F-4D97-AF65-F5344CB8AC3E}">
        <p14:creationId xmlns="" xmlns:p14="http://schemas.microsoft.com/office/powerpoint/2010/main" val="920738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59832" y="0"/>
            <a:ext cx="4248472" cy="75397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9552" y="404664"/>
            <a:ext cx="1547813"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2" descr="Afbeeldingsresultaat voor logo AJN">
            <a:hlinkClick r:id="rId5"/>
          </p:cNvPr>
          <p:cNvPicPr>
            <a:picLocks noChangeAspect="1" noChangeArrowheads="1"/>
          </p:cNvPicPr>
          <p:nvPr/>
        </p:nvPicPr>
        <p:blipFill>
          <a:blip r:embed="rId6" cstate="print"/>
          <a:srcRect/>
          <a:stretch>
            <a:fillRect/>
          </a:stretch>
        </p:blipFill>
        <p:spPr bwMode="auto">
          <a:xfrm>
            <a:off x="7452320" y="260648"/>
            <a:ext cx="1500744" cy="722732"/>
          </a:xfrm>
          <a:prstGeom prst="rect">
            <a:avLst/>
          </a:prstGeom>
          <a:noFill/>
        </p:spPr>
      </p:pic>
    </p:spTree>
    <p:extLst>
      <p:ext uri="{BB962C8B-B14F-4D97-AF65-F5344CB8AC3E}">
        <p14:creationId xmlns="" xmlns:p14="http://schemas.microsoft.com/office/powerpoint/2010/main" val="986334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2238</Words>
  <Application>Microsoft Office PowerPoint</Application>
  <PresentationFormat>Diavoorstelling (4:3)</PresentationFormat>
  <Paragraphs>245</Paragraphs>
  <Slides>30</Slides>
  <Notes>29</Notes>
  <HiddenSlides>0</HiddenSlides>
  <MMClips>0</MMClips>
  <ScaleCrop>false</ScaleCrop>
  <HeadingPairs>
    <vt:vector size="4" baseType="variant">
      <vt:variant>
        <vt:lpstr>Thema</vt:lpstr>
      </vt:variant>
      <vt:variant>
        <vt:i4>1</vt:i4>
      </vt:variant>
      <vt:variant>
        <vt:lpstr>Diatitels</vt:lpstr>
      </vt:variant>
      <vt:variant>
        <vt:i4>30</vt:i4>
      </vt:variant>
    </vt:vector>
  </HeadingPairs>
  <TitlesOfParts>
    <vt:vector size="31" baseType="lpstr">
      <vt:lpstr>Kantoorthema</vt:lpstr>
      <vt:lpstr> </vt:lpstr>
      <vt:lpstr>V&amp;VN</vt:lpstr>
      <vt:lpstr>Kennismaken</vt:lpstr>
      <vt:lpstr>Dia 4</vt:lpstr>
      <vt:lpstr>Wet Meldcode</vt:lpstr>
      <vt:lpstr>2013 Wet Meldcode</vt:lpstr>
      <vt:lpstr>Verwey Jonker Instituut</vt:lpstr>
      <vt:lpstr>Meldrecht/meldplicht</vt:lpstr>
      <vt:lpstr>Dia 9</vt:lpstr>
      <vt:lpstr>Afwegingskader</vt:lpstr>
      <vt:lpstr>Opdracht afwegingskader </vt:lpstr>
      <vt:lpstr>V&amp;VN werkgroep meldcode </vt:lpstr>
      <vt:lpstr>De verbeterde meldcode</vt:lpstr>
      <vt:lpstr>Afwegingskader stap 4 en 5</vt:lpstr>
      <vt:lpstr>Afwegingen in aangescherpte meldcode</vt:lpstr>
      <vt:lpstr>Normen: wanneer is melden noodzakelijk</vt:lpstr>
      <vt:lpstr>Acute onveiligheid </vt:lpstr>
      <vt:lpstr>Structurele onveiligheid</vt:lpstr>
      <vt:lpstr>Disclosure</vt:lpstr>
      <vt:lpstr>Vereisten voor goede hulp</vt:lpstr>
      <vt:lpstr>Uitwerking meldnormen tot 5 vragen</vt:lpstr>
      <vt:lpstr>Uitwerking meldnormen tot 5 vragen</vt:lpstr>
      <vt:lpstr>Veilig Thuis</vt:lpstr>
      <vt:lpstr>Melding Veilig Thuis</vt:lpstr>
      <vt:lpstr>Casus bij Veilig Thuis</vt:lpstr>
      <vt:lpstr>Veilig Thuis </vt:lpstr>
      <vt:lpstr>Planning </vt:lpstr>
      <vt:lpstr> Casus Bernice </vt:lpstr>
      <vt:lpstr>Casus Carissa</vt:lpstr>
      <vt:lpstr>Casus Ellis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Meldcode</dc:title>
  <dc:creator>jacqueline de vries</dc:creator>
  <cp:lastModifiedBy>Eigenaar</cp:lastModifiedBy>
  <cp:revision>62</cp:revision>
  <dcterms:created xsi:type="dcterms:W3CDTF">2018-06-05T13:34:12Z</dcterms:created>
  <dcterms:modified xsi:type="dcterms:W3CDTF">2018-06-25T10:09:01Z</dcterms:modified>
</cp:coreProperties>
</file>