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6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Arimo" panose="020B0604020202020204" charset="0"/>
      <p:regular r:id="rId69"/>
      <p:bold r:id="rId70"/>
    </p:embeddedFont>
    <p:embeddedFont>
      <p:font typeface="Verdana" panose="020B060403050404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200" b="0" i="0" u="none" strike="noStrike" cap="none">
                <a:solidFill>
                  <a:schemeClr val="dk1"/>
                </a:solidFill>
                <a:latin typeface="Calibri"/>
                <a:ea typeface="Calibri"/>
                <a:cs typeface="Calibri"/>
                <a:sym typeface="Calibri"/>
              </a:rPr>
              <a:t>‹nr.›</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49822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4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39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12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53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23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9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19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0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16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824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54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99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96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74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67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765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11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823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905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92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872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81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461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84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04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484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936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252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332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254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042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013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19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963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3046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032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28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4" name="Shape 5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463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937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078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8" name="Shape 6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576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049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99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68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877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452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012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488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9" name="Shape 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212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590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600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532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216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3" name="Shape 7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1209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37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242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8" name="Shape 7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27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200" b="0" i="0" u="none" strike="noStrike" cap="none">
                <a:solidFill>
                  <a:schemeClr val="dk1"/>
                </a:solidFill>
                <a:latin typeface="Calibri"/>
                <a:ea typeface="Calibri"/>
                <a:cs typeface="Calibri"/>
                <a:sym typeface="Calibri"/>
              </a:rPr>
              <a:t>Fragmenten van cooing toevoegen op verschillende leeftijden  0-9 en 9-12 </a:t>
            </a: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200">
                <a:solidFill>
                  <a:schemeClr val="dk1"/>
                </a:solidFill>
                <a:latin typeface="Calibri"/>
                <a:ea typeface="Calibri"/>
                <a:cs typeface="Calibri"/>
                <a:sym typeface="Calibri"/>
              </a:rPr>
              <a:t>7</a:t>
            </a:fld>
            <a:endParaRPr lang="nl-N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026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99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62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Only">
  <p:cSld name="Object">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1370012" y="301625"/>
            <a:ext cx="7313612" cy="56403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248400"/>
            <a:ext cx="21335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8400"/>
            <a:ext cx="21335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b="0" i="0" u="none" strike="noStrike" cap="none">
                <a:solidFill>
                  <a:schemeClr val="dk1"/>
                </a:solidFill>
                <a:latin typeface="Calibri"/>
                <a:ea typeface="Calibri"/>
                <a:cs typeface="Calibri"/>
                <a:sym typeface="Calibri"/>
              </a:rPr>
              <a:t>	</a:t>
            </a:r>
            <a:fld id="{00000000-1234-1234-1234-123412341234}" type="slidenum">
              <a:rPr lang="nl-NL" sz="1800" b="0" i="0" u="none" strike="noStrike" cap="none">
                <a:solidFill>
                  <a:schemeClr val="dk1"/>
                </a:solidFill>
                <a:latin typeface="Calibri"/>
                <a:ea typeface="Calibri"/>
                <a:cs typeface="Calibri"/>
                <a:sym typeface="Calibri"/>
              </a:rPr>
              <a:t>‹nr.›</a:t>
            </a:fld>
            <a:endParaRPr lang="nl-NL"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7" name="Shape 7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b="0" i="0" u="none" strike="noStrike" cap="none">
                <a:solidFill>
                  <a:schemeClr val="dk1"/>
                </a:solidFill>
                <a:latin typeface="Calibri"/>
                <a:ea typeface="Calibri"/>
                <a:cs typeface="Calibri"/>
                <a:sym typeface="Calibri"/>
              </a:rPr>
              <a:t>‹nr.›</a:t>
            </a:fld>
            <a:endParaRPr lang="nl-NL"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139"/>
        <p:cNvGrpSpPr/>
        <p:nvPr/>
      </p:nvGrpSpPr>
      <p:grpSpPr>
        <a:xfrm>
          <a:off x="0" y="0"/>
          <a:ext cx="0" cy="0"/>
          <a:chOff x="0" y="0"/>
          <a:chExt cx="0" cy="0"/>
        </a:xfrm>
      </p:grpSpPr>
      <p:sp>
        <p:nvSpPr>
          <p:cNvPr id="140" name="Shape 1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5" name="Shape 1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90" name="Shape 1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1" name="Shape 1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8" name="Shape 1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14"/>
        <p:cNvGrpSpPr/>
        <p:nvPr/>
      </p:nvGrpSpPr>
      <p:grpSpPr>
        <a:xfrm>
          <a:off x="0" y="0"/>
          <a:ext cx="0" cy="0"/>
          <a:chOff x="0" y="0"/>
          <a:chExt cx="0" cy="0"/>
        </a:xfrm>
      </p:grpSpPr>
      <p:sp>
        <p:nvSpPr>
          <p:cNvPr id="215" name="Shape 2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27" name="Shape 22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370012" y="301625"/>
            <a:ext cx="7313612"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a:spLocks noGrp="1"/>
          </p:cNvSpPr>
          <p:nvPr>
            <p:ph type="dgm" idx="2"/>
          </p:nvPr>
        </p:nvSpPr>
        <p:spPr>
          <a:xfrm>
            <a:off x="1370012" y="1827213"/>
            <a:ext cx="7313612"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e dia">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rgbClr val="00206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ubTitle" idx="1"/>
          </p:nvPr>
        </p:nvSpPr>
        <p:spPr>
          <a:xfrm>
            <a:off x="683568" y="3886200"/>
            <a:ext cx="7776864" cy="1752600"/>
          </a:xfrm>
          <a:prstGeom prst="rect">
            <a:avLst/>
          </a:prstGeom>
          <a:noFill/>
          <a:ln>
            <a:noFill/>
          </a:ln>
        </p:spPr>
        <p:txBody>
          <a:bodyPr lIns="91425" tIns="91425" rIns="91425" bIns="91425" anchor="t" anchorCtr="0"/>
          <a:lstStyle>
            <a:lvl1pPr marL="0" marR="0" lvl="0" indent="0" algn="l" rtl="0">
              <a:spcBef>
                <a:spcPts val="720"/>
              </a:spcBef>
              <a:spcAft>
                <a:spcPts val="0"/>
              </a:spcAft>
              <a:buClr>
                <a:schemeClr val="dk2"/>
              </a:buClr>
              <a:buFont typeface="Arial"/>
              <a:buNone/>
              <a:defRPr sz="3600" b="0" i="0" u="none" strike="noStrike" cap="none">
                <a:solidFill>
                  <a:schemeClr val="dk2"/>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400" b="1">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‹nr.›</a:t>
            </a:fld>
            <a:endParaRPr lang="nl-NL"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grpSp>
        <p:nvGrpSpPr>
          <p:cNvPr id="12" name="Shape 12"/>
          <p:cNvGrpSpPr/>
          <p:nvPr/>
        </p:nvGrpSpPr>
        <p:grpSpPr>
          <a:xfrm>
            <a:off x="0" y="0"/>
            <a:ext cx="9144000" cy="1200150"/>
            <a:chOff x="0" y="0"/>
            <a:chExt cx="9144000" cy="1200329"/>
          </a:xfrm>
        </p:grpSpPr>
        <p:sp>
          <p:nvSpPr>
            <p:cNvPr id="13" name="Shape 13"/>
            <p:cNvSpPr txBox="1"/>
            <p:nvPr/>
          </p:nvSpPr>
          <p:spPr>
            <a:xfrm>
              <a:off x="0" y="0"/>
              <a:ext cx="9144000" cy="1200329"/>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4" name="Shape 14"/>
            <p:cNvPicPr preferRelativeResize="0"/>
            <p:nvPr/>
          </p:nvPicPr>
          <p:blipFill rotWithShape="1">
            <a:blip r:embed="rId15">
              <a:alphaModFix/>
            </a:blip>
            <a:srcRect/>
            <a:stretch/>
          </p:blipFill>
          <p:spPr>
            <a:xfrm>
              <a:off x="0" y="188941"/>
              <a:ext cx="3127374" cy="836737"/>
            </a:xfrm>
            <a:prstGeom prst="rect">
              <a:avLst/>
            </a:prstGeom>
            <a:solidFill>
              <a:srgbClr val="93B3D7"/>
            </a:solidFill>
            <a:ln>
              <a:noFill/>
            </a:ln>
          </p:spPr>
        </p:pic>
        <p:pic>
          <p:nvPicPr>
            <p:cNvPr id="15" name="Shape 15"/>
            <p:cNvPicPr preferRelativeResize="0"/>
            <p:nvPr/>
          </p:nvPicPr>
          <p:blipFill rotWithShape="1">
            <a:blip r:embed="rId16">
              <a:alphaModFix/>
            </a:blip>
            <a:srcRect/>
            <a:stretch/>
          </p:blipFill>
          <p:spPr>
            <a:xfrm>
              <a:off x="7164288" y="0"/>
              <a:ext cx="1979712" cy="1101651"/>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3" name="Shape 1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IiX8Cip9Y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1%20tot%201,6%20jaar.m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fBjketLPX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1,6%20tot%202%20jaar.m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uCgBpjHC7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2%20tot%203%20jaar.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lxYO5TY5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3%20tot%204%20jaar.m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bcarmiggelt@ncj.n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5%20maanden.mp4" TargetMode="External"/><Relationship Id="rId3" Type="http://schemas.openxmlformats.org/officeDocument/2006/relationships/hyperlink" Target="https://www.youtube.com/watch?v=A_oGmCBL3pw" TargetMode="External"/><Relationship Id="rId7" Type="http://schemas.openxmlformats.org/officeDocument/2006/relationships/hyperlink" Target="https://www.youtube.com/watch?v=oN1MW_hwMC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gesprek%202%20maanden.mp4" TargetMode="External"/><Relationship Id="rId11" Type="http://schemas.openxmlformats.org/officeDocument/2006/relationships/image" Target="../media/image8.jpg"/><Relationship Id="rId5" Type="http://schemas.openxmlformats.org/officeDocument/2006/relationships/hyperlink" Target="https://www.youtube.com/watch?v=Wc0rtejQNAI" TargetMode="External"/><Relationship Id="rId10" Type="http://schemas.openxmlformats.org/officeDocument/2006/relationships/hyperlink" Target="12%20maanden.mpg" TargetMode="External"/><Relationship Id="rId4" Type="http://schemas.openxmlformats.org/officeDocument/2006/relationships/hyperlink" Target="vocaliseren.mp4" TargetMode="External"/><Relationship Id="rId9" Type="http://schemas.openxmlformats.org/officeDocument/2006/relationships/hyperlink" Target="https://www.youtube.com/watch?v=k_wp9ZxzI1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a:picLocks noGrp="1"/>
          </p:cNvPicPr>
          <p:nvPr>
            <p:ph type="body" idx="1"/>
          </p:nvPr>
        </p:nvPicPr>
        <p:blipFill rotWithShape="1">
          <a:blip r:embed="rId3">
            <a:alphaModFix/>
          </a:blip>
          <a:srcRect/>
          <a:stretch/>
        </p:blipFill>
        <p:spPr>
          <a:xfrm>
            <a:off x="2436018" y="1680115"/>
            <a:ext cx="5181600" cy="2883407"/>
          </a:xfrm>
          <a:prstGeom prst="rect">
            <a:avLst/>
          </a:prstGeom>
          <a:noFill/>
          <a:ln>
            <a:noFill/>
          </a:ln>
        </p:spPr>
      </p:pic>
      <p:pic>
        <p:nvPicPr>
          <p:cNvPr id="249" name="Shape 249"/>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250" name="Shape 250"/>
          <p:cNvSpPr/>
          <p:nvPr/>
        </p:nvSpPr>
        <p:spPr>
          <a:xfrm>
            <a:off x="2627783" y="2021358"/>
            <a:ext cx="6192687" cy="11695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b="1" i="0" u="none" strike="noStrike" cap="none">
                <a:solidFill>
                  <a:schemeClr val="dk1"/>
                </a:solidFill>
                <a:latin typeface="Calibri"/>
                <a:ea typeface="Calibri"/>
                <a:cs typeface="Calibri"/>
                <a:sym typeface="Calibri"/>
              </a:rPr>
              <a:t>Handreiking</a:t>
            </a:r>
          </a:p>
          <a:p>
            <a:pPr marL="0" marR="0" lvl="0" indent="0" algn="ctr" rtl="0">
              <a:spcBef>
                <a:spcPts val="0"/>
              </a:spcBef>
              <a:spcAft>
                <a:spcPts val="0"/>
              </a:spcAft>
              <a:buNone/>
            </a:pP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nl-NL" sz="1800" b="1" i="0" u="none" strike="noStrike" cap="none">
                <a:solidFill>
                  <a:schemeClr val="dk1"/>
                </a:solidFill>
                <a:latin typeface="Calibri"/>
                <a:ea typeface="Calibri"/>
                <a:cs typeface="Calibri"/>
                <a:sym typeface="Calibri"/>
              </a:rPr>
              <a:t>Uniforme signalering van taalproblemen bij jonge kinderen</a:t>
            </a:r>
          </a:p>
          <a:p>
            <a:pPr marL="0" marR="0" lvl="0" indent="0" algn="l" rtl="0">
              <a:spcBef>
                <a:spcPts val="0"/>
              </a:spcBef>
              <a:spcAft>
                <a:spcPts val="0"/>
              </a:spcAft>
              <a:buSzPct val="25000"/>
              <a:buNone/>
            </a:pPr>
            <a:r>
              <a:rPr lang="nl-NL" sz="1600" b="1" i="1" u="none" strike="noStrike" cap="none">
                <a:solidFill>
                  <a:schemeClr val="dk1"/>
                </a:solidFill>
                <a:latin typeface="Calibri"/>
                <a:ea typeface="Calibri"/>
                <a:cs typeface="Calibri"/>
                <a:sym typeface="Calibri"/>
              </a:rPr>
              <a:t>De uitvoering van de signalering</a:t>
            </a:r>
          </a:p>
        </p:txBody>
      </p:sp>
      <p:pic>
        <p:nvPicPr>
          <p:cNvPr id="251" name="Shape 251"/>
          <p:cNvPicPr preferRelativeResize="0"/>
          <p:nvPr/>
        </p:nvPicPr>
        <p:blipFill rotWithShape="1">
          <a:blip r:embed="rId5">
            <a:alphaModFix/>
          </a:blip>
          <a:srcRect/>
          <a:stretch/>
        </p:blipFill>
        <p:spPr>
          <a:xfrm>
            <a:off x="6976484" y="0"/>
            <a:ext cx="2021210" cy="112474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68312" y="15573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Kijkfragment 2</a:t>
            </a:r>
          </a:p>
        </p:txBody>
      </p:sp>
      <p:sp>
        <p:nvSpPr>
          <p:cNvPr id="325" name="Shape 325"/>
          <p:cNvSpPr txBox="1">
            <a:spLocks noGrp="1"/>
          </p:cNvSpPr>
          <p:nvPr>
            <p:ph type="body" idx="1"/>
          </p:nvPr>
        </p:nvSpPr>
        <p:spPr>
          <a:xfrm>
            <a:off x="611187" y="2924175"/>
            <a:ext cx="4608512" cy="1181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nl-NL" sz="3200" b="0" i="0" u="sng" strike="noStrike" cap="none" dirty="0">
                <a:solidFill>
                  <a:schemeClr val="hlink"/>
                </a:solidFill>
                <a:latin typeface="Calibri"/>
                <a:ea typeface="Calibri"/>
                <a:cs typeface="Calibri"/>
                <a:sym typeface="Calibri"/>
                <a:hlinkClick r:id="rId3"/>
              </a:rPr>
              <a:t>1 tot 1,6 jaar</a:t>
            </a:r>
            <a:endParaRPr lang="nl-NL" sz="3200" b="0" i="0" u="sng" strike="noStrike" cap="none" dirty="0">
              <a:solidFill>
                <a:schemeClr val="hlink"/>
              </a:solidFill>
              <a:latin typeface="Calibri"/>
              <a:ea typeface="Calibri"/>
              <a:cs typeface="Calibri"/>
              <a:sym typeface="Calibri"/>
              <a:hlinkClick r:id="rId4"/>
            </a:endParaRPr>
          </a:p>
        </p:txBody>
      </p:sp>
      <p:sp>
        <p:nvSpPr>
          <p:cNvPr id="326" name="Shape 32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10</a:t>
            </a:fld>
            <a:endParaRPr lang="nl-NL" sz="1800">
              <a:solidFill>
                <a:schemeClr val="dk1"/>
              </a:solidFill>
              <a:latin typeface="Calibri"/>
              <a:ea typeface="Calibri"/>
              <a:cs typeface="Calibri"/>
              <a:sym typeface="Calibri"/>
            </a:endParaRPr>
          </a:p>
        </p:txBody>
      </p:sp>
      <p:pic>
        <p:nvPicPr>
          <p:cNvPr id="327" name="Shape 327"/>
          <p:cNvPicPr preferRelativeResize="0"/>
          <p:nvPr/>
        </p:nvPicPr>
        <p:blipFill rotWithShape="1">
          <a:blip r:embed="rId5">
            <a:alphaModFix/>
          </a:blip>
          <a:srcRect/>
          <a:stretch/>
        </p:blipFill>
        <p:spPr>
          <a:xfrm>
            <a:off x="4784725" y="2924175"/>
            <a:ext cx="4662487" cy="3933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95287" y="12779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Taalontwikkelingsfases </a:t>
            </a:r>
            <a:br>
              <a:rPr lang="nl-NL" sz="3959" b="1" i="0" u="none" strike="noStrike" cap="none">
                <a:solidFill>
                  <a:schemeClr val="dk2"/>
                </a:solidFill>
                <a:latin typeface="Calibri"/>
                <a:ea typeface="Calibri"/>
                <a:cs typeface="Calibri"/>
                <a:sym typeface="Calibri"/>
              </a:rPr>
            </a:br>
            <a:r>
              <a:rPr lang="nl-NL" sz="3959" b="1" i="0" u="none" strike="noStrike" cap="none">
                <a:solidFill>
                  <a:schemeClr val="dk2"/>
                </a:solidFill>
                <a:latin typeface="Calibri"/>
                <a:ea typeface="Calibri"/>
                <a:cs typeface="Calibri"/>
                <a:sym typeface="Calibri"/>
              </a:rPr>
              <a:t>en minimum spreeknormen</a:t>
            </a:r>
          </a:p>
        </p:txBody>
      </p:sp>
      <p:sp>
        <p:nvSpPr>
          <p:cNvPr id="333" name="Shape 333"/>
          <p:cNvSpPr txBox="1">
            <a:spLocks noGrp="1"/>
          </p:cNvSpPr>
          <p:nvPr>
            <p:ph type="body" idx="1"/>
          </p:nvPr>
        </p:nvSpPr>
        <p:spPr>
          <a:xfrm>
            <a:off x="395287" y="3367087"/>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2800" b="0" i="0" u="none" strike="noStrike" cap="none" dirty="0">
                <a:solidFill>
                  <a:schemeClr val="dk2"/>
                </a:solidFill>
                <a:latin typeface="Calibri"/>
                <a:ea typeface="Calibri"/>
                <a:cs typeface="Calibri"/>
                <a:sym typeface="Calibri"/>
              </a:rPr>
              <a:t>Groninger Minimum spreeknorm 1,6 jaar</a:t>
            </a:r>
            <a:r>
              <a:rPr lang="nl-NL" sz="3200" b="0" i="0" u="none" strike="noStrike" cap="none" dirty="0">
                <a:solidFill>
                  <a:schemeClr val="dk2"/>
                </a:solidFill>
                <a:latin typeface="Calibri"/>
                <a:ea typeface="Calibri"/>
                <a:cs typeface="Calibri"/>
                <a:sym typeface="Calibri"/>
              </a:rPr>
              <a:t>:</a:t>
            </a:r>
          </a:p>
          <a:p>
            <a:pPr marL="342900" marR="0" lvl="0" indent="-342900" algn="l" rtl="0">
              <a:spcBef>
                <a:spcPts val="640"/>
              </a:spcBef>
              <a:spcAft>
                <a:spcPts val="0"/>
              </a:spcAft>
              <a:buClr>
                <a:schemeClr val="dk1"/>
              </a:buClr>
              <a:buSzPct val="25000"/>
              <a:buFont typeface="Arial"/>
              <a:buNone/>
            </a:pPr>
            <a:endParaRPr sz="3200" b="0" i="0" u="none" strike="noStrike" cap="none" dirty="0">
              <a:solidFill>
                <a:schemeClr val="dk2"/>
              </a:solidFill>
              <a:latin typeface="Calibri"/>
              <a:ea typeface="Calibri"/>
              <a:cs typeface="Calibri"/>
              <a:sym typeface="Calibri"/>
            </a:endParaRPr>
          </a:p>
          <a:p>
            <a:pPr marL="342900" marR="0" lvl="0" indent="-342900" algn="l" rtl="0">
              <a:spcBef>
                <a:spcPts val="560"/>
              </a:spcBef>
              <a:spcAft>
                <a:spcPts val="0"/>
              </a:spcAft>
              <a:buClr>
                <a:schemeClr val="dk2"/>
              </a:buClr>
              <a:buSzPct val="100000"/>
              <a:buFont typeface="Noto Sans Symbols"/>
              <a:buChar char="✓"/>
            </a:pPr>
            <a:r>
              <a:rPr lang="nl-NL" sz="2800" b="0" i="0" u="sng" strike="noStrike" cap="none" dirty="0">
                <a:solidFill>
                  <a:schemeClr val="dk2"/>
                </a:solidFill>
                <a:latin typeface="Calibri"/>
                <a:ea typeface="Calibri"/>
                <a:cs typeface="Calibri"/>
                <a:sym typeface="Calibri"/>
              </a:rPr>
              <a:t>Tenminste 5 woordjes, </a:t>
            </a:r>
          </a:p>
          <a:p>
            <a:pPr marL="342900" marR="0" lvl="0" indent="-342900" algn="l" rtl="0">
              <a:spcBef>
                <a:spcPts val="560"/>
              </a:spcBef>
              <a:spcAft>
                <a:spcPts val="0"/>
              </a:spcAft>
              <a:buClr>
                <a:schemeClr val="dk2"/>
              </a:buClr>
              <a:buSzPct val="100000"/>
              <a:buFont typeface="Noto Sans Symbols"/>
              <a:buChar char="✓"/>
            </a:pPr>
            <a:r>
              <a:rPr lang="nl-NL" sz="2800" b="0" i="0" u="sng" strike="noStrike" cap="none" dirty="0">
                <a:solidFill>
                  <a:schemeClr val="dk2"/>
                </a:solidFill>
                <a:latin typeface="Calibri"/>
                <a:ea typeface="Calibri"/>
                <a:cs typeface="Calibri"/>
                <a:sym typeface="Calibri"/>
              </a:rPr>
              <a:t>woordopbouw is nog onvolledig</a:t>
            </a:r>
          </a:p>
          <a:p>
            <a:pPr marL="342900" marR="0" lvl="0" indent="-342900" algn="l" rtl="0">
              <a:spcBef>
                <a:spcPts val="480"/>
              </a:spcBef>
              <a:spcAft>
                <a:spcPts val="0"/>
              </a:spcAft>
              <a:buClr>
                <a:schemeClr val="dk1"/>
              </a:buClr>
              <a:buSzPct val="25000"/>
              <a:buFont typeface="Arial"/>
              <a:buNone/>
            </a:pPr>
            <a:endParaRPr sz="2400" b="0" i="0" u="sng" strike="noStrike" cap="none" dirty="0">
              <a:solidFill>
                <a:schemeClr val="dk2"/>
              </a:solidFill>
              <a:latin typeface="Calibri"/>
              <a:ea typeface="Calibri"/>
              <a:cs typeface="Calibri"/>
              <a:sym typeface="Calibri"/>
            </a:endParaRPr>
          </a:p>
          <a:p>
            <a:pPr marL="342900" marR="0" lvl="0" indent="-342900" algn="l" rtl="0">
              <a:spcBef>
                <a:spcPts val="480"/>
              </a:spcBef>
              <a:spcAft>
                <a:spcPts val="0"/>
              </a:spcAft>
              <a:buClr>
                <a:schemeClr val="dk1"/>
              </a:buClr>
              <a:buSzPct val="25000"/>
              <a:buFont typeface="Arial"/>
              <a:buNone/>
            </a:pPr>
            <a:endParaRPr sz="2400" b="0" i="0" u="none" strike="noStrike" cap="none" dirty="0">
              <a:solidFill>
                <a:schemeClr val="dk2"/>
              </a:solidFill>
              <a:latin typeface="Calibri"/>
              <a:ea typeface="Calibri"/>
              <a:cs typeface="Calibri"/>
              <a:sym typeface="Calibri"/>
            </a:endParaRPr>
          </a:p>
        </p:txBody>
      </p:sp>
      <p:sp>
        <p:nvSpPr>
          <p:cNvPr id="334" name="Shape 33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11</a:t>
            </a:fld>
            <a:endParaRPr lang="nl-NL" sz="1800">
              <a:solidFill>
                <a:schemeClr val="dk1"/>
              </a:solidFill>
              <a:latin typeface="Calibri"/>
              <a:ea typeface="Calibri"/>
              <a:cs typeface="Calibri"/>
              <a:sym typeface="Calibri"/>
            </a:endParaRPr>
          </a:p>
        </p:txBody>
      </p:sp>
      <p:sp>
        <p:nvSpPr>
          <p:cNvPr id="335" name="Shape 335"/>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None/>
            </a:pPr>
            <a:endParaRPr sz="1200">
              <a:solidFill>
                <a:srgbClr val="265A59"/>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 in fases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341" name="Shape 341"/>
          <p:cNvSpPr txBox="1">
            <a:spLocks noGrp="1"/>
          </p:cNvSpPr>
          <p:nvPr>
            <p:ph type="body" idx="1"/>
          </p:nvPr>
        </p:nvSpPr>
        <p:spPr>
          <a:xfrm>
            <a:off x="395287" y="257492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800" b="1" i="0" u="none" strike="noStrike" cap="none" dirty="0">
                <a:solidFill>
                  <a:srgbClr val="006699"/>
                </a:solidFill>
                <a:latin typeface="Calibri"/>
                <a:ea typeface="Calibri"/>
                <a:cs typeface="Calibri"/>
                <a:sym typeface="Calibri"/>
              </a:rPr>
              <a:t>1,6 jaar – 2,0 jaar</a:t>
            </a:r>
          </a:p>
          <a:p>
            <a:pPr marL="342900" marR="0" lvl="0" indent="-342900" algn="l" rtl="0">
              <a:spcBef>
                <a:spcPts val="560"/>
              </a:spcBef>
              <a:spcAft>
                <a:spcPts val="0"/>
              </a:spcAft>
              <a:buClr>
                <a:schemeClr val="dk1"/>
              </a:buClr>
              <a:buSzPct val="25000"/>
              <a:buFont typeface="Arial"/>
              <a:buNone/>
            </a:pPr>
            <a:endParaRPr sz="2800" b="1" i="0" u="none" strike="noStrike" cap="none" dirty="0">
              <a:solidFill>
                <a:srgbClr val="006699"/>
              </a:solidFill>
              <a:latin typeface="Calibri"/>
              <a:ea typeface="Calibri"/>
              <a:cs typeface="Calibri"/>
              <a:sym typeface="Calibri"/>
            </a:endParaRPr>
          </a:p>
          <a:p>
            <a:pPr marL="742950" marR="0" lvl="1" indent="-285750" algn="l" rtl="0">
              <a:spcBef>
                <a:spcPts val="560"/>
              </a:spcBef>
              <a:spcAft>
                <a:spcPts val="0"/>
              </a:spcAft>
              <a:buClr>
                <a:srgbClr val="006699"/>
              </a:buClr>
              <a:buSzPct val="100000"/>
              <a:buFont typeface="Arial"/>
              <a:buChar char="–"/>
            </a:pPr>
            <a:r>
              <a:rPr lang="nl-NL" sz="2800" b="0" i="0" u="none" strike="noStrike" cap="none" dirty="0">
                <a:solidFill>
                  <a:srgbClr val="006699"/>
                </a:solidFill>
                <a:latin typeface="Calibri"/>
                <a:ea typeface="Calibri"/>
                <a:cs typeface="Calibri"/>
                <a:sym typeface="Calibri"/>
              </a:rPr>
              <a:t>Brabbelen neemt af</a:t>
            </a:r>
          </a:p>
          <a:p>
            <a:pPr marL="742950" marR="0" lvl="1" indent="-285750" algn="l" rtl="0">
              <a:spcBef>
                <a:spcPts val="560"/>
              </a:spcBef>
              <a:spcAft>
                <a:spcPts val="0"/>
              </a:spcAft>
              <a:buClr>
                <a:srgbClr val="006699"/>
              </a:buClr>
              <a:buSzPct val="100000"/>
              <a:buFont typeface="Arial"/>
              <a:buChar char="–"/>
            </a:pPr>
            <a:r>
              <a:rPr lang="nl-NL" sz="2800" b="0" i="0" u="none" strike="noStrike" cap="none" dirty="0">
                <a:solidFill>
                  <a:srgbClr val="006699"/>
                </a:solidFill>
                <a:latin typeface="Calibri"/>
                <a:ea typeface="Calibri"/>
                <a:cs typeface="Calibri"/>
                <a:sym typeface="Calibri"/>
              </a:rPr>
              <a:t>Woordenschat ontwikkeling</a:t>
            </a:r>
          </a:p>
          <a:p>
            <a:pPr marL="342900" marR="0" lvl="0" indent="-342900" algn="l" rtl="0">
              <a:spcBef>
                <a:spcPts val="560"/>
              </a:spcBef>
              <a:spcAft>
                <a:spcPts val="0"/>
              </a:spcAft>
              <a:buClr>
                <a:schemeClr val="dk1"/>
              </a:buClr>
              <a:buSzPct val="100000"/>
              <a:buFont typeface="Arial"/>
              <a:buNone/>
            </a:pPr>
            <a:endParaRPr sz="2800" b="0" i="0" u="sng" strike="noStrike" cap="none" dirty="0">
              <a:solidFill>
                <a:schemeClr val="dk1"/>
              </a:solidFill>
              <a:latin typeface="Calibri"/>
              <a:ea typeface="Calibri"/>
              <a:cs typeface="Calibri"/>
              <a:sym typeface="Calibri"/>
            </a:endParaRPr>
          </a:p>
        </p:txBody>
      </p:sp>
      <p:sp>
        <p:nvSpPr>
          <p:cNvPr id="342" name="Shape 34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1200">
              <a:solidFill>
                <a:srgbClr val="888888"/>
              </a:solidFill>
              <a:latin typeface="Calibri"/>
              <a:ea typeface="Calibri"/>
              <a:cs typeface="Calibri"/>
              <a:sym typeface="Calibri"/>
            </a:endParaRPr>
          </a:p>
        </p:txBody>
      </p:sp>
      <p:sp>
        <p:nvSpPr>
          <p:cNvPr id="343" name="Shape 34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12</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13</a:t>
            </a:fld>
            <a:endParaRPr lang="nl-NL" sz="1800">
              <a:solidFill>
                <a:schemeClr val="dk1"/>
              </a:solidFill>
              <a:latin typeface="Calibri"/>
              <a:ea typeface="Calibri"/>
              <a:cs typeface="Calibri"/>
              <a:sym typeface="Calibri"/>
            </a:endParaRPr>
          </a:p>
        </p:txBody>
      </p:sp>
      <p:sp>
        <p:nvSpPr>
          <p:cNvPr id="349" name="Shape 349"/>
          <p:cNvSpPr txBox="1">
            <a:spLocks noGrp="1"/>
          </p:cNvSpPr>
          <p:nvPr>
            <p:ph type="title"/>
          </p:nvPr>
        </p:nvSpPr>
        <p:spPr>
          <a:xfrm>
            <a:off x="323850" y="14128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Kijkfragment</a:t>
            </a:r>
          </a:p>
        </p:txBody>
      </p:sp>
      <p:sp>
        <p:nvSpPr>
          <p:cNvPr id="350" name="Shape 350"/>
          <p:cNvSpPr txBox="1">
            <a:spLocks noGrp="1"/>
          </p:cNvSpPr>
          <p:nvPr>
            <p:ph type="body" idx="1"/>
          </p:nvPr>
        </p:nvSpPr>
        <p:spPr>
          <a:xfrm>
            <a:off x="539750" y="2708275"/>
            <a:ext cx="2986087" cy="10255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Arial"/>
              <a:buNone/>
            </a:pPr>
            <a:r>
              <a:rPr lang="nl-NL" sz="3200" b="0" i="0" u="sng" strike="noStrike" cap="none" dirty="0">
                <a:solidFill>
                  <a:schemeClr val="hlink"/>
                </a:solidFill>
                <a:latin typeface="Calibri"/>
                <a:ea typeface="Calibri"/>
                <a:cs typeface="Calibri"/>
                <a:sym typeface="Calibri"/>
                <a:hlinkClick r:id="rId3"/>
              </a:rPr>
              <a:t>1,6 tot 2 jaar</a:t>
            </a:r>
            <a:endParaRPr lang="nl-NL" sz="3200" b="0" i="0" u="sng" strike="noStrike" cap="none" dirty="0">
              <a:solidFill>
                <a:schemeClr val="hlink"/>
              </a:solidFill>
              <a:latin typeface="Calibri"/>
              <a:ea typeface="Calibri"/>
              <a:cs typeface="Calibri"/>
              <a:sym typeface="Calibri"/>
              <a:hlinkClick r:id="rId4"/>
            </a:endParaRPr>
          </a:p>
        </p:txBody>
      </p:sp>
      <p:pic>
        <p:nvPicPr>
          <p:cNvPr id="351" name="Shape 351"/>
          <p:cNvPicPr preferRelativeResize="0"/>
          <p:nvPr/>
        </p:nvPicPr>
        <p:blipFill rotWithShape="1">
          <a:blip r:embed="rId5">
            <a:alphaModFix/>
          </a:blip>
          <a:srcRect/>
          <a:stretch/>
        </p:blipFill>
        <p:spPr>
          <a:xfrm>
            <a:off x="4572000" y="1196975"/>
            <a:ext cx="4572000" cy="6400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95287" y="13493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Taalontwikkelingsfases </a:t>
            </a:r>
            <a:br>
              <a:rPr lang="nl-NL" sz="3959" b="1" i="0" u="none" strike="noStrike" cap="none">
                <a:solidFill>
                  <a:schemeClr val="dk2"/>
                </a:solidFill>
                <a:latin typeface="Calibri"/>
                <a:ea typeface="Calibri"/>
                <a:cs typeface="Calibri"/>
                <a:sym typeface="Calibri"/>
              </a:rPr>
            </a:br>
            <a:r>
              <a:rPr lang="nl-NL" sz="3959" b="1" i="0" u="none" strike="noStrike" cap="none">
                <a:solidFill>
                  <a:schemeClr val="dk2"/>
                </a:solidFill>
                <a:latin typeface="Calibri"/>
                <a:ea typeface="Calibri"/>
                <a:cs typeface="Calibri"/>
                <a:sym typeface="Calibri"/>
              </a:rPr>
              <a:t>en minimum spreeknormen</a:t>
            </a:r>
          </a:p>
        </p:txBody>
      </p:sp>
      <p:sp>
        <p:nvSpPr>
          <p:cNvPr id="357" name="Shape 357"/>
          <p:cNvSpPr txBox="1">
            <a:spLocks noGrp="1"/>
          </p:cNvSpPr>
          <p:nvPr>
            <p:ph type="body" idx="1"/>
          </p:nvPr>
        </p:nvSpPr>
        <p:spPr>
          <a:xfrm>
            <a:off x="395287" y="286385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2400" b="0" i="0" u="none" strike="noStrike" cap="none">
                <a:solidFill>
                  <a:schemeClr val="dk2"/>
                </a:solidFill>
                <a:latin typeface="Calibri"/>
                <a:ea typeface="Calibri"/>
                <a:cs typeface="Calibri"/>
                <a:sym typeface="Calibri"/>
              </a:rPr>
              <a:t>Groninger Minimum spreeknorm 2 jaar:</a:t>
            </a:r>
          </a:p>
          <a:p>
            <a:pPr marL="342900" marR="0" lvl="0" indent="-342900" algn="l" rtl="0">
              <a:spcBef>
                <a:spcPts val="560"/>
              </a:spcBef>
              <a:spcAft>
                <a:spcPts val="0"/>
              </a:spcAft>
              <a:buClr>
                <a:schemeClr val="dk1"/>
              </a:buClr>
              <a:buSzPct val="25000"/>
              <a:buFont typeface="Arial"/>
              <a:buNone/>
            </a:pPr>
            <a:endParaRPr sz="2800" b="0" i="0" u="none" strike="noStrike" cap="none">
              <a:solidFill>
                <a:schemeClr val="dk2"/>
              </a:solidFill>
              <a:latin typeface="Calibri"/>
              <a:ea typeface="Calibri"/>
              <a:cs typeface="Calibri"/>
              <a:sym typeface="Calibri"/>
            </a:endParaRP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Zinnen van twee woorden, </a:t>
            </a: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De woordopbouw is nog onvolledig</a:t>
            </a:r>
          </a:p>
          <a:p>
            <a:pPr marL="342900" marR="0" lvl="0" indent="-342900" algn="l" rtl="0">
              <a:spcBef>
                <a:spcPts val="480"/>
              </a:spcBef>
              <a:spcAft>
                <a:spcPts val="0"/>
              </a:spcAft>
              <a:buClr>
                <a:schemeClr val="dk1"/>
              </a:buClr>
              <a:buSzPct val="25000"/>
              <a:buFont typeface="Arial"/>
              <a:buNone/>
            </a:pPr>
            <a:endParaRPr sz="2400" b="0" i="0" u="sng" strike="noStrike" cap="none">
              <a:solidFill>
                <a:schemeClr val="dk2"/>
              </a:solidFill>
              <a:latin typeface="Calibri"/>
              <a:ea typeface="Calibri"/>
              <a:cs typeface="Calibri"/>
              <a:sym typeface="Calibri"/>
            </a:endParaRP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2"/>
              </a:solidFill>
              <a:latin typeface="Calibri"/>
              <a:ea typeface="Calibri"/>
              <a:cs typeface="Calibri"/>
              <a:sym typeface="Calibri"/>
            </a:endParaRP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2"/>
              </a:solidFill>
              <a:latin typeface="Calibri"/>
              <a:ea typeface="Calibri"/>
              <a:cs typeface="Calibri"/>
              <a:sym typeface="Calibri"/>
            </a:endParaRPr>
          </a:p>
          <a:p>
            <a:pPr marL="342900" marR="0" lvl="0" indent="-342900" algn="l" rtl="0">
              <a:spcBef>
                <a:spcPts val="400"/>
              </a:spcBef>
              <a:spcAft>
                <a:spcPts val="0"/>
              </a:spcAft>
              <a:buClr>
                <a:schemeClr val="dk1"/>
              </a:buClr>
              <a:buSzPct val="25000"/>
              <a:buFont typeface="Arial"/>
              <a:buNone/>
            </a:pPr>
            <a:endParaRPr sz="2000" b="0" i="0" u="sng" strike="noStrike" cap="none">
              <a:solidFill>
                <a:schemeClr val="dk2"/>
              </a:solidFill>
              <a:latin typeface="Calibri"/>
              <a:ea typeface="Calibri"/>
              <a:cs typeface="Calibri"/>
              <a:sym typeface="Calibri"/>
            </a:endParaRPr>
          </a:p>
        </p:txBody>
      </p:sp>
      <p:sp>
        <p:nvSpPr>
          <p:cNvPr id="358" name="Shape 35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14</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95287" y="12779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 in fases</a:t>
            </a:r>
            <a:r>
              <a:rPr lang="nl-NL" sz="3959" b="1" i="0" u="none" strike="noStrike" cap="none">
                <a:solidFill>
                  <a:schemeClr val="dk1"/>
                </a:solidFill>
                <a:latin typeface="Calibri"/>
                <a:ea typeface="Calibri"/>
                <a:cs typeface="Calibri"/>
                <a:sym typeface="Calibri"/>
              </a:rPr>
              <a:t> </a:t>
            </a:r>
            <a:br>
              <a:rPr lang="nl-NL" sz="3959" b="1" i="0" u="none" strike="noStrike" cap="none">
                <a:solidFill>
                  <a:schemeClr val="dk1"/>
                </a:solidFill>
                <a:latin typeface="Calibri"/>
                <a:ea typeface="Calibri"/>
                <a:cs typeface="Calibri"/>
                <a:sym typeface="Calibri"/>
              </a:rPr>
            </a:br>
            <a:endParaRPr lang="nl-NL" sz="3959" b="1" i="0" u="none" strike="noStrike" cap="none">
              <a:solidFill>
                <a:schemeClr val="dk1"/>
              </a:solidFill>
              <a:latin typeface="Calibri"/>
              <a:ea typeface="Calibri"/>
              <a:cs typeface="Calibri"/>
              <a:sym typeface="Calibri"/>
            </a:endParaRPr>
          </a:p>
        </p:txBody>
      </p:sp>
      <p:sp>
        <p:nvSpPr>
          <p:cNvPr id="364" name="Shape 364"/>
          <p:cNvSpPr txBox="1">
            <a:spLocks noGrp="1"/>
          </p:cNvSpPr>
          <p:nvPr>
            <p:ph type="body" idx="1"/>
          </p:nvPr>
        </p:nvSpPr>
        <p:spPr>
          <a:xfrm>
            <a:off x="468312" y="2332038"/>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800" b="1" i="0" u="none" strike="noStrike" cap="none">
                <a:solidFill>
                  <a:srgbClr val="006699"/>
                </a:solidFill>
                <a:latin typeface="Calibri"/>
                <a:ea typeface="Calibri"/>
                <a:cs typeface="Calibri"/>
                <a:sym typeface="Calibri"/>
              </a:rPr>
              <a:t>2,0 jaar – 2,6 jaar</a:t>
            </a:r>
          </a:p>
          <a:p>
            <a:pPr marL="342900" marR="0" lvl="0" indent="-342900" algn="l" rtl="0">
              <a:spcBef>
                <a:spcPts val="560"/>
              </a:spcBef>
              <a:spcAft>
                <a:spcPts val="0"/>
              </a:spcAft>
              <a:buClr>
                <a:schemeClr val="dk1"/>
              </a:buClr>
              <a:buSzPct val="25000"/>
              <a:buFont typeface="Arial"/>
              <a:buNone/>
            </a:pPr>
            <a:endParaRPr sz="2800" b="1" i="0" u="none" strike="noStrike" cap="none">
              <a:solidFill>
                <a:srgbClr val="006699"/>
              </a:solidFill>
              <a:latin typeface="Calibri"/>
              <a:ea typeface="Calibri"/>
              <a:cs typeface="Calibri"/>
              <a:sym typeface="Calibri"/>
            </a:endParaRPr>
          </a:p>
          <a:p>
            <a:pPr marL="742950" marR="0" lvl="1" indent="-285750" algn="l" rtl="0">
              <a:spcBef>
                <a:spcPts val="560"/>
              </a:spcBef>
              <a:spcAft>
                <a:spcPts val="0"/>
              </a:spcAft>
              <a:buClr>
                <a:srgbClr val="006699"/>
              </a:buClr>
              <a:buSzPct val="100000"/>
              <a:buFont typeface="Arial"/>
              <a:buChar char="–"/>
            </a:pPr>
            <a:r>
              <a:rPr lang="nl-NL" sz="2800" b="0" i="0" u="none" strike="noStrike" cap="none">
                <a:solidFill>
                  <a:srgbClr val="006699"/>
                </a:solidFill>
                <a:latin typeface="Calibri"/>
                <a:ea typeface="Calibri"/>
                <a:cs typeface="Calibri"/>
                <a:sym typeface="Calibri"/>
              </a:rPr>
              <a:t>Woordenschat neemt toe</a:t>
            </a:r>
          </a:p>
          <a:p>
            <a:pPr marL="742950" marR="0" lvl="1" indent="-285750" algn="l" rtl="0">
              <a:spcBef>
                <a:spcPts val="560"/>
              </a:spcBef>
              <a:spcAft>
                <a:spcPts val="0"/>
              </a:spcAft>
              <a:buClr>
                <a:srgbClr val="006699"/>
              </a:buClr>
              <a:buSzPct val="100000"/>
              <a:buFont typeface="Arial"/>
              <a:buChar char="–"/>
            </a:pPr>
            <a:r>
              <a:rPr lang="nl-NL" sz="2800" b="0" i="0" u="none" strike="noStrike" cap="none">
                <a:solidFill>
                  <a:srgbClr val="006699"/>
                </a:solidFill>
                <a:latin typeface="Calibri"/>
                <a:ea typeface="Calibri"/>
                <a:cs typeface="Calibri"/>
                <a:sym typeface="Calibri"/>
              </a:rPr>
              <a:t>Begin zinsontwikkeling</a:t>
            </a:r>
          </a:p>
          <a:p>
            <a:pPr marL="742950" marR="0" lvl="1" indent="-285750" algn="l" rtl="0">
              <a:spcBef>
                <a:spcPts val="560"/>
              </a:spcBef>
              <a:spcAft>
                <a:spcPts val="0"/>
              </a:spcAft>
              <a:buClr>
                <a:srgbClr val="006699"/>
              </a:buClr>
              <a:buSzPct val="100000"/>
              <a:buFont typeface="Arial"/>
              <a:buChar char="–"/>
            </a:pPr>
            <a:r>
              <a:rPr lang="nl-NL" sz="2800" b="0" i="0" u="none" strike="noStrike" cap="none">
                <a:solidFill>
                  <a:srgbClr val="006699"/>
                </a:solidFill>
                <a:latin typeface="Calibri"/>
                <a:ea typeface="Calibri"/>
                <a:cs typeface="Calibri"/>
                <a:sym typeface="Calibri"/>
              </a:rPr>
              <a:t>Benoemen van dingen en handelingen</a:t>
            </a:r>
          </a:p>
          <a:p>
            <a:pPr marL="342900" marR="0" lvl="0" indent="-342900" algn="l" rtl="0">
              <a:spcBef>
                <a:spcPts val="560"/>
              </a:spcBef>
              <a:spcAft>
                <a:spcPts val="0"/>
              </a:spcAft>
              <a:buClr>
                <a:schemeClr val="dk1"/>
              </a:buClr>
              <a:buSzPct val="25000"/>
              <a:buFont typeface="Arial"/>
              <a:buNone/>
            </a:pPr>
            <a:endParaRPr sz="2800" b="0" i="0" u="none" strike="noStrike" cap="none">
              <a:solidFill>
                <a:srgbClr val="006699"/>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sng" strike="noStrike" cap="none">
              <a:solidFill>
                <a:schemeClr val="dk1"/>
              </a:solidFill>
              <a:latin typeface="Calibri"/>
              <a:ea typeface="Calibri"/>
              <a:cs typeface="Calibri"/>
              <a:sym typeface="Calibri"/>
            </a:endParaRPr>
          </a:p>
        </p:txBody>
      </p:sp>
      <p:sp>
        <p:nvSpPr>
          <p:cNvPr id="365" name="Shape 36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1200">
              <a:solidFill>
                <a:srgbClr val="888888"/>
              </a:solidFill>
              <a:latin typeface="Calibri"/>
              <a:ea typeface="Calibri"/>
              <a:cs typeface="Calibri"/>
              <a:sym typeface="Calibri"/>
            </a:endParaRPr>
          </a:p>
        </p:txBody>
      </p:sp>
      <p:sp>
        <p:nvSpPr>
          <p:cNvPr id="366" name="Shape 36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15</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95287" y="12779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 in fases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372" name="Shape 372"/>
          <p:cNvSpPr txBox="1">
            <a:spLocks noGrp="1"/>
          </p:cNvSpPr>
          <p:nvPr>
            <p:ph type="body" idx="1"/>
          </p:nvPr>
        </p:nvSpPr>
        <p:spPr>
          <a:xfrm>
            <a:off x="468312" y="2636838"/>
            <a:ext cx="8229600"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400" b="1" i="0" u="none" strike="noStrike" cap="none">
                <a:solidFill>
                  <a:schemeClr val="dk2"/>
                </a:solidFill>
                <a:latin typeface="Calibri"/>
                <a:ea typeface="Calibri"/>
                <a:cs typeface="Calibri"/>
                <a:sym typeface="Calibri"/>
              </a:rPr>
              <a:t>2,6 – 3 jaar</a:t>
            </a:r>
          </a:p>
          <a:p>
            <a:pPr marL="0" marR="0" lvl="0" indent="0" algn="l" rtl="0">
              <a:spcBef>
                <a:spcPts val="480"/>
              </a:spcBef>
              <a:spcAft>
                <a:spcPts val="0"/>
              </a:spcAft>
              <a:buClr>
                <a:schemeClr val="dk1"/>
              </a:buClr>
              <a:buSzPct val="25000"/>
              <a:buFont typeface="Arial"/>
              <a:buNone/>
            </a:pPr>
            <a:endParaRPr sz="2400" b="1" i="0" u="none" strike="noStrike" cap="none">
              <a:solidFill>
                <a:schemeClr val="dk2"/>
              </a:solidFill>
              <a:latin typeface="Calibri"/>
              <a:ea typeface="Calibri"/>
              <a:cs typeface="Calibri"/>
              <a:sym typeface="Calibri"/>
            </a:endParaRPr>
          </a:p>
          <a:p>
            <a:pPr marL="441325" marR="0" lvl="1" indent="282575" algn="l" rtl="0">
              <a:spcBef>
                <a:spcPts val="480"/>
              </a:spcBef>
              <a:spcAft>
                <a:spcPts val="0"/>
              </a:spcAft>
              <a:buClr>
                <a:schemeClr val="dk2"/>
              </a:buClr>
              <a:buSzPct val="100000"/>
              <a:buFont typeface="Arial"/>
              <a:buChar char="–"/>
            </a:pPr>
            <a:r>
              <a:rPr lang="nl-NL" sz="2400" b="0" i="0" u="none" strike="noStrike" cap="none">
                <a:solidFill>
                  <a:schemeClr val="dk2"/>
                </a:solidFill>
                <a:latin typeface="Calibri"/>
                <a:ea typeface="Calibri"/>
                <a:cs typeface="Calibri"/>
                <a:sym typeface="Calibri"/>
              </a:rPr>
              <a:t>Ontstaan van meerwoordsuitingen</a:t>
            </a:r>
          </a:p>
          <a:p>
            <a:pPr marL="441325" marR="0" lvl="1" indent="282575" algn="l" rtl="0">
              <a:spcBef>
                <a:spcPts val="480"/>
              </a:spcBef>
              <a:spcAft>
                <a:spcPts val="0"/>
              </a:spcAft>
              <a:buClr>
                <a:schemeClr val="dk2"/>
              </a:buClr>
              <a:buSzPct val="100000"/>
              <a:buFont typeface="Arial"/>
              <a:buChar char="–"/>
            </a:pPr>
            <a:r>
              <a:rPr lang="nl-NL" sz="2400" b="0" i="0" u="none" strike="noStrike" cap="none">
                <a:solidFill>
                  <a:schemeClr val="dk2"/>
                </a:solidFill>
                <a:latin typeface="Calibri"/>
                <a:ea typeface="Calibri"/>
                <a:cs typeface="Calibri"/>
                <a:sym typeface="Calibri"/>
              </a:rPr>
              <a:t>Woordenschat breidt zich uit</a:t>
            </a:r>
          </a:p>
          <a:p>
            <a:pPr marL="441325" marR="0" lvl="1" indent="282575" algn="l" rtl="0">
              <a:spcBef>
                <a:spcPts val="480"/>
              </a:spcBef>
              <a:spcAft>
                <a:spcPts val="0"/>
              </a:spcAft>
              <a:buClr>
                <a:schemeClr val="dk2"/>
              </a:buClr>
              <a:buSzPct val="100000"/>
              <a:buFont typeface="Arial"/>
              <a:buChar char="–"/>
            </a:pPr>
            <a:r>
              <a:rPr lang="nl-NL" sz="2400" b="0" i="0" u="none" strike="noStrike" cap="none">
                <a:solidFill>
                  <a:schemeClr val="dk2"/>
                </a:solidFill>
                <a:latin typeface="Calibri"/>
                <a:ea typeface="Calibri"/>
                <a:cs typeface="Calibri"/>
                <a:sym typeface="Calibri"/>
              </a:rPr>
              <a:t>Eerste medeklinkerverbindingen</a:t>
            </a:r>
            <a:r>
              <a:rPr lang="nl-NL" sz="2000" b="0" i="0" u="none" strike="noStrike" cap="none">
                <a:solidFill>
                  <a:schemeClr val="dk2"/>
                </a:solidFill>
                <a:latin typeface="Calibri"/>
                <a:ea typeface="Calibri"/>
                <a:cs typeface="Calibri"/>
                <a:sym typeface="Calibri"/>
              </a:rPr>
              <a:t> </a:t>
            </a:r>
          </a:p>
          <a:p>
            <a:pPr marL="441325" marR="0" lvl="1" indent="282575" algn="l" rtl="0">
              <a:spcBef>
                <a:spcPts val="400"/>
              </a:spcBef>
              <a:spcAft>
                <a:spcPts val="0"/>
              </a:spcAft>
              <a:buClr>
                <a:schemeClr val="dk2"/>
              </a:buClr>
              <a:buSzPct val="25000"/>
              <a:buFont typeface="Arial"/>
              <a:buNone/>
            </a:pPr>
            <a:r>
              <a:rPr lang="nl-NL" sz="2000" b="0" i="0" u="none" strike="noStrike" cap="none">
                <a:solidFill>
                  <a:schemeClr val="dk2"/>
                </a:solidFill>
                <a:latin typeface="Calibri"/>
                <a:ea typeface="Calibri"/>
                <a:cs typeface="Calibri"/>
                <a:sym typeface="Calibri"/>
              </a:rPr>
              <a:t>(stoel i.p.v.toel)</a:t>
            </a:r>
          </a:p>
          <a:p>
            <a:pPr marL="0" marR="0" lvl="0" indent="0" algn="l" rtl="0">
              <a:spcBef>
                <a:spcPts val="400"/>
              </a:spcBef>
              <a:spcAft>
                <a:spcPts val="0"/>
              </a:spcAft>
              <a:buClr>
                <a:schemeClr val="dk1"/>
              </a:buClr>
              <a:buSzPct val="25000"/>
              <a:buFont typeface="Arial"/>
              <a:buNone/>
            </a:pPr>
            <a:endParaRPr sz="2000" b="0" i="0" u="none" strike="noStrike" cap="none">
              <a:solidFill>
                <a:schemeClr val="dk2"/>
              </a:solidFill>
              <a:latin typeface="Calibri"/>
              <a:ea typeface="Calibri"/>
              <a:cs typeface="Calibri"/>
              <a:sym typeface="Calibri"/>
            </a:endParaRPr>
          </a:p>
          <a:p>
            <a:pPr marL="0" marR="0" lvl="0" indent="0" algn="l" rtl="0">
              <a:spcBef>
                <a:spcPts val="480"/>
              </a:spcBef>
              <a:spcAft>
                <a:spcPts val="0"/>
              </a:spcAft>
              <a:buClr>
                <a:schemeClr val="dk1"/>
              </a:buClr>
              <a:buSzPct val="25000"/>
              <a:buFont typeface="Arial"/>
              <a:buNone/>
            </a:pPr>
            <a:endParaRPr sz="2400" b="0" i="0" u="sng" strike="noStrike" cap="none">
              <a:solidFill>
                <a:schemeClr val="dk2"/>
              </a:solidFill>
              <a:latin typeface="Calibri"/>
              <a:ea typeface="Calibri"/>
              <a:cs typeface="Calibri"/>
              <a:sym typeface="Calibri"/>
            </a:endParaRPr>
          </a:p>
        </p:txBody>
      </p:sp>
      <p:sp>
        <p:nvSpPr>
          <p:cNvPr id="373" name="Shape 37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1200">
              <a:solidFill>
                <a:srgbClr val="888888"/>
              </a:solidFill>
              <a:latin typeface="Calibri"/>
              <a:ea typeface="Calibri"/>
              <a:cs typeface="Calibri"/>
              <a:sym typeface="Calibri"/>
            </a:endParaRPr>
          </a:p>
        </p:txBody>
      </p:sp>
      <p:sp>
        <p:nvSpPr>
          <p:cNvPr id="374" name="Shape 37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16</a:t>
            </a:fld>
            <a:endParaRPr lang="nl-NL" sz="1800">
              <a:solidFill>
                <a:schemeClr val="dk1"/>
              </a:solidFill>
              <a:latin typeface="Calibri"/>
              <a:ea typeface="Calibri"/>
              <a:cs typeface="Calibri"/>
              <a:sym typeface="Calibri"/>
            </a:endParaRPr>
          </a:p>
        </p:txBody>
      </p:sp>
      <p:pic>
        <p:nvPicPr>
          <p:cNvPr id="375" name="Shape 375"/>
          <p:cNvPicPr preferRelativeResize="0"/>
          <p:nvPr/>
        </p:nvPicPr>
        <p:blipFill rotWithShape="1">
          <a:blip r:embed="rId3">
            <a:alphaModFix/>
          </a:blip>
          <a:srcRect/>
          <a:stretch/>
        </p:blipFill>
        <p:spPr>
          <a:xfrm>
            <a:off x="6875463" y="1700213"/>
            <a:ext cx="1847849" cy="24669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17</a:t>
            </a:fld>
            <a:endParaRPr lang="nl-NL" sz="1800">
              <a:solidFill>
                <a:schemeClr val="dk1"/>
              </a:solidFill>
              <a:latin typeface="Calibri"/>
              <a:ea typeface="Calibri"/>
              <a:cs typeface="Calibri"/>
              <a:sym typeface="Calibri"/>
            </a:endParaRPr>
          </a:p>
        </p:txBody>
      </p:sp>
      <p:sp>
        <p:nvSpPr>
          <p:cNvPr id="381" name="Shape 381"/>
          <p:cNvSpPr txBox="1">
            <a:spLocks noGrp="1"/>
          </p:cNvSpPr>
          <p:nvPr>
            <p:ph type="title"/>
          </p:nvPr>
        </p:nvSpPr>
        <p:spPr>
          <a:xfrm>
            <a:off x="468312" y="15573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Kijkfragment</a:t>
            </a:r>
          </a:p>
        </p:txBody>
      </p:sp>
      <p:sp>
        <p:nvSpPr>
          <p:cNvPr id="382" name="Shape 382"/>
          <p:cNvSpPr txBox="1">
            <a:spLocks noGrp="1"/>
          </p:cNvSpPr>
          <p:nvPr>
            <p:ph type="body" idx="1"/>
          </p:nvPr>
        </p:nvSpPr>
        <p:spPr>
          <a:xfrm>
            <a:off x="611187" y="2781300"/>
            <a:ext cx="2770187" cy="14573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nl-NL" sz="3200" b="0" i="0" u="sng" strike="noStrike" cap="none" dirty="0">
                <a:solidFill>
                  <a:schemeClr val="hlink"/>
                </a:solidFill>
                <a:latin typeface="Calibri"/>
                <a:ea typeface="Calibri"/>
                <a:cs typeface="Calibri"/>
                <a:sym typeface="Calibri"/>
                <a:hlinkClick r:id="rId3"/>
              </a:rPr>
              <a:t>2 tot 3 jaar</a:t>
            </a:r>
            <a:endParaRPr lang="nl-NL" sz="3200" b="0" i="0" u="sng" strike="noStrike" cap="none" dirty="0">
              <a:solidFill>
                <a:schemeClr val="hlink"/>
              </a:solidFill>
              <a:latin typeface="Calibri"/>
              <a:ea typeface="Calibri"/>
              <a:cs typeface="Calibri"/>
              <a:sym typeface="Calibri"/>
              <a:hlinkClick r:id="rId4"/>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46087" y="1268412"/>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600" b="1" i="0" u="none" strike="noStrike" cap="none">
                <a:solidFill>
                  <a:schemeClr val="dk2"/>
                </a:solidFill>
                <a:latin typeface="Calibri"/>
                <a:ea typeface="Calibri"/>
                <a:cs typeface="Calibri"/>
                <a:sym typeface="Calibri"/>
              </a:rPr>
              <a:t>Taalontwikkelingsfases </a:t>
            </a:r>
            <a:br>
              <a:rPr lang="nl-NL" sz="3600" b="1" i="0" u="none" strike="noStrike" cap="none">
                <a:solidFill>
                  <a:schemeClr val="dk2"/>
                </a:solidFill>
                <a:latin typeface="Calibri"/>
                <a:ea typeface="Calibri"/>
                <a:cs typeface="Calibri"/>
                <a:sym typeface="Calibri"/>
              </a:rPr>
            </a:br>
            <a:r>
              <a:rPr lang="nl-NL" sz="3600" b="1" i="0" u="none" strike="noStrike" cap="none">
                <a:solidFill>
                  <a:schemeClr val="dk2"/>
                </a:solidFill>
                <a:latin typeface="Calibri"/>
                <a:ea typeface="Calibri"/>
                <a:cs typeface="Calibri"/>
                <a:sym typeface="Calibri"/>
              </a:rPr>
              <a:t>en minimum spreeknormen</a:t>
            </a:r>
          </a:p>
        </p:txBody>
      </p:sp>
      <p:sp>
        <p:nvSpPr>
          <p:cNvPr id="388" name="Shape 388"/>
          <p:cNvSpPr txBox="1">
            <a:spLocks noGrp="1"/>
          </p:cNvSpPr>
          <p:nvPr>
            <p:ph type="body" idx="1"/>
          </p:nvPr>
        </p:nvSpPr>
        <p:spPr>
          <a:xfrm>
            <a:off x="395287" y="2935288"/>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Groninger Minimum spreeknorm 3 jaar:</a:t>
            </a:r>
          </a:p>
          <a:p>
            <a:pPr marL="342900" marR="0" lvl="0" indent="-342900" algn="l" rtl="0">
              <a:spcBef>
                <a:spcPts val="560"/>
              </a:spcBef>
              <a:spcAft>
                <a:spcPts val="0"/>
              </a:spcAft>
              <a:buClr>
                <a:schemeClr val="dk1"/>
              </a:buClr>
              <a:buSzPct val="25000"/>
              <a:buFont typeface="Arial"/>
              <a:buNone/>
            </a:pPr>
            <a:endParaRPr sz="2800" b="0" i="0" u="none" strike="noStrike" cap="none">
              <a:solidFill>
                <a:schemeClr val="dk2"/>
              </a:solidFill>
              <a:latin typeface="Calibri"/>
              <a:ea typeface="Calibri"/>
              <a:cs typeface="Calibri"/>
              <a:sym typeface="Calibri"/>
            </a:endParaRP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Zinnen van 3 – 5 woorden</a:t>
            </a: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De zinsopbouw is nog niet correct.  </a:t>
            </a: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75% is verstaanbaar</a:t>
            </a:r>
          </a:p>
          <a:p>
            <a:pPr marL="342900" marR="0" lvl="0" indent="-342900" algn="l" rtl="0">
              <a:spcBef>
                <a:spcPts val="480"/>
              </a:spcBef>
              <a:spcAft>
                <a:spcPts val="0"/>
              </a:spcAft>
              <a:buClr>
                <a:schemeClr val="dk1"/>
              </a:buClr>
              <a:buSzPct val="25000"/>
              <a:buFont typeface="Arial"/>
              <a:buNone/>
            </a:pPr>
            <a:endParaRPr sz="2400" b="0" i="0" u="sng" strike="noStrike" cap="none">
              <a:solidFill>
                <a:schemeClr val="dk2"/>
              </a:solidFill>
              <a:latin typeface="Calibri"/>
              <a:ea typeface="Calibri"/>
              <a:cs typeface="Calibri"/>
              <a:sym typeface="Calibri"/>
            </a:endParaRPr>
          </a:p>
          <a:p>
            <a:pPr marL="342900" marR="0" lvl="0" indent="-342900" algn="l" rtl="0">
              <a:spcBef>
                <a:spcPts val="400"/>
              </a:spcBef>
              <a:spcAft>
                <a:spcPts val="0"/>
              </a:spcAft>
              <a:buClr>
                <a:schemeClr val="dk1"/>
              </a:buClr>
              <a:buSzPct val="25000"/>
              <a:buFont typeface="Arial"/>
              <a:buNone/>
            </a:pPr>
            <a:endParaRPr sz="2000" b="1" i="0" u="none" strike="noStrike" cap="none">
              <a:solidFill>
                <a:schemeClr val="dk2"/>
              </a:solidFill>
              <a:latin typeface="Calibri"/>
              <a:ea typeface="Calibri"/>
              <a:cs typeface="Calibri"/>
              <a:sym typeface="Calibri"/>
            </a:endParaRPr>
          </a:p>
        </p:txBody>
      </p:sp>
      <p:sp>
        <p:nvSpPr>
          <p:cNvPr id="389" name="Shape 389"/>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rgbClr val="265A59"/>
                </a:solidFill>
                <a:latin typeface="Calibri"/>
                <a:ea typeface="Calibri"/>
                <a:cs typeface="Calibri"/>
                <a:sym typeface="Calibri"/>
              </a:rPr>
              <a:t>18</a:t>
            </a:fld>
            <a:endParaRPr lang="nl-NL" sz="1800">
              <a:solidFill>
                <a:srgbClr val="265A59"/>
              </a:solidFill>
              <a:latin typeface="Calibri"/>
              <a:ea typeface="Calibri"/>
              <a:cs typeface="Calibri"/>
              <a:sym typeface="Calibri"/>
            </a:endParaRPr>
          </a:p>
        </p:txBody>
      </p:sp>
      <p:pic>
        <p:nvPicPr>
          <p:cNvPr id="390" name="Shape 390"/>
          <p:cNvPicPr preferRelativeResize="0"/>
          <p:nvPr/>
        </p:nvPicPr>
        <p:blipFill rotWithShape="1">
          <a:blip r:embed="rId3">
            <a:alphaModFix/>
          </a:blip>
          <a:srcRect/>
          <a:stretch/>
        </p:blipFill>
        <p:spPr>
          <a:xfrm>
            <a:off x="47625" y="5589587"/>
            <a:ext cx="1571624" cy="1200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19</a:t>
            </a:fld>
            <a:endParaRPr lang="nl-NL" sz="1800">
              <a:solidFill>
                <a:schemeClr val="dk1"/>
              </a:solidFill>
              <a:latin typeface="Calibri"/>
              <a:ea typeface="Calibri"/>
              <a:cs typeface="Calibri"/>
              <a:sym typeface="Calibri"/>
            </a:endParaRPr>
          </a:p>
        </p:txBody>
      </p:sp>
      <p:sp>
        <p:nvSpPr>
          <p:cNvPr id="396" name="Shape 396"/>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Kijkfragment 5</a:t>
            </a:r>
          </a:p>
        </p:txBody>
      </p:sp>
      <p:sp>
        <p:nvSpPr>
          <p:cNvPr id="397" name="Shape 397"/>
          <p:cNvSpPr txBox="1">
            <a:spLocks noGrp="1"/>
          </p:cNvSpPr>
          <p:nvPr>
            <p:ph type="body" idx="1"/>
          </p:nvPr>
        </p:nvSpPr>
        <p:spPr>
          <a:xfrm>
            <a:off x="1370012" y="3124200"/>
            <a:ext cx="2770187" cy="10969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nl-NL" sz="3200" b="0" i="0" u="sng" strike="noStrike" cap="none" dirty="0">
                <a:solidFill>
                  <a:schemeClr val="hlink"/>
                </a:solidFill>
                <a:latin typeface="Calibri"/>
                <a:ea typeface="Calibri"/>
                <a:cs typeface="Calibri"/>
                <a:sym typeface="Calibri"/>
                <a:hlinkClick r:id="rId3"/>
              </a:rPr>
              <a:t>3 tot 4 jaar</a:t>
            </a:r>
            <a:endParaRPr lang="nl-NL" sz="3200" b="0" i="0" u="sng" strike="noStrike" cap="none" dirty="0">
              <a:solidFill>
                <a:schemeClr val="hlink"/>
              </a:solidFill>
              <a:latin typeface="Calibri"/>
              <a:ea typeface="Calibri"/>
              <a:cs typeface="Calibri"/>
              <a:sym typeface="Calibri"/>
              <a:hlinkClick r:id="rId4"/>
            </a:endParaRPr>
          </a:p>
        </p:txBody>
      </p:sp>
      <p:pic>
        <p:nvPicPr>
          <p:cNvPr id="398" name="Shape 398"/>
          <p:cNvPicPr preferRelativeResize="0"/>
          <p:nvPr/>
        </p:nvPicPr>
        <p:blipFill rotWithShape="1">
          <a:blip r:embed="rId5">
            <a:alphaModFix/>
          </a:blip>
          <a:srcRect/>
          <a:stretch/>
        </p:blipFill>
        <p:spPr>
          <a:xfrm>
            <a:off x="6524625" y="5114925"/>
            <a:ext cx="2619375" cy="1743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95287" y="14128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Inhoud</a:t>
            </a:r>
            <a:r>
              <a:rPr lang="nl-NL" sz="4400" b="1" i="0" u="none" strike="noStrike" cap="none">
                <a:solidFill>
                  <a:schemeClr val="dk2"/>
                </a:solidFill>
                <a:latin typeface="Calibri"/>
                <a:ea typeface="Calibri"/>
                <a:cs typeface="Calibri"/>
                <a:sym typeface="Calibri"/>
              </a:rPr>
              <a:t> van de scholing</a:t>
            </a:r>
          </a:p>
        </p:txBody>
      </p:sp>
      <p:sp>
        <p:nvSpPr>
          <p:cNvPr id="257" name="Shape 257"/>
          <p:cNvSpPr txBox="1">
            <a:spLocks noGrp="1"/>
          </p:cNvSpPr>
          <p:nvPr>
            <p:ph type="body" idx="1"/>
          </p:nvPr>
        </p:nvSpPr>
        <p:spPr>
          <a:xfrm>
            <a:off x="468312" y="2332038"/>
            <a:ext cx="8229600" cy="4525961"/>
          </a:xfrm>
          <a:prstGeom prst="rect">
            <a:avLst/>
          </a:prstGeom>
          <a:noFill/>
          <a:ln>
            <a:noFill/>
          </a:ln>
        </p:spPr>
        <p:txBody>
          <a:bodyPr lIns="91425" tIns="45700" rIns="91425" bIns="45700" anchor="t" anchorCtr="0">
            <a:noAutofit/>
          </a:bodyPr>
          <a:lstStyle/>
          <a:p>
            <a:pPr marL="552450" marR="0" lvl="0" indent="-552450" algn="l" rtl="0">
              <a:lnSpc>
                <a:spcPct val="90000"/>
              </a:lnSpc>
              <a:spcBef>
                <a:spcPts val="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552450" marR="0" lvl="0" indent="-552450" algn="l" rtl="0">
              <a:lnSpc>
                <a:spcPct val="90000"/>
              </a:lnSpc>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552450" marR="0" lvl="0" indent="-552450" algn="l" rtl="0">
              <a:lnSpc>
                <a:spcPct val="90000"/>
              </a:lnSpc>
              <a:spcBef>
                <a:spcPts val="400"/>
              </a:spcBef>
              <a:spcAft>
                <a:spcPts val="0"/>
              </a:spcAft>
              <a:buClr>
                <a:schemeClr val="dk1"/>
              </a:buClr>
              <a:buSzPct val="100000"/>
              <a:buFont typeface="Arial"/>
              <a:buNone/>
            </a:pPr>
            <a:endParaRPr sz="2000" b="0" i="0" u="none" strike="noStrike" cap="none">
              <a:solidFill>
                <a:srgbClr val="366092"/>
              </a:solidFill>
              <a:latin typeface="Calibri"/>
              <a:ea typeface="Calibri"/>
              <a:cs typeface="Calibri"/>
              <a:sym typeface="Calibri"/>
            </a:endParaRPr>
          </a:p>
          <a:p>
            <a:pPr marL="552450" marR="0" lvl="0" indent="-552450" algn="l" rtl="0">
              <a:lnSpc>
                <a:spcPct val="90000"/>
              </a:lnSpc>
              <a:spcBef>
                <a:spcPts val="400"/>
              </a:spcBef>
              <a:spcAft>
                <a:spcPts val="0"/>
              </a:spcAft>
              <a:buClr>
                <a:srgbClr val="366092"/>
              </a:buClr>
              <a:buSzPct val="100000"/>
              <a:buFont typeface="Arial"/>
              <a:buAutoNum type="arabicPeriod"/>
            </a:pPr>
            <a:r>
              <a:rPr lang="nl-NL" sz="2000" b="0" i="0" u="none" strike="noStrike" cap="none">
                <a:solidFill>
                  <a:srgbClr val="366092"/>
                </a:solidFill>
                <a:latin typeface="Calibri"/>
                <a:ea typeface="Calibri"/>
                <a:cs typeface="Calibri"/>
                <a:sym typeface="Calibri"/>
              </a:rPr>
              <a:t>Normale taalontwikkeling</a:t>
            </a:r>
          </a:p>
          <a:p>
            <a:pPr marL="552450" marR="0" lvl="0" indent="-552450" algn="l" rtl="0">
              <a:lnSpc>
                <a:spcPct val="90000"/>
              </a:lnSpc>
              <a:spcBef>
                <a:spcPts val="400"/>
              </a:spcBef>
              <a:spcAft>
                <a:spcPts val="0"/>
              </a:spcAft>
              <a:buClr>
                <a:schemeClr val="dk1"/>
              </a:buClr>
              <a:buSzPct val="100000"/>
              <a:buFont typeface="Arial"/>
              <a:buNone/>
            </a:pPr>
            <a:endParaRPr sz="2000" b="0" i="0" u="none" strike="noStrike" cap="none">
              <a:solidFill>
                <a:srgbClr val="366092"/>
              </a:solidFill>
              <a:latin typeface="Calibri"/>
              <a:ea typeface="Calibri"/>
              <a:cs typeface="Calibri"/>
              <a:sym typeface="Calibri"/>
            </a:endParaRPr>
          </a:p>
          <a:p>
            <a:pPr marL="552450" marR="0" lvl="0" indent="-552450" algn="l" rtl="0">
              <a:lnSpc>
                <a:spcPct val="90000"/>
              </a:lnSpc>
              <a:spcBef>
                <a:spcPts val="400"/>
              </a:spcBef>
              <a:spcAft>
                <a:spcPts val="0"/>
              </a:spcAft>
              <a:buClr>
                <a:srgbClr val="366092"/>
              </a:buClr>
              <a:buSzPct val="100000"/>
              <a:buFont typeface="Arial"/>
              <a:buAutoNum type="arabicPeriod"/>
            </a:pPr>
            <a:r>
              <a:rPr lang="nl-NL" sz="2000" b="0" i="0" u="none" strike="noStrike" cap="none">
                <a:solidFill>
                  <a:srgbClr val="366092"/>
                </a:solidFill>
                <a:latin typeface="Calibri"/>
                <a:ea typeface="Calibri"/>
                <a:cs typeface="Calibri"/>
                <a:sym typeface="Calibri"/>
              </a:rPr>
              <a:t>Signalering middels het uniform protocol</a:t>
            </a:r>
          </a:p>
          <a:p>
            <a:pPr marL="552450" marR="0" lvl="0" indent="-552450" algn="l" rtl="0">
              <a:lnSpc>
                <a:spcPct val="90000"/>
              </a:lnSpc>
              <a:spcBef>
                <a:spcPts val="400"/>
              </a:spcBef>
              <a:spcAft>
                <a:spcPts val="0"/>
              </a:spcAft>
              <a:buClr>
                <a:schemeClr val="dk1"/>
              </a:buClr>
              <a:buSzPct val="100000"/>
              <a:buFont typeface="Arial"/>
              <a:buNone/>
            </a:pPr>
            <a:endParaRPr sz="2000" b="0" i="0" u="none" strike="noStrike" cap="none">
              <a:solidFill>
                <a:srgbClr val="366092"/>
              </a:solidFill>
              <a:latin typeface="Calibri"/>
              <a:ea typeface="Calibri"/>
              <a:cs typeface="Calibri"/>
              <a:sym typeface="Calibri"/>
            </a:endParaRPr>
          </a:p>
        </p:txBody>
      </p:sp>
      <p:sp>
        <p:nvSpPr>
          <p:cNvPr id="258" name="Shape 25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b="0" i="0" u="none" strike="noStrike" cap="none">
                <a:solidFill>
                  <a:schemeClr val="dk1"/>
                </a:solidFill>
                <a:latin typeface="Calibri"/>
                <a:ea typeface="Calibri"/>
                <a:cs typeface="Calibri"/>
                <a:sym typeface="Calibri"/>
              </a:rPr>
              <a:t>		</a:t>
            </a:r>
            <a:fld id="{00000000-1234-1234-1234-123412341234}" type="slidenum">
              <a:rPr lang="nl-NL" sz="1800" b="0" i="0" u="none" strike="noStrike" cap="none">
                <a:solidFill>
                  <a:schemeClr val="dk1"/>
                </a:solidFill>
                <a:latin typeface="Calibri"/>
                <a:ea typeface="Calibri"/>
                <a:cs typeface="Calibri"/>
                <a:sym typeface="Calibri"/>
              </a:rPr>
              <a:t>2</a:t>
            </a:fld>
            <a:endParaRPr lang="nl-NL" sz="1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Taalontwikkelingsfases </a:t>
            </a:r>
            <a:br>
              <a:rPr lang="nl-NL" sz="3959" b="1" i="0" u="none" strike="noStrike" cap="none">
                <a:solidFill>
                  <a:schemeClr val="dk2"/>
                </a:solidFill>
                <a:latin typeface="Calibri"/>
                <a:ea typeface="Calibri"/>
                <a:cs typeface="Calibri"/>
                <a:sym typeface="Calibri"/>
              </a:rPr>
            </a:br>
            <a:r>
              <a:rPr lang="nl-NL" sz="3959" b="1" i="0" u="none" strike="noStrike" cap="none">
                <a:solidFill>
                  <a:schemeClr val="dk2"/>
                </a:solidFill>
                <a:latin typeface="Calibri"/>
                <a:ea typeface="Calibri"/>
                <a:cs typeface="Calibri"/>
                <a:sym typeface="Calibri"/>
              </a:rPr>
              <a:t>en minimum spreeknormen</a:t>
            </a:r>
          </a:p>
        </p:txBody>
      </p:sp>
      <p:sp>
        <p:nvSpPr>
          <p:cNvPr id="404" name="Shape 404"/>
          <p:cNvSpPr txBox="1">
            <a:spLocks noGrp="1"/>
          </p:cNvSpPr>
          <p:nvPr>
            <p:ph type="body" idx="1"/>
          </p:nvPr>
        </p:nvSpPr>
        <p:spPr>
          <a:xfrm>
            <a:off x="395287" y="2503488"/>
            <a:ext cx="8229600"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25000"/>
              <a:buFont typeface="Arial"/>
              <a:buNone/>
            </a:pPr>
            <a:endParaRPr sz="1900" b="0" i="0" u="none" strike="noStrike" cap="none">
              <a:solidFill>
                <a:schemeClr val="dk2"/>
              </a:solidFill>
              <a:latin typeface="Calibri"/>
              <a:ea typeface="Calibri"/>
              <a:cs typeface="Calibri"/>
              <a:sym typeface="Calibri"/>
            </a:endParaRPr>
          </a:p>
          <a:p>
            <a:pPr marL="342900" marR="0" lvl="0" indent="-342900" algn="l" rtl="0">
              <a:lnSpc>
                <a:spcPct val="80000"/>
              </a:lnSpc>
              <a:spcBef>
                <a:spcPts val="56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Groninger Minimum spreeknorm 4 jaar:</a:t>
            </a:r>
          </a:p>
          <a:p>
            <a:pPr marL="342900" marR="0" lvl="0" indent="-342900" algn="l" rtl="0">
              <a:lnSpc>
                <a:spcPct val="80000"/>
              </a:lnSpc>
              <a:spcBef>
                <a:spcPts val="560"/>
              </a:spcBef>
              <a:spcAft>
                <a:spcPts val="0"/>
              </a:spcAft>
              <a:buClr>
                <a:schemeClr val="dk1"/>
              </a:buClr>
              <a:buSzPct val="25000"/>
              <a:buFont typeface="Arial"/>
              <a:buNone/>
            </a:pPr>
            <a:endParaRPr sz="2800" b="0" i="0" u="none" strike="noStrike" cap="none">
              <a:solidFill>
                <a:schemeClr val="dk2"/>
              </a:solidFill>
              <a:latin typeface="Calibri"/>
              <a:ea typeface="Calibri"/>
              <a:cs typeface="Calibri"/>
              <a:sym typeface="Calibri"/>
            </a:endParaRPr>
          </a:p>
          <a:p>
            <a:pPr marL="342900" marR="0" lvl="0" indent="-342900" algn="l" rtl="0">
              <a:lnSpc>
                <a:spcPct val="80000"/>
              </a:lnSpc>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Langere zinnen met eenvoudige opbouw. </a:t>
            </a:r>
          </a:p>
          <a:p>
            <a:pPr marL="342900" marR="0" lvl="0" indent="-342900" algn="l" rtl="0">
              <a:lnSpc>
                <a:spcPct val="80000"/>
              </a:lnSpc>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Nog wel problemen met meervoudsvormen en vervoegingen.</a:t>
            </a:r>
          </a:p>
          <a:p>
            <a:pPr marL="342900" marR="0" lvl="0" indent="-342900" algn="l" rtl="0">
              <a:lnSpc>
                <a:spcPct val="80000"/>
              </a:lnSpc>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VVV-regel = het Vierjarig kind is Verstaanbaar voor Vreemden</a:t>
            </a:r>
          </a:p>
          <a:p>
            <a:pPr marL="342900" marR="0" lvl="0" indent="-342900" algn="l" rtl="0">
              <a:lnSpc>
                <a:spcPct val="80000"/>
              </a:lnSpc>
              <a:spcBef>
                <a:spcPts val="360"/>
              </a:spcBef>
              <a:spcAft>
                <a:spcPts val="0"/>
              </a:spcAft>
              <a:buClr>
                <a:schemeClr val="dk1"/>
              </a:buClr>
              <a:buSzPct val="25000"/>
              <a:buFont typeface="Arial"/>
              <a:buNone/>
            </a:pPr>
            <a:endParaRPr sz="1800" b="0" i="0" u="sng" strike="noStrike" cap="none">
              <a:solidFill>
                <a:schemeClr val="dk2"/>
              </a:solidFill>
              <a:latin typeface="Calibri"/>
              <a:ea typeface="Calibri"/>
              <a:cs typeface="Calibri"/>
              <a:sym typeface="Calibri"/>
            </a:endParaRPr>
          </a:p>
        </p:txBody>
      </p:sp>
      <p:sp>
        <p:nvSpPr>
          <p:cNvPr id="405" name="Shape 405"/>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2"/>
                </a:solidFill>
                <a:latin typeface="Calibri"/>
                <a:ea typeface="Calibri"/>
                <a:cs typeface="Calibri"/>
                <a:sym typeface="Calibri"/>
              </a:rPr>
              <a:t>20</a:t>
            </a:fld>
            <a:endParaRPr lang="nl-NL" sz="1800">
              <a:solidFill>
                <a:schemeClr val="dk2"/>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 in fases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411" name="Shape 411"/>
          <p:cNvSpPr txBox="1">
            <a:spLocks noGrp="1"/>
          </p:cNvSpPr>
          <p:nvPr>
            <p:ph type="body" idx="1"/>
          </p:nvPr>
        </p:nvSpPr>
        <p:spPr>
          <a:xfrm>
            <a:off x="395287" y="235902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2400" b="1" i="0" u="none" strike="noStrike" cap="none">
                <a:solidFill>
                  <a:schemeClr val="dk2"/>
                </a:solidFill>
                <a:latin typeface="Calibri"/>
                <a:ea typeface="Calibri"/>
                <a:cs typeface="Calibri"/>
                <a:sym typeface="Calibri"/>
              </a:rPr>
              <a:t>Groninger Minimum spreeknorm 5 jaar</a:t>
            </a:r>
            <a:r>
              <a:rPr lang="nl-NL" sz="2400" b="0" i="0" u="none" strike="noStrike" cap="none">
                <a:solidFill>
                  <a:schemeClr val="dk2"/>
                </a:solidFill>
                <a:latin typeface="Calibri"/>
                <a:ea typeface="Calibri"/>
                <a:cs typeface="Calibri"/>
                <a:sym typeface="Calibri"/>
              </a:rPr>
              <a:t>:</a:t>
            </a:r>
          </a:p>
          <a:p>
            <a:pPr marL="342900" marR="0" lvl="0" indent="-342900" algn="l" rtl="0">
              <a:spcBef>
                <a:spcPts val="480"/>
              </a:spcBef>
              <a:spcAft>
                <a:spcPts val="0"/>
              </a:spcAft>
              <a:buClr>
                <a:schemeClr val="dk1"/>
              </a:buClr>
              <a:buSzPct val="25000"/>
              <a:buFont typeface="Arial"/>
              <a:buNone/>
            </a:pPr>
            <a:endParaRPr sz="2400" b="0" i="0" u="none" strike="noStrike" cap="none">
              <a:solidFill>
                <a:schemeClr val="dk2"/>
              </a:solidFill>
              <a:latin typeface="Calibri"/>
              <a:ea typeface="Calibri"/>
              <a:cs typeface="Calibri"/>
              <a:sym typeface="Calibri"/>
            </a:endParaRP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Goed gevormde en samengestelde zinnen</a:t>
            </a: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 Nog wel vaak concreet taalgebruik. </a:t>
            </a:r>
          </a:p>
          <a:p>
            <a:pPr marL="342900" marR="0" lvl="0" indent="-342900" algn="l" rtl="0">
              <a:spcBef>
                <a:spcPts val="480"/>
              </a:spcBef>
              <a:spcAft>
                <a:spcPts val="0"/>
              </a:spcAft>
              <a:buClr>
                <a:schemeClr val="dk2"/>
              </a:buClr>
              <a:buSzPct val="100000"/>
              <a:buFont typeface="Noto Sans Symbols"/>
              <a:buChar char="✓"/>
            </a:pPr>
            <a:r>
              <a:rPr lang="nl-NL" sz="2400" b="0" i="0" u="sng" strike="noStrike" cap="none">
                <a:solidFill>
                  <a:schemeClr val="dk2"/>
                </a:solidFill>
                <a:latin typeface="Calibri"/>
                <a:ea typeface="Calibri"/>
                <a:cs typeface="Calibri"/>
                <a:sym typeface="Calibri"/>
              </a:rPr>
              <a:t>Vrijwel alles is verstaanbaar.</a:t>
            </a:r>
          </a:p>
          <a:p>
            <a:pPr marL="342900" marR="0" lvl="0" indent="-342900" algn="l" rtl="0">
              <a:spcBef>
                <a:spcPts val="380"/>
              </a:spcBef>
              <a:spcAft>
                <a:spcPts val="0"/>
              </a:spcAft>
              <a:buClr>
                <a:schemeClr val="dk1"/>
              </a:buClr>
              <a:buSzPct val="25000"/>
              <a:buFont typeface="Arial"/>
              <a:buNone/>
            </a:pPr>
            <a:endParaRPr sz="1900" b="0" i="0" u="sng" strike="noStrike" cap="none">
              <a:solidFill>
                <a:schemeClr val="dk2"/>
              </a:solidFill>
              <a:latin typeface="Calibri"/>
              <a:ea typeface="Calibri"/>
              <a:cs typeface="Calibri"/>
              <a:sym typeface="Calibri"/>
            </a:endParaRPr>
          </a:p>
        </p:txBody>
      </p:sp>
      <p:sp>
        <p:nvSpPr>
          <p:cNvPr id="412" name="Shape 412"/>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1200">
              <a:solidFill>
                <a:srgbClr val="888888"/>
              </a:solidFill>
              <a:latin typeface="Calibri"/>
              <a:ea typeface="Calibri"/>
              <a:cs typeface="Calibri"/>
              <a:sym typeface="Calibri"/>
            </a:endParaRPr>
          </a:p>
        </p:txBody>
      </p:sp>
      <p:sp>
        <p:nvSpPr>
          <p:cNvPr id="413" name="Shape 41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21</a:t>
            </a:fld>
            <a:endParaRPr lang="nl-NL" sz="1800">
              <a:solidFill>
                <a:schemeClr val="dk1"/>
              </a:solidFill>
              <a:latin typeface="Calibri"/>
              <a:ea typeface="Calibri"/>
              <a:cs typeface="Calibri"/>
              <a:sym typeface="Calibri"/>
            </a:endParaRPr>
          </a:p>
        </p:txBody>
      </p:sp>
      <p:pic>
        <p:nvPicPr>
          <p:cNvPr id="414" name="Shape 414"/>
          <p:cNvPicPr preferRelativeResize="0"/>
          <p:nvPr/>
        </p:nvPicPr>
        <p:blipFill rotWithShape="1">
          <a:blip r:embed="rId3">
            <a:alphaModFix/>
          </a:blip>
          <a:srcRect/>
          <a:stretch/>
        </p:blipFill>
        <p:spPr>
          <a:xfrm>
            <a:off x="6732588" y="3141663"/>
            <a:ext cx="1857375" cy="24669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Wanneer een taalprobleem?</a:t>
            </a:r>
          </a:p>
        </p:txBody>
      </p:sp>
      <p:sp>
        <p:nvSpPr>
          <p:cNvPr id="420" name="Shape 420"/>
          <p:cNvSpPr txBox="1">
            <a:spLocks noGrp="1"/>
          </p:cNvSpPr>
          <p:nvPr>
            <p:ph type="body" idx="1"/>
          </p:nvPr>
        </p:nvSpPr>
        <p:spPr>
          <a:xfrm>
            <a:off x="468312" y="2708275"/>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Als kinderen de minimum normen niet halen is er reden tot nader onderzoek.</a:t>
            </a:r>
          </a:p>
          <a:p>
            <a:pPr marL="0" marR="0" lvl="0" indent="0" algn="l" rtl="0">
              <a:spcBef>
                <a:spcPts val="560"/>
              </a:spcBef>
              <a:spcAft>
                <a:spcPts val="0"/>
              </a:spcAft>
              <a:buClr>
                <a:schemeClr val="dk1"/>
              </a:buClr>
              <a:buSzPct val="25000"/>
              <a:buFont typeface="Arial"/>
              <a:buNone/>
            </a:pPr>
            <a:endParaRPr sz="2800" b="0" i="0" u="none" strike="noStrike" cap="none">
              <a:solidFill>
                <a:schemeClr val="dk2"/>
              </a:solidFill>
              <a:latin typeface="Calibri"/>
              <a:ea typeface="Calibri"/>
              <a:cs typeface="Calibri"/>
              <a:sym typeface="Calibri"/>
            </a:endParaRPr>
          </a:p>
          <a:p>
            <a:pPr marL="0" marR="0" lvl="0" indent="0" algn="l" rtl="0">
              <a:spcBef>
                <a:spcPts val="56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Er hoeft dan nog geen probleem te zijn.</a:t>
            </a:r>
          </a:p>
          <a:p>
            <a:pPr marL="0" marR="0" lvl="0" indent="0" algn="l" rtl="0">
              <a:spcBef>
                <a:spcPts val="560"/>
              </a:spcBef>
              <a:spcAft>
                <a:spcPts val="0"/>
              </a:spcAft>
              <a:buClr>
                <a:schemeClr val="dk1"/>
              </a:buClr>
              <a:buSzPct val="25000"/>
              <a:buFont typeface="Arial"/>
              <a:buNone/>
            </a:pPr>
            <a:endParaRPr sz="2800" b="0" i="0" u="none" strike="noStrike" cap="none">
              <a:solidFill>
                <a:schemeClr val="dk2"/>
              </a:solidFill>
              <a:latin typeface="Calibri"/>
              <a:ea typeface="Calibri"/>
              <a:cs typeface="Calibri"/>
              <a:sym typeface="Calibri"/>
            </a:endParaRPr>
          </a:p>
          <a:p>
            <a:pPr marL="0" marR="0" lvl="0" indent="0" algn="l" rtl="0">
              <a:spcBef>
                <a:spcPts val="56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Wel noodzaak om dat vroegtijdig te bepalen.</a:t>
            </a:r>
          </a:p>
        </p:txBody>
      </p:sp>
      <p:sp>
        <p:nvSpPr>
          <p:cNvPr id="421" name="Shape 42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22</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Belang van vroegtijdige signalering</a:t>
            </a:r>
          </a:p>
        </p:txBody>
      </p:sp>
      <p:sp>
        <p:nvSpPr>
          <p:cNvPr id="427" name="Shape 42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23</a:t>
            </a:fld>
            <a:endParaRPr lang="nl-NL" sz="1800">
              <a:solidFill>
                <a:schemeClr val="dk1"/>
              </a:solidFill>
              <a:latin typeface="Calibri"/>
              <a:ea typeface="Calibri"/>
              <a:cs typeface="Calibri"/>
              <a:sym typeface="Calibri"/>
            </a:endParaRPr>
          </a:p>
        </p:txBody>
      </p:sp>
      <p:sp>
        <p:nvSpPr>
          <p:cNvPr id="428" name="Shape 428"/>
          <p:cNvSpPr txBox="1">
            <a:spLocks noGrp="1"/>
          </p:cNvSpPr>
          <p:nvPr>
            <p:ph type="body" idx="1"/>
          </p:nvPr>
        </p:nvSpPr>
        <p:spPr>
          <a:xfrm>
            <a:off x="457200" y="2216150"/>
            <a:ext cx="8229600" cy="42370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006699"/>
              </a:buClr>
              <a:buSzPct val="25000"/>
              <a:buFont typeface="Arial"/>
              <a:buNone/>
            </a:pPr>
            <a:r>
              <a:rPr lang="nl-NL" sz="3200" b="0" i="0" u="none" strike="noStrike" cap="none">
                <a:solidFill>
                  <a:srgbClr val="006699"/>
                </a:solidFill>
                <a:latin typeface="Calibri"/>
                <a:ea typeface="Calibri"/>
                <a:cs typeface="Calibri"/>
                <a:sym typeface="Calibri"/>
              </a:rPr>
              <a:t>Kritische en gevoelige periode van taalontwikkeling</a:t>
            </a:r>
          </a:p>
          <a:p>
            <a:pPr marL="0" marR="0" lvl="0" indent="0" algn="l" rtl="0">
              <a:lnSpc>
                <a:spcPct val="80000"/>
              </a:lnSpc>
              <a:spcBef>
                <a:spcPts val="560"/>
              </a:spcBef>
              <a:spcAft>
                <a:spcPts val="0"/>
              </a:spcAft>
              <a:buClr>
                <a:schemeClr val="dk1"/>
              </a:buClr>
              <a:buSzPct val="25000"/>
              <a:buFont typeface="Arial"/>
              <a:buNone/>
            </a:pPr>
            <a:endParaRPr sz="2800" b="0" i="0" u="none" strike="noStrike" cap="none">
              <a:solidFill>
                <a:srgbClr val="006699"/>
              </a:solidFill>
              <a:latin typeface="Calibri"/>
              <a:ea typeface="Calibri"/>
              <a:cs typeface="Calibri"/>
              <a:sym typeface="Calibri"/>
            </a:endParaRPr>
          </a:p>
          <a:p>
            <a:pPr marL="0" marR="0" lvl="0" indent="0" algn="l" rtl="0">
              <a:lnSpc>
                <a:spcPct val="80000"/>
              </a:lnSpc>
              <a:spcBef>
                <a:spcPts val="560"/>
              </a:spcBef>
              <a:spcAft>
                <a:spcPts val="0"/>
              </a:spcAft>
              <a:buClr>
                <a:srgbClr val="006699"/>
              </a:buClr>
              <a:buSzPct val="25000"/>
              <a:buFont typeface="Arial"/>
              <a:buNone/>
            </a:pPr>
            <a:r>
              <a:rPr lang="nl-NL" sz="2800" b="0" i="0" u="none" strike="noStrike" cap="none">
                <a:solidFill>
                  <a:srgbClr val="006699"/>
                </a:solidFill>
                <a:latin typeface="Calibri"/>
                <a:ea typeface="Calibri"/>
                <a:cs typeface="Calibri"/>
                <a:sym typeface="Calibri"/>
              </a:rPr>
              <a:t>Wanneer de onderkenning van een spraak-/taal-probleem niet vroegtijdig plaatsvindt, leidt dit tot: spraak-/taalproblemen die voortdurend complexer worden, die nauwelijks meer bijgestuurd kunnen worden en die negatieve effecten hebben op gedrag  en leren.</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Prevalentie spraak-/taalstoornissen</a:t>
            </a:r>
          </a:p>
        </p:txBody>
      </p:sp>
      <p:sp>
        <p:nvSpPr>
          <p:cNvPr id="434" name="Shape 434"/>
          <p:cNvSpPr txBox="1">
            <a:spLocks noGrp="1"/>
          </p:cNvSpPr>
          <p:nvPr>
            <p:ph type="body" idx="1"/>
          </p:nvPr>
        </p:nvSpPr>
        <p:spPr>
          <a:xfrm>
            <a:off x="457200" y="243205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6699"/>
              </a:buClr>
              <a:buSzPct val="25000"/>
              <a:buFont typeface="Arial"/>
              <a:buNone/>
            </a:pPr>
            <a:r>
              <a:rPr lang="nl-NL" sz="2600" b="0" i="0" u="none" strike="noStrike" cap="none">
                <a:solidFill>
                  <a:srgbClr val="006699"/>
                </a:solidFill>
                <a:latin typeface="Calibri"/>
                <a:ea typeface="Calibri"/>
                <a:cs typeface="Calibri"/>
                <a:sym typeface="Calibri"/>
              </a:rPr>
              <a:t>Op basis van onderzoek in de VS en West-Europa is de geschatte prevalentie van spraak/taalstoornissen voor kinderen in de leeftijd van 2-3 jaar, die in hun moedertaal worden opgevoed, ongeveer 5%.</a:t>
            </a:r>
          </a:p>
          <a:p>
            <a:pPr marL="0" marR="0" lvl="0" indent="0" algn="l" rtl="0">
              <a:spcBef>
                <a:spcPts val="520"/>
              </a:spcBef>
              <a:spcAft>
                <a:spcPts val="0"/>
              </a:spcAft>
              <a:buClr>
                <a:schemeClr val="dk1"/>
              </a:buClr>
              <a:buSzPct val="25000"/>
              <a:buFont typeface="Arial"/>
              <a:buNone/>
            </a:pPr>
            <a:endParaRPr sz="2600" b="0" i="0" u="none" strike="noStrike" cap="none">
              <a:solidFill>
                <a:srgbClr val="006699"/>
              </a:solidFill>
              <a:latin typeface="Calibri"/>
              <a:ea typeface="Calibri"/>
              <a:cs typeface="Calibri"/>
              <a:sym typeface="Calibri"/>
            </a:endParaRPr>
          </a:p>
          <a:p>
            <a:pPr marL="0" marR="0" lvl="0" indent="0" algn="l" rtl="0">
              <a:spcBef>
                <a:spcPts val="340"/>
              </a:spcBef>
              <a:spcAft>
                <a:spcPts val="0"/>
              </a:spcAft>
              <a:buClr>
                <a:schemeClr val="dk1"/>
              </a:buClr>
              <a:buSzPct val="25000"/>
              <a:buFont typeface="Arial"/>
              <a:buNone/>
            </a:pPr>
            <a:r>
              <a:rPr lang="nl-NL" sz="1700" b="0" i="0" u="none" strike="noStrike" cap="none">
                <a:solidFill>
                  <a:schemeClr val="dk1"/>
                </a:solidFill>
                <a:latin typeface="Arial"/>
                <a:ea typeface="Arial"/>
                <a:cs typeface="Arial"/>
                <a:sym typeface="Arial"/>
              </a:rPr>
              <a:t>Reep-van den Bergh ea1998; Law ea 1998 &amp; De Koning ea 2000</a:t>
            </a:r>
          </a:p>
          <a:p>
            <a:pPr marL="0" marR="0" lvl="0" indent="0" algn="l" rtl="0">
              <a:spcBef>
                <a:spcPts val="10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24</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95287" y="11969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Prevalentie bij NNT kinderen</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441" name="Shape 441"/>
          <p:cNvSpPr txBox="1">
            <a:spLocks noGrp="1"/>
          </p:cNvSpPr>
          <p:nvPr>
            <p:ph type="body" idx="1"/>
          </p:nvPr>
        </p:nvSpPr>
        <p:spPr>
          <a:xfrm>
            <a:off x="457200" y="2287588"/>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Onbekend of het prevalentiepercentage van 5% spraak-/taalstoornissen bij kinderen die in hun moedertaal worden opgevoed is te generaliseren naar kinderen die in Nederland in een tweetalige omgeving worden opgevoed</a:t>
            </a:r>
          </a:p>
          <a:p>
            <a:pPr marL="342900" marR="0" lvl="0" indent="-342900" algn="l" rtl="0">
              <a:spcBef>
                <a:spcPts val="120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Verschillende onderzoeken maken melding van geringere taalvaardigheid in zowel moedertaal als het Nederlands op 4 jarige leeftijd</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442" name="Shape 44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25</a:t>
            </a:fld>
            <a:endParaRPr lang="nl-NL" sz="1800">
              <a:solidFill>
                <a:schemeClr val="dk1"/>
              </a:solidFill>
              <a:latin typeface="Calibri"/>
              <a:ea typeface="Calibri"/>
              <a:cs typeface="Calibri"/>
              <a:sym typeface="Calibri"/>
            </a:endParaRPr>
          </a:p>
        </p:txBody>
      </p:sp>
      <p:pic>
        <p:nvPicPr>
          <p:cNvPr id="443" name="Shape 443"/>
          <p:cNvPicPr preferRelativeResize="0"/>
          <p:nvPr/>
        </p:nvPicPr>
        <p:blipFill rotWithShape="1">
          <a:blip r:embed="rId3">
            <a:alphaModFix/>
          </a:blip>
          <a:srcRect/>
          <a:stretch/>
        </p:blipFill>
        <p:spPr>
          <a:xfrm>
            <a:off x="6924675" y="5194300"/>
            <a:ext cx="2184399" cy="1403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00" b="1" i="0" u="none" strike="noStrike" cap="none">
                <a:solidFill>
                  <a:schemeClr val="dk2"/>
                </a:solidFill>
                <a:latin typeface="Calibri"/>
                <a:ea typeface="Calibri"/>
                <a:cs typeface="Calibri"/>
                <a:sym typeface="Calibri"/>
              </a:rPr>
              <a:t>Classificatie</a:t>
            </a:r>
          </a:p>
        </p:txBody>
      </p:sp>
      <p:sp>
        <p:nvSpPr>
          <p:cNvPr id="449" name="Shape 449"/>
          <p:cNvSpPr txBox="1">
            <a:spLocks noGrp="1"/>
          </p:cNvSpPr>
          <p:nvPr>
            <p:ph type="body" idx="1"/>
          </p:nvPr>
        </p:nvSpPr>
        <p:spPr>
          <a:xfrm>
            <a:off x="457200" y="1998663"/>
            <a:ext cx="8229600" cy="4525961"/>
          </a:xfrm>
          <a:prstGeom prst="rect">
            <a:avLst/>
          </a:prstGeom>
          <a:noFill/>
          <a:ln>
            <a:noFill/>
          </a:ln>
        </p:spPr>
        <p:txBody>
          <a:bodyPr lIns="91425" tIns="45700" rIns="91425" bIns="45700" anchor="t" anchorCtr="0">
            <a:noAutofit/>
          </a:bodyPr>
          <a:lstStyle/>
          <a:p>
            <a:pPr marL="268288" marR="0" lvl="0" indent="-268288" algn="l" rtl="0">
              <a:lnSpc>
                <a:spcPct val="80000"/>
              </a:lnSpc>
              <a:spcBef>
                <a:spcPts val="0"/>
              </a:spcBef>
              <a:spcAft>
                <a:spcPts val="0"/>
              </a:spcAft>
              <a:buClr>
                <a:srgbClr val="006699"/>
              </a:buClr>
              <a:buSzPct val="25000"/>
              <a:buFont typeface="Arial"/>
              <a:buNone/>
            </a:pPr>
            <a:r>
              <a:rPr lang="nl-NL" sz="2100" b="1" i="0" u="none" strike="noStrike" cap="none">
                <a:solidFill>
                  <a:srgbClr val="006699"/>
                </a:solidFill>
                <a:latin typeface="Calibri"/>
                <a:ea typeface="Calibri"/>
                <a:cs typeface="Calibri"/>
                <a:sym typeface="Calibri"/>
              </a:rPr>
              <a:t>Twee soorten taalontwikkelingsstoornissen</a:t>
            </a:r>
          </a:p>
          <a:p>
            <a:pPr marL="268288" marR="0" lvl="0" indent="-268288" algn="l" rtl="0">
              <a:lnSpc>
                <a:spcPct val="80000"/>
              </a:lnSpc>
              <a:spcBef>
                <a:spcPts val="420"/>
              </a:spcBef>
              <a:spcAft>
                <a:spcPts val="0"/>
              </a:spcAft>
              <a:buClr>
                <a:schemeClr val="dk1"/>
              </a:buClr>
              <a:buSzPct val="25000"/>
              <a:buFont typeface="Arial"/>
              <a:buNone/>
            </a:pPr>
            <a:endParaRPr sz="2100" b="1" i="0" u="none" strike="noStrike" cap="none">
              <a:solidFill>
                <a:srgbClr val="006699"/>
              </a:solidFill>
              <a:latin typeface="Calibri"/>
              <a:ea typeface="Calibri"/>
              <a:cs typeface="Calibri"/>
              <a:sym typeface="Calibri"/>
            </a:endParaRPr>
          </a:p>
          <a:p>
            <a:pPr marL="268288" marR="0" lvl="0" indent="-268288" algn="l" rtl="0">
              <a:lnSpc>
                <a:spcPct val="80000"/>
              </a:lnSpc>
              <a:spcBef>
                <a:spcPts val="420"/>
              </a:spcBef>
              <a:spcAft>
                <a:spcPts val="0"/>
              </a:spcAft>
              <a:buClr>
                <a:srgbClr val="006699"/>
              </a:buClr>
              <a:buSzPct val="100000"/>
              <a:buFont typeface="Arial"/>
              <a:buChar char="•"/>
            </a:pPr>
            <a:r>
              <a:rPr lang="nl-NL" sz="2100" b="0" i="0" u="none" strike="noStrike" cap="none">
                <a:solidFill>
                  <a:srgbClr val="006699"/>
                </a:solidFill>
                <a:latin typeface="Calibri"/>
                <a:ea typeface="Calibri"/>
                <a:cs typeface="Calibri"/>
                <a:sym typeface="Calibri"/>
              </a:rPr>
              <a:t>Specifieke taalontwikkelingsstoornis - specific language impairment (SLI) &gt; in Nederland ook wel ESM kinderen </a:t>
            </a:r>
          </a:p>
          <a:p>
            <a:pPr marL="268288" marR="0" lvl="0" indent="-268288" algn="l" rtl="0">
              <a:lnSpc>
                <a:spcPct val="80000"/>
              </a:lnSpc>
              <a:spcBef>
                <a:spcPts val="420"/>
              </a:spcBef>
              <a:spcAft>
                <a:spcPts val="0"/>
              </a:spcAft>
              <a:buClr>
                <a:srgbClr val="006699"/>
              </a:buClr>
              <a:buSzPct val="25000"/>
              <a:buFont typeface="Arial"/>
              <a:buNone/>
            </a:pPr>
            <a:r>
              <a:rPr lang="nl-NL" sz="2100" b="0" i="0" u="none" strike="noStrike" cap="none">
                <a:solidFill>
                  <a:srgbClr val="006699"/>
                </a:solidFill>
                <a:latin typeface="Calibri"/>
                <a:ea typeface="Calibri"/>
                <a:cs typeface="Calibri"/>
                <a:sym typeface="Calibri"/>
              </a:rPr>
              <a:t>	</a:t>
            </a:r>
            <a:r>
              <a:rPr lang="nl-NL" sz="1800" b="0" i="0" u="none" strike="noStrike" cap="none">
                <a:solidFill>
                  <a:srgbClr val="006699"/>
                </a:solidFill>
                <a:latin typeface="Calibri"/>
                <a:ea typeface="Calibri"/>
                <a:cs typeface="Calibri"/>
                <a:sym typeface="Calibri"/>
              </a:rPr>
              <a:t>(Ernstige Spraak-/taal Moeilijkheden)</a:t>
            </a:r>
          </a:p>
          <a:p>
            <a:pPr marL="668338" marR="0" lvl="1" indent="-274638" algn="l" rtl="0">
              <a:lnSpc>
                <a:spcPct val="80000"/>
              </a:lnSpc>
              <a:spcBef>
                <a:spcPts val="340"/>
              </a:spcBef>
              <a:spcAft>
                <a:spcPts val="0"/>
              </a:spcAft>
              <a:buClr>
                <a:srgbClr val="006699"/>
              </a:buClr>
              <a:buSzPct val="25000"/>
              <a:buFont typeface="Arial"/>
              <a:buNone/>
            </a:pPr>
            <a:r>
              <a:rPr lang="nl-NL" sz="1700" b="0" i="1" u="none" strike="noStrike" cap="none">
                <a:solidFill>
                  <a:srgbClr val="006699"/>
                </a:solidFill>
                <a:latin typeface="Calibri"/>
                <a:ea typeface="Calibri"/>
                <a:cs typeface="Calibri"/>
                <a:sym typeface="Calibri"/>
              </a:rPr>
              <a:t>   	een  probleem / stoornis in de taalontwikkeling die niet kan worden toegeschreven aan andere problemen</a:t>
            </a:r>
          </a:p>
          <a:p>
            <a:pPr marL="268288" marR="0" lvl="0" indent="-268288" algn="l" rtl="0">
              <a:lnSpc>
                <a:spcPct val="80000"/>
              </a:lnSpc>
              <a:spcBef>
                <a:spcPts val="420"/>
              </a:spcBef>
              <a:spcAft>
                <a:spcPts val="0"/>
              </a:spcAft>
              <a:buClr>
                <a:schemeClr val="dk1"/>
              </a:buClr>
              <a:buSzPct val="25000"/>
              <a:buFont typeface="Arial"/>
              <a:buNone/>
            </a:pPr>
            <a:endParaRPr sz="2100" b="0" i="1" u="none" strike="noStrike" cap="none">
              <a:solidFill>
                <a:srgbClr val="006699"/>
              </a:solidFill>
              <a:latin typeface="Calibri"/>
              <a:ea typeface="Calibri"/>
              <a:cs typeface="Calibri"/>
              <a:sym typeface="Calibri"/>
            </a:endParaRPr>
          </a:p>
          <a:p>
            <a:pPr marL="268288" marR="0" lvl="0" indent="-268288" algn="l" rtl="0">
              <a:lnSpc>
                <a:spcPct val="80000"/>
              </a:lnSpc>
              <a:spcBef>
                <a:spcPts val="420"/>
              </a:spcBef>
              <a:spcAft>
                <a:spcPts val="0"/>
              </a:spcAft>
              <a:buClr>
                <a:srgbClr val="006699"/>
              </a:buClr>
              <a:buSzPct val="100000"/>
              <a:buFont typeface="Arial"/>
              <a:buChar char="•"/>
            </a:pPr>
            <a:r>
              <a:rPr lang="nl-NL" sz="2100" b="0" i="0" u="none" strike="noStrike" cap="none">
                <a:solidFill>
                  <a:srgbClr val="006699"/>
                </a:solidFill>
                <a:latin typeface="Calibri"/>
                <a:ea typeface="Calibri"/>
                <a:cs typeface="Calibri"/>
                <a:sym typeface="Calibri"/>
              </a:rPr>
              <a:t>Niet specifieke taalontwikkelingsstoornissen</a:t>
            </a:r>
            <a:r>
              <a:rPr lang="nl-NL" sz="2100" b="1" i="0" u="none" strike="noStrike" cap="none">
                <a:solidFill>
                  <a:srgbClr val="006699"/>
                </a:solidFill>
                <a:latin typeface="Calibri"/>
                <a:ea typeface="Calibri"/>
                <a:cs typeface="Calibri"/>
                <a:sym typeface="Calibri"/>
              </a:rPr>
              <a:t> </a:t>
            </a:r>
            <a:r>
              <a:rPr lang="nl-NL" sz="2100" b="0" i="0" u="none" strike="noStrike" cap="none">
                <a:solidFill>
                  <a:srgbClr val="006699"/>
                </a:solidFill>
                <a:latin typeface="Calibri"/>
                <a:ea typeface="Calibri"/>
                <a:cs typeface="Calibri"/>
                <a:sym typeface="Calibri"/>
              </a:rPr>
              <a:t>- non-specific language impairment (NSLI)</a:t>
            </a:r>
          </a:p>
          <a:p>
            <a:pPr marL="668338" marR="0" lvl="1" indent="-274638" algn="l" rtl="0">
              <a:lnSpc>
                <a:spcPct val="80000"/>
              </a:lnSpc>
              <a:spcBef>
                <a:spcPts val="340"/>
              </a:spcBef>
              <a:spcAft>
                <a:spcPts val="0"/>
              </a:spcAft>
              <a:buClr>
                <a:srgbClr val="006699"/>
              </a:buClr>
              <a:buSzPct val="25000"/>
              <a:buFont typeface="Arial"/>
              <a:buNone/>
            </a:pPr>
            <a:r>
              <a:rPr lang="nl-NL" sz="1700" b="0" i="1" u="none" strike="noStrike" cap="none">
                <a:solidFill>
                  <a:srgbClr val="006699"/>
                </a:solidFill>
                <a:latin typeface="Calibri"/>
                <a:ea typeface="Calibri"/>
                <a:cs typeface="Calibri"/>
                <a:sym typeface="Calibri"/>
              </a:rPr>
              <a:t> 	een probleem / stooris in de taalontwikkeling kan worden  toegeschreven aan andere problemen</a:t>
            </a:r>
          </a:p>
          <a:p>
            <a:pPr marL="268288" marR="0" lvl="0" indent="-268288" algn="l" rtl="0">
              <a:lnSpc>
                <a:spcPct val="80000"/>
              </a:lnSpc>
              <a:spcBef>
                <a:spcPts val="420"/>
              </a:spcBef>
              <a:spcAft>
                <a:spcPts val="0"/>
              </a:spcAft>
              <a:buClr>
                <a:schemeClr val="dk1"/>
              </a:buClr>
              <a:buSzPct val="100000"/>
              <a:buFont typeface="Arial"/>
              <a:buNone/>
            </a:pPr>
            <a:endParaRPr sz="2100" b="0" i="0" u="none" strike="noStrike" cap="none">
              <a:solidFill>
                <a:srgbClr val="006699"/>
              </a:solidFill>
              <a:latin typeface="Calibri"/>
              <a:ea typeface="Calibri"/>
              <a:cs typeface="Calibri"/>
              <a:sym typeface="Calibri"/>
            </a:endParaRPr>
          </a:p>
          <a:p>
            <a:pPr marL="268288" marR="0" lvl="0" indent="-268288" algn="l" rtl="0">
              <a:lnSpc>
                <a:spcPct val="80000"/>
              </a:lnSpc>
              <a:spcBef>
                <a:spcPts val="420"/>
              </a:spcBef>
              <a:spcAft>
                <a:spcPts val="0"/>
              </a:spcAft>
              <a:buClr>
                <a:srgbClr val="006699"/>
              </a:buClr>
              <a:buSzPct val="25000"/>
              <a:buFont typeface="Arial"/>
              <a:buNone/>
            </a:pPr>
            <a:r>
              <a:rPr lang="nl-NL" sz="2100" b="0" i="0" u="none" strike="noStrike" cap="none">
                <a:solidFill>
                  <a:srgbClr val="006699"/>
                </a:solidFill>
                <a:latin typeface="Calibri"/>
                <a:ea typeface="Calibri"/>
                <a:cs typeface="Calibri"/>
                <a:sym typeface="Calibri"/>
              </a:rPr>
              <a:t>Onderscheid is nodig omdat oorzaak en behandeling verschillen.   </a:t>
            </a:r>
          </a:p>
          <a:p>
            <a:pPr marL="268288" marR="0" lvl="0" indent="-268288" algn="l" rtl="0">
              <a:lnSpc>
                <a:spcPct val="80000"/>
              </a:lnSpc>
              <a:spcBef>
                <a:spcPts val="420"/>
              </a:spcBef>
              <a:spcAft>
                <a:spcPts val="0"/>
              </a:spcAft>
              <a:buClr>
                <a:srgbClr val="006699"/>
              </a:buClr>
              <a:buSzPct val="25000"/>
              <a:buFont typeface="Arial"/>
              <a:buNone/>
            </a:pPr>
            <a:r>
              <a:rPr lang="nl-NL" sz="2100" b="0" i="0" u="none" strike="noStrike" cap="none">
                <a:solidFill>
                  <a:srgbClr val="006699"/>
                </a:solidFill>
                <a:latin typeface="Calibri"/>
                <a:ea typeface="Calibri"/>
                <a:cs typeface="Calibri"/>
                <a:sym typeface="Calibri"/>
              </a:rPr>
              <a:t>Soms moeilijk vast te stellen SLI-NSLI.</a:t>
            </a:r>
          </a:p>
          <a:p>
            <a:pPr marL="268288" marR="0" lvl="0" indent="-268288" algn="l" rtl="0">
              <a:lnSpc>
                <a:spcPct val="80000"/>
              </a:lnSpc>
              <a:spcBef>
                <a:spcPts val="420"/>
              </a:spcBef>
              <a:spcAft>
                <a:spcPts val="0"/>
              </a:spcAft>
              <a:buClr>
                <a:schemeClr val="dk1"/>
              </a:buClr>
              <a:buSzPct val="25000"/>
              <a:buFont typeface="Arial"/>
              <a:buNone/>
            </a:pPr>
            <a:endParaRPr sz="2100" b="0" i="0" u="none" strike="noStrike" cap="none">
              <a:solidFill>
                <a:srgbClr val="006699"/>
              </a:solidFill>
              <a:latin typeface="Arial"/>
              <a:ea typeface="Arial"/>
              <a:cs typeface="Arial"/>
              <a:sym typeface="Arial"/>
            </a:endParaRPr>
          </a:p>
        </p:txBody>
      </p:sp>
      <p:sp>
        <p:nvSpPr>
          <p:cNvPr id="450" name="Shape 45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26</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3078163"/>
            <a:ext cx="836295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Signalering door de JGZ; wat is nieuw?</a:t>
            </a:r>
          </a:p>
        </p:txBody>
      </p:sp>
      <p:sp>
        <p:nvSpPr>
          <p:cNvPr id="456" name="Shape 456"/>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27</a:t>
            </a:fld>
            <a:endParaRPr lang="nl-NL" sz="1800">
              <a:solidFill>
                <a:schemeClr val="dk1"/>
              </a:solidFill>
              <a:latin typeface="Calibri"/>
              <a:ea typeface="Calibri"/>
              <a:cs typeface="Calibri"/>
              <a:sym typeface="Calibri"/>
            </a:endParaRPr>
          </a:p>
        </p:txBody>
      </p:sp>
      <p:pic>
        <p:nvPicPr>
          <p:cNvPr id="457" name="Shape 457"/>
          <p:cNvPicPr preferRelativeResize="0"/>
          <p:nvPr/>
        </p:nvPicPr>
        <p:blipFill rotWithShape="1">
          <a:blip r:embed="rId3">
            <a:alphaModFix/>
          </a:blip>
          <a:srcRect/>
          <a:stretch/>
        </p:blipFill>
        <p:spPr>
          <a:xfrm>
            <a:off x="0" y="4724400"/>
            <a:ext cx="2762250" cy="1657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28</a:t>
            </a:fld>
            <a:endParaRPr lang="nl-NL" sz="1800">
              <a:solidFill>
                <a:schemeClr val="dk1"/>
              </a:solidFill>
              <a:latin typeface="Calibri"/>
              <a:ea typeface="Calibri"/>
              <a:cs typeface="Calibri"/>
              <a:sym typeface="Calibri"/>
            </a:endParaRPr>
          </a:p>
        </p:txBody>
      </p:sp>
      <p:sp>
        <p:nvSpPr>
          <p:cNvPr id="463" name="Shape 463"/>
          <p:cNvSpPr txBox="1">
            <a:spLocks noGrp="1"/>
          </p:cNvSpPr>
          <p:nvPr>
            <p:ph type="body" idx="1"/>
          </p:nvPr>
        </p:nvSpPr>
        <p:spPr>
          <a:xfrm>
            <a:off x="1116012" y="1628775"/>
            <a:ext cx="7056437" cy="522922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1  mnd		Reageert op toespreken</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2  mnd		Lacht terug</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3  mnd		Maakt geluiden terug</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6  mnd		Maakt gevarieerde geluiden</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12 mnd		Brabbelt bij spel</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Reageert op mondeling verzoek</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Zwaait </a:t>
            </a:r>
            <a:r>
              <a:rPr lang="nl-NL" sz="1600" b="0" i="0" u="none" strike="noStrike" cap="none">
                <a:solidFill>
                  <a:srgbClr val="333399"/>
                </a:solidFill>
                <a:latin typeface="Calibri"/>
                <a:ea typeface="Calibri"/>
                <a:cs typeface="Calibri"/>
                <a:sym typeface="Calibri"/>
              </a:rPr>
              <a:t>“</a:t>
            </a:r>
            <a:r>
              <a:rPr lang="nl-NL" sz="1600" b="0" i="0" u="none" strike="noStrike" cap="none">
                <a:solidFill>
                  <a:srgbClr val="333399"/>
                </a:solidFill>
                <a:latin typeface="Arial"/>
                <a:ea typeface="Arial"/>
                <a:cs typeface="Arial"/>
                <a:sym typeface="Arial"/>
              </a:rPr>
              <a:t>dag, dag</a:t>
            </a:r>
            <a:r>
              <a:rPr lang="nl-NL" sz="1600" b="0" i="0" u="none" strike="noStrike" cap="none">
                <a:solidFill>
                  <a:srgbClr val="333399"/>
                </a:solidFill>
                <a:latin typeface="Calibri"/>
                <a:ea typeface="Calibri"/>
                <a:cs typeface="Calibri"/>
                <a:sym typeface="Calibri"/>
              </a:rPr>
              <a:t>”</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15 mnd		Zegt 2 </a:t>
            </a:r>
            <a:r>
              <a:rPr lang="nl-NL" sz="1600" b="0" i="0" u="none" strike="noStrike" cap="none">
                <a:solidFill>
                  <a:srgbClr val="333399"/>
                </a:solidFill>
                <a:latin typeface="Calibri"/>
                <a:ea typeface="Calibri"/>
                <a:cs typeface="Calibri"/>
                <a:sym typeface="Calibri"/>
              </a:rPr>
              <a:t>“</a:t>
            </a:r>
            <a:r>
              <a:rPr lang="nl-NL" sz="1600" b="0" i="0" u="none" strike="noStrike" cap="none">
                <a:solidFill>
                  <a:srgbClr val="333399"/>
                </a:solidFill>
                <a:latin typeface="Arial"/>
                <a:ea typeface="Arial"/>
                <a:cs typeface="Arial"/>
                <a:sym typeface="Arial"/>
              </a:rPr>
              <a:t>geluidswoorden</a:t>
            </a:r>
            <a:r>
              <a:rPr lang="nl-NL" sz="1600" b="0" i="0" u="none" strike="noStrike" cap="none">
                <a:solidFill>
                  <a:srgbClr val="333399"/>
                </a:solidFill>
                <a:latin typeface="Calibri"/>
                <a:ea typeface="Calibri"/>
                <a:cs typeface="Calibri"/>
                <a:sym typeface="Calibri"/>
              </a:rPr>
              <a:t>”</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Begrijpt enkele dagelijks gebruikte 				zinnen</a:t>
            </a:r>
          </a:p>
          <a:p>
            <a:pPr marL="342900" marR="0" lvl="0" indent="-342900" algn="l" rtl="0">
              <a:lnSpc>
                <a:spcPct val="80000"/>
              </a:lnSpc>
              <a:spcBef>
                <a:spcPts val="320"/>
              </a:spcBef>
              <a:spcAft>
                <a:spcPts val="0"/>
              </a:spcAft>
              <a:buClr>
                <a:schemeClr val="dk1"/>
              </a:buClr>
              <a:buSzPct val="25000"/>
              <a:buFont typeface="Arial"/>
              <a:buNone/>
            </a:pPr>
            <a:endParaRPr sz="1600" b="0" i="0" u="none" strike="noStrike" cap="none">
              <a:solidFill>
                <a:srgbClr val="333399"/>
              </a:solidFill>
              <a:latin typeface="Arial"/>
              <a:ea typeface="Arial"/>
              <a:cs typeface="Arial"/>
              <a:sym typeface="Arial"/>
            </a:endParaRP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24 mnd		Spreekt losse woordjes of 2 woordzinnen </a:t>
            </a:r>
            <a:r>
              <a:rPr lang="nl-NL" sz="1200" b="0" i="0" u="none" strike="noStrike" cap="none">
                <a:solidFill>
                  <a:srgbClr val="333399"/>
                </a:solidFill>
                <a:latin typeface="Arial"/>
                <a:ea typeface="Arial"/>
                <a:cs typeface="Arial"/>
                <a:sym typeface="Arial"/>
              </a:rPr>
              <a:t>(kenmerk 41)</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Kan 5 lichaamsdelen aanwijzen op pop </a:t>
            </a:r>
            <a:r>
              <a:rPr lang="nl-NL" sz="1200" b="0" i="0" u="none" strike="noStrike" cap="none">
                <a:solidFill>
                  <a:srgbClr val="333399"/>
                </a:solidFill>
                <a:latin typeface="Arial"/>
                <a:ea typeface="Arial"/>
                <a:cs typeface="Arial"/>
                <a:sym typeface="Arial"/>
              </a:rPr>
              <a:t>(kenmerk 42)</a:t>
            </a:r>
          </a:p>
          <a:p>
            <a:pPr marL="342900" marR="0" lvl="0" indent="-342900" algn="l" rtl="0">
              <a:lnSpc>
                <a:spcPct val="80000"/>
              </a:lnSpc>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Ouders bieden veel gelegenheid tot interactie</a:t>
            </a:r>
          </a:p>
          <a:p>
            <a:pPr marL="342900" marR="0" lvl="0" indent="-342900" algn="l" rtl="0">
              <a:lnSpc>
                <a:spcPct val="80000"/>
              </a:lnSpc>
              <a:spcBef>
                <a:spcPts val="320"/>
              </a:spcBef>
              <a:spcAft>
                <a:spcPts val="0"/>
              </a:spcAft>
              <a:buClr>
                <a:schemeClr val="dk1"/>
              </a:buClr>
              <a:buSzPct val="25000"/>
              <a:buFont typeface="Arial"/>
              <a:buNone/>
            </a:pPr>
            <a:endParaRPr sz="1600" b="0" i="0" u="none" strike="noStrike" cap="none">
              <a:solidFill>
                <a:srgbClr val="333399"/>
              </a:solidFill>
              <a:latin typeface="Arial"/>
              <a:ea typeface="Arial"/>
              <a:cs typeface="Arial"/>
              <a:sym typeface="Arial"/>
            </a:endParaRPr>
          </a:p>
          <a:p>
            <a:pPr marL="342900" marR="0" lvl="0" indent="-342900" algn="l" rtl="0">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30 mnd		Spreekt 2 woord zinnen </a:t>
            </a:r>
            <a:r>
              <a:rPr lang="nl-NL" sz="1200" b="0" i="0" u="none" strike="noStrike" cap="none">
                <a:solidFill>
                  <a:srgbClr val="333399"/>
                </a:solidFill>
                <a:latin typeface="Arial"/>
                <a:ea typeface="Arial"/>
                <a:cs typeface="Arial"/>
                <a:sym typeface="Arial"/>
              </a:rPr>
              <a:t>(vgl kenmerk 41)</a:t>
            </a:r>
          </a:p>
          <a:p>
            <a:pPr marL="342900" marR="0" lvl="0" indent="-342900" algn="l" rtl="0">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Noemt zichzelf ‘ik’ of ‘mij’ </a:t>
            </a:r>
            <a:r>
              <a:rPr lang="nl-NL" sz="1200" b="0" i="0" u="none" strike="noStrike" cap="none">
                <a:solidFill>
                  <a:srgbClr val="333399"/>
                </a:solidFill>
                <a:latin typeface="Arial"/>
                <a:ea typeface="Arial"/>
                <a:cs typeface="Arial"/>
                <a:sym typeface="Arial"/>
              </a:rPr>
              <a:t>(kenmerk 43)</a:t>
            </a:r>
          </a:p>
          <a:p>
            <a:pPr marL="342900" marR="0" lvl="0" indent="-342900" algn="l" rtl="0">
              <a:spcBef>
                <a:spcPts val="320"/>
              </a:spcBef>
              <a:spcAft>
                <a:spcPts val="0"/>
              </a:spcAft>
              <a:buClr>
                <a:srgbClr val="333399"/>
              </a:buClr>
              <a:buSzPct val="25000"/>
              <a:buFont typeface="Arial"/>
              <a:buNone/>
            </a:pPr>
            <a:r>
              <a:rPr lang="nl-NL" sz="1600" b="0" i="0" u="none" strike="noStrike" cap="none">
                <a:solidFill>
                  <a:srgbClr val="333399"/>
                </a:solidFill>
                <a:latin typeface="Arial"/>
                <a:ea typeface="Arial"/>
                <a:cs typeface="Arial"/>
                <a:sym typeface="Arial"/>
              </a:rPr>
              <a:t>			Wijst 5 plaatjes aan in boek </a:t>
            </a:r>
            <a:r>
              <a:rPr lang="nl-NL" sz="1200" b="0" i="0" u="none" strike="noStrike" cap="none">
                <a:solidFill>
                  <a:srgbClr val="333399"/>
                </a:solidFill>
                <a:latin typeface="Arial"/>
                <a:ea typeface="Arial"/>
                <a:cs typeface="Arial"/>
                <a:sym typeface="Arial"/>
              </a:rPr>
              <a:t>(kenmerk 44)</a:t>
            </a:r>
          </a:p>
          <a:p>
            <a:pPr marL="342900" marR="0" lvl="0" indent="-342900" algn="l" rtl="0">
              <a:lnSpc>
                <a:spcPct val="80000"/>
              </a:lnSpc>
              <a:spcBef>
                <a:spcPts val="400"/>
              </a:spcBef>
              <a:spcAft>
                <a:spcPts val="0"/>
              </a:spcAft>
              <a:buClr>
                <a:schemeClr val="dk1"/>
              </a:buClr>
              <a:buSzPct val="25000"/>
              <a:buFont typeface="Arial"/>
              <a:buNone/>
            </a:pPr>
            <a:endParaRPr sz="2000" b="0" i="0" u="none" strike="noStrike" cap="none">
              <a:solidFill>
                <a:srgbClr val="333399"/>
              </a:solidFill>
              <a:latin typeface="Arial"/>
              <a:ea typeface="Arial"/>
              <a:cs typeface="Arial"/>
              <a:sym typeface="Arial"/>
            </a:endParaRPr>
          </a:p>
        </p:txBody>
      </p:sp>
      <p:sp>
        <p:nvSpPr>
          <p:cNvPr id="464" name="Shape 464"/>
          <p:cNvSpPr/>
          <p:nvPr/>
        </p:nvSpPr>
        <p:spPr>
          <a:xfrm>
            <a:off x="755650" y="692150"/>
            <a:ext cx="7313612"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nl-NL" sz="1800" b="1">
                <a:solidFill>
                  <a:schemeClr val="dk2"/>
                </a:solidFill>
                <a:latin typeface="Calibri"/>
                <a:ea typeface="Calibri"/>
                <a:cs typeface="Calibri"/>
                <a:sym typeface="Calibri"/>
              </a:rPr>
              <a:t>Uniform protocol signalering taalachterstanden</a:t>
            </a:r>
          </a:p>
        </p:txBody>
      </p:sp>
      <p:sp>
        <p:nvSpPr>
          <p:cNvPr id="465" name="Shape 465"/>
          <p:cNvSpPr txBox="1"/>
          <p:nvPr/>
        </p:nvSpPr>
        <p:spPr>
          <a:xfrm rot="5400000">
            <a:off x="7562850" y="2100262"/>
            <a:ext cx="1439862" cy="3540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100" b="1">
                <a:solidFill>
                  <a:srgbClr val="333399"/>
                </a:solidFill>
                <a:latin typeface="Calibri"/>
                <a:ea typeface="Calibri"/>
                <a:cs typeface="Calibri"/>
                <a:sym typeface="Calibri"/>
              </a:rPr>
              <a:t>     VanWiechen     </a:t>
            </a:r>
          </a:p>
        </p:txBody>
      </p:sp>
      <p:sp>
        <p:nvSpPr>
          <p:cNvPr id="466" name="Shape 466"/>
          <p:cNvSpPr txBox="1"/>
          <p:nvPr/>
        </p:nvSpPr>
        <p:spPr>
          <a:xfrm rot="5400000">
            <a:off x="7599363" y="6384924"/>
            <a:ext cx="1366836" cy="3540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100" b="1">
                <a:solidFill>
                  <a:srgbClr val="333399"/>
                </a:solidFill>
                <a:latin typeface="Calibri"/>
                <a:ea typeface="Calibri"/>
                <a:cs typeface="Calibri"/>
                <a:sym typeface="Calibri"/>
              </a:rPr>
              <a:t>   VanWiechen   </a:t>
            </a:r>
          </a:p>
        </p:txBody>
      </p:sp>
      <p:sp>
        <p:nvSpPr>
          <p:cNvPr id="467" name="Shape 467"/>
          <p:cNvSpPr txBox="1"/>
          <p:nvPr/>
        </p:nvSpPr>
        <p:spPr>
          <a:xfrm rot="5400000">
            <a:off x="7562885" y="3395697"/>
            <a:ext cx="1439862" cy="3539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100" b="1">
                <a:solidFill>
                  <a:srgbClr val="333399"/>
                </a:solidFill>
                <a:latin typeface="Calibri"/>
                <a:ea typeface="Calibri"/>
                <a:cs typeface="Calibri"/>
                <a:sym typeface="Calibri"/>
              </a:rPr>
              <a:t>    VanWiechen  </a:t>
            </a:r>
          </a:p>
        </p:txBody>
      </p:sp>
      <p:sp>
        <p:nvSpPr>
          <p:cNvPr id="468" name="Shape 468"/>
          <p:cNvSpPr txBox="1"/>
          <p:nvPr/>
        </p:nvSpPr>
        <p:spPr>
          <a:xfrm rot="5400000">
            <a:off x="7562850" y="4835524"/>
            <a:ext cx="1439862" cy="3540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100" b="1">
                <a:solidFill>
                  <a:srgbClr val="333399"/>
                </a:solidFill>
                <a:latin typeface="Calibri"/>
                <a:ea typeface="Calibri"/>
                <a:cs typeface="Calibri"/>
                <a:sym typeface="Calibri"/>
              </a:rPr>
              <a:t>       VTO taal     </a:t>
            </a:r>
          </a:p>
        </p:txBody>
      </p:sp>
      <p:sp>
        <p:nvSpPr>
          <p:cNvPr id="469" name="Shape 469"/>
          <p:cNvSpPr/>
          <p:nvPr/>
        </p:nvSpPr>
        <p:spPr>
          <a:xfrm>
            <a:off x="2124075" y="5373687"/>
            <a:ext cx="5975350" cy="1150936"/>
          </a:xfrm>
          <a:prstGeom prst="ellipse">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Shape 470"/>
          <p:cNvSpPr txBox="1"/>
          <p:nvPr/>
        </p:nvSpPr>
        <p:spPr>
          <a:xfrm>
            <a:off x="144463" y="4329112"/>
            <a:ext cx="1187449" cy="14763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b="1">
                <a:solidFill>
                  <a:schemeClr val="dk2"/>
                </a:solidFill>
                <a:latin typeface="Calibri"/>
                <a:ea typeface="Calibri"/>
                <a:cs typeface="Calibri"/>
                <a:sym typeface="Calibri"/>
              </a:rPr>
              <a:t>Veel overlap met van Wiechen maar……</a:t>
            </a:r>
          </a:p>
        </p:txBody>
      </p:sp>
      <p:sp>
        <p:nvSpPr>
          <p:cNvPr id="471" name="Shape 471"/>
          <p:cNvSpPr/>
          <p:nvPr/>
        </p:nvSpPr>
        <p:spPr>
          <a:xfrm>
            <a:off x="1836738" y="4221162"/>
            <a:ext cx="6264274" cy="1152525"/>
          </a:xfrm>
          <a:prstGeom prst="ellipse">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67543" y="1268759"/>
            <a:ext cx="8229600" cy="10801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4400" b="0" i="0" u="none" strike="noStrike" cap="none">
                <a:solidFill>
                  <a:schemeClr val="dk1"/>
                </a:solidFill>
                <a:latin typeface="Calibri"/>
                <a:ea typeface="Calibri"/>
                <a:cs typeface="Calibri"/>
                <a:sym typeface="Calibri"/>
              </a:rPr>
              <a:t>Taalsignalering 2 tot 2 ½ jaar</a:t>
            </a:r>
          </a:p>
        </p:txBody>
      </p:sp>
      <p:pic>
        <p:nvPicPr>
          <p:cNvPr id="477" name="Shape 477"/>
          <p:cNvPicPr preferRelativeResize="0">
            <a:picLocks noGrp="1"/>
          </p:cNvPicPr>
          <p:nvPr>
            <p:ph type="body" idx="1"/>
          </p:nvPr>
        </p:nvPicPr>
        <p:blipFill rotWithShape="1">
          <a:blip r:embed="rId3">
            <a:alphaModFix/>
          </a:blip>
          <a:srcRect/>
          <a:stretch/>
        </p:blipFill>
        <p:spPr>
          <a:xfrm>
            <a:off x="457200" y="2360482"/>
            <a:ext cx="8229600" cy="3005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b="0" i="0" u="none" strike="noStrike" cap="none">
                <a:solidFill>
                  <a:schemeClr val="dk1"/>
                </a:solidFill>
                <a:latin typeface="Calibri"/>
                <a:ea typeface="Calibri"/>
                <a:cs typeface="Calibri"/>
                <a:sym typeface="Calibri"/>
              </a:rPr>
              <a:t>		</a:t>
            </a:r>
            <a:fld id="{00000000-1234-1234-1234-123412341234}" type="slidenum">
              <a:rPr lang="nl-NL" sz="1800" b="0" i="0" u="none" strike="noStrike" cap="none">
                <a:solidFill>
                  <a:schemeClr val="dk1"/>
                </a:solidFill>
                <a:latin typeface="Calibri"/>
                <a:ea typeface="Calibri"/>
                <a:cs typeface="Calibri"/>
                <a:sym typeface="Calibri"/>
              </a:rPr>
              <a:t>3</a:t>
            </a:fld>
            <a:endParaRPr lang="nl-NL" sz="1800" b="0" i="0" u="none" strike="noStrike" cap="none">
              <a:solidFill>
                <a:schemeClr val="dk1"/>
              </a:solidFill>
              <a:latin typeface="Calibri"/>
              <a:ea typeface="Calibri"/>
              <a:cs typeface="Calibri"/>
              <a:sym typeface="Calibri"/>
            </a:endParaRPr>
          </a:p>
        </p:txBody>
      </p:sp>
      <p:sp>
        <p:nvSpPr>
          <p:cNvPr id="264" name="Shape 264"/>
          <p:cNvSpPr txBox="1">
            <a:spLocks noGrp="1"/>
          </p:cNvSpPr>
          <p:nvPr>
            <p:ph type="title"/>
          </p:nvPr>
        </p:nvSpPr>
        <p:spPr>
          <a:xfrm>
            <a:off x="539750" y="11969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Taalontwikkeling</a:t>
            </a:r>
          </a:p>
        </p:txBody>
      </p:sp>
      <p:sp>
        <p:nvSpPr>
          <p:cNvPr id="265" name="Shape 265"/>
          <p:cNvSpPr txBox="1">
            <a:spLocks noGrp="1"/>
          </p:cNvSpPr>
          <p:nvPr>
            <p:ph type="body" idx="1"/>
          </p:nvPr>
        </p:nvSpPr>
        <p:spPr>
          <a:xfrm>
            <a:off x="468312" y="2332038"/>
            <a:ext cx="8229600" cy="3976687"/>
          </a:xfrm>
          <a:prstGeom prst="rect">
            <a:avLst/>
          </a:prstGeom>
          <a:noFill/>
          <a:ln>
            <a:noFill/>
          </a:ln>
        </p:spPr>
        <p:txBody>
          <a:bodyPr lIns="91425" tIns="45700" rIns="91425" bIns="45700" anchor="t" anchorCtr="0">
            <a:noAutofit/>
          </a:bodyPr>
          <a:lstStyle/>
          <a:p>
            <a:pPr marL="552450" marR="0" lvl="0" indent="-552450" algn="l" rtl="0">
              <a:lnSpc>
                <a:spcPct val="90000"/>
              </a:lnSpc>
              <a:spcBef>
                <a:spcPts val="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552450" marR="0" lvl="0" indent="-552450" algn="l" rtl="0">
              <a:lnSpc>
                <a:spcPct val="90000"/>
              </a:lnSpc>
              <a:spcBef>
                <a:spcPts val="400"/>
              </a:spcBef>
              <a:spcAft>
                <a:spcPts val="0"/>
              </a:spcAft>
              <a:buClr>
                <a:srgbClr val="006699"/>
              </a:buClr>
              <a:buSzPct val="25000"/>
              <a:buFont typeface="Arial"/>
              <a:buNone/>
            </a:pPr>
            <a:r>
              <a:rPr lang="nl-NL" sz="2000" b="1" i="0" u="none" strike="noStrike" cap="none">
                <a:solidFill>
                  <a:srgbClr val="006699"/>
                </a:solidFill>
                <a:latin typeface="Calibri"/>
                <a:ea typeface="Calibri"/>
                <a:cs typeface="Calibri"/>
                <a:sym typeface="Calibri"/>
              </a:rPr>
              <a:t>Belang van een goede taalontwikkeling</a:t>
            </a:r>
            <a:r>
              <a:rPr lang="nl-NL" sz="2000" b="0" i="0" u="none" strike="noStrike" cap="none">
                <a:solidFill>
                  <a:srgbClr val="333399"/>
                </a:solidFill>
                <a:latin typeface="Calibri"/>
                <a:ea typeface="Calibri"/>
                <a:cs typeface="Calibri"/>
                <a:sym typeface="Calibri"/>
              </a:rPr>
              <a:t> </a:t>
            </a:r>
          </a:p>
          <a:p>
            <a:pPr marL="552450" marR="0" lvl="0" indent="-552450" algn="l" rtl="0">
              <a:lnSpc>
                <a:spcPct val="90000"/>
              </a:lnSpc>
              <a:spcBef>
                <a:spcPts val="400"/>
              </a:spcBef>
              <a:spcAft>
                <a:spcPts val="0"/>
              </a:spcAft>
              <a:buClr>
                <a:schemeClr val="dk1"/>
              </a:buClr>
              <a:buSzPct val="25000"/>
              <a:buFont typeface="Arial"/>
              <a:buNone/>
            </a:pPr>
            <a:endParaRPr sz="2000" b="0" i="0" u="none" strike="noStrike" cap="none">
              <a:solidFill>
                <a:srgbClr val="333399"/>
              </a:solidFill>
              <a:latin typeface="Calibri"/>
              <a:ea typeface="Calibri"/>
              <a:cs typeface="Calibri"/>
              <a:sym typeface="Calibri"/>
            </a:endParaRP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Relatie met alle andere ontwikkelingsgebieden; cognitieve- en sociaal emotionele, motorische ontwikkeling</a:t>
            </a:r>
          </a:p>
          <a:p>
            <a:pPr marL="552450" marR="0" lvl="0" indent="-552450" algn="l" rtl="0">
              <a:lnSpc>
                <a:spcPct val="90000"/>
              </a:lnSpc>
              <a:spcBef>
                <a:spcPts val="400"/>
              </a:spcBef>
              <a:spcAft>
                <a:spcPts val="0"/>
              </a:spcAft>
              <a:buClr>
                <a:schemeClr val="dk1"/>
              </a:buClr>
              <a:buSzPct val="100000"/>
              <a:buFont typeface="Arial"/>
              <a:buNone/>
            </a:pPr>
            <a:endParaRPr sz="2000" b="0" i="0" u="none" strike="noStrike" cap="none">
              <a:solidFill>
                <a:srgbClr val="006699"/>
              </a:solidFill>
              <a:latin typeface="Calibri"/>
              <a:ea typeface="Calibri"/>
              <a:cs typeface="Calibri"/>
              <a:sym typeface="Calibri"/>
            </a:endParaRP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Opvoedings- en leerproces verloopt via taal				</a:t>
            </a:r>
          </a:p>
        </p:txBody>
      </p:sp>
      <p:sp>
        <p:nvSpPr>
          <p:cNvPr id="266" name="Shape 266"/>
          <p:cNvSpPr/>
          <p:nvPr/>
        </p:nvSpPr>
        <p:spPr>
          <a:xfrm>
            <a:off x="0" y="-893762"/>
            <a:ext cx="2495549" cy="182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Shape 267"/>
          <p:cNvSpPr/>
          <p:nvPr/>
        </p:nvSpPr>
        <p:spPr>
          <a:xfrm>
            <a:off x="0" y="-893762"/>
            <a:ext cx="2495549" cy="182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Shape 268"/>
          <p:cNvSpPr/>
          <p:nvPr/>
        </p:nvSpPr>
        <p:spPr>
          <a:xfrm>
            <a:off x="0" y="-161925"/>
            <a:ext cx="3047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9" name="Shape 269"/>
          <p:cNvPicPr preferRelativeResize="0"/>
          <p:nvPr/>
        </p:nvPicPr>
        <p:blipFill rotWithShape="1">
          <a:blip r:embed="rId3">
            <a:alphaModFix/>
          </a:blip>
          <a:srcRect/>
          <a:stretch/>
        </p:blipFill>
        <p:spPr>
          <a:xfrm>
            <a:off x="5724525" y="1412875"/>
            <a:ext cx="2619375" cy="1743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dt" idx="10"/>
          </p:nvPr>
        </p:nvSpPr>
        <p:spPr>
          <a:xfrm>
            <a:off x="457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a:solidFill>
                  <a:schemeClr val="dk1"/>
                </a:solidFill>
                <a:latin typeface="Calibri"/>
                <a:ea typeface="Calibri"/>
                <a:cs typeface="Calibri"/>
                <a:sym typeface="Calibri"/>
              </a:rPr>
              <a:t>5 augustus 2013</a:t>
            </a:r>
          </a:p>
        </p:txBody>
      </p:sp>
      <p:sp>
        <p:nvSpPr>
          <p:cNvPr id="483" name="Shape 48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1200">
              <a:solidFill>
                <a:srgbClr val="888888"/>
              </a:solidFill>
              <a:latin typeface="Calibri"/>
              <a:ea typeface="Calibri"/>
              <a:cs typeface="Calibri"/>
              <a:sym typeface="Calibri"/>
            </a:endParaRPr>
          </a:p>
        </p:txBody>
      </p:sp>
      <p:pic>
        <p:nvPicPr>
          <p:cNvPr id="484" name="Shape 484"/>
          <p:cNvPicPr preferRelativeResize="0"/>
          <p:nvPr/>
        </p:nvPicPr>
        <p:blipFill rotWithShape="1">
          <a:blip r:embed="rId3">
            <a:alphaModFix/>
          </a:blip>
          <a:srcRect/>
          <a:stretch/>
        </p:blipFill>
        <p:spPr>
          <a:xfrm>
            <a:off x="0" y="1124744"/>
            <a:ext cx="9117123" cy="47665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31</a:t>
            </a:fld>
            <a:endParaRPr lang="nl-NL" sz="1800">
              <a:solidFill>
                <a:schemeClr val="dk1"/>
              </a:solidFill>
              <a:latin typeface="Calibri"/>
              <a:ea typeface="Calibri"/>
              <a:cs typeface="Calibri"/>
              <a:sym typeface="Calibri"/>
            </a:endParaRPr>
          </a:p>
        </p:txBody>
      </p:sp>
      <p:sp>
        <p:nvSpPr>
          <p:cNvPr id="490" name="Shape 490"/>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0 tot 24 maanden</a:t>
            </a:r>
          </a:p>
        </p:txBody>
      </p:sp>
      <p:sp>
        <p:nvSpPr>
          <p:cNvPr id="491" name="Shape 491"/>
          <p:cNvSpPr txBox="1">
            <a:spLocks noGrp="1"/>
          </p:cNvSpPr>
          <p:nvPr>
            <p:ph type="body" idx="1"/>
          </p:nvPr>
        </p:nvSpPr>
        <p:spPr>
          <a:xfrm>
            <a:off x="1370012" y="1827213"/>
            <a:ext cx="7313612" cy="318611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0" i="0" u="none" strike="noStrike" cap="none">
              <a:solidFill>
                <a:srgbClr val="006699"/>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a:solidFill>
                <a:srgbClr val="006699"/>
              </a:solidFill>
              <a:latin typeface="Calibri"/>
              <a:ea typeface="Calibri"/>
              <a:cs typeface="Calibri"/>
              <a:sym typeface="Calibri"/>
            </a:endParaRP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Calibri"/>
                <a:ea typeface="Calibri"/>
                <a:cs typeface="Calibri"/>
                <a:sym typeface="Calibri"/>
              </a:rPr>
              <a:t>Van Wiechenontwikkelingsonderzoek</a:t>
            </a: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Calibri"/>
                <a:ea typeface="Calibri"/>
                <a:cs typeface="Calibri"/>
                <a:sym typeface="Calibri"/>
              </a:rPr>
              <a:t>Volgens gangbare afspraken en werkwijzen</a:t>
            </a:r>
            <a:r>
              <a:rPr lang="nl-NL" sz="2400" b="0" i="0" u="none" strike="noStrike" cap="none">
                <a:solidFill>
                  <a:schemeClr val="dk1"/>
                </a:solidFill>
                <a:latin typeface="Calibri"/>
                <a:ea typeface="Calibri"/>
                <a:cs typeface="Calibri"/>
                <a:sym typeface="Calibri"/>
              </a:rPr>
              <a:t> </a:t>
            </a:r>
          </a:p>
        </p:txBody>
      </p:sp>
      <p:pic>
        <p:nvPicPr>
          <p:cNvPr id="492" name="Shape 492"/>
          <p:cNvPicPr preferRelativeResize="0"/>
          <p:nvPr/>
        </p:nvPicPr>
        <p:blipFill rotWithShape="1">
          <a:blip r:embed="rId3">
            <a:alphaModFix/>
          </a:blip>
          <a:srcRect/>
          <a:stretch/>
        </p:blipFill>
        <p:spPr>
          <a:xfrm>
            <a:off x="0" y="4791075"/>
            <a:ext cx="2209799" cy="2066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95536" y="1124744"/>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3200" b="1" i="0" u="none" strike="noStrike" cap="none">
                <a:solidFill>
                  <a:schemeClr val="dk2"/>
                </a:solidFill>
                <a:latin typeface="Calibri"/>
                <a:ea typeface="Calibri"/>
                <a:cs typeface="Calibri"/>
                <a:sym typeface="Calibri"/>
              </a:rPr>
              <a:t>Afname bij 24 maanden verrijkt Van Wiechen</a:t>
            </a:r>
          </a:p>
        </p:txBody>
      </p:sp>
      <p:sp>
        <p:nvSpPr>
          <p:cNvPr id="498" name="Shape 498"/>
          <p:cNvSpPr txBox="1">
            <a:spLocks noGrp="1"/>
          </p:cNvSpPr>
          <p:nvPr>
            <p:ph type="body" idx="1"/>
          </p:nvPr>
        </p:nvSpPr>
        <p:spPr>
          <a:xfrm>
            <a:off x="467543" y="198884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rgbClr val="366092"/>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366092"/>
              </a:solidFill>
              <a:latin typeface="Arial"/>
              <a:ea typeface="Arial"/>
              <a:cs typeface="Arial"/>
              <a:sym typeface="Arial"/>
            </a:endParaRPr>
          </a:p>
          <a:p>
            <a:pPr marL="342900" marR="0" lvl="0" indent="-342900" algn="l" rtl="0">
              <a:spcBef>
                <a:spcPts val="480"/>
              </a:spcBef>
              <a:spcAft>
                <a:spcPts val="0"/>
              </a:spcAft>
              <a:buClr>
                <a:srgbClr val="366092"/>
              </a:buClr>
              <a:buSzPct val="100000"/>
              <a:buFont typeface="Arial"/>
              <a:buChar char="•"/>
            </a:pPr>
            <a:r>
              <a:rPr lang="nl-NL" sz="2400" b="0" i="0" u="none" strike="noStrike" cap="none">
                <a:solidFill>
                  <a:srgbClr val="366092"/>
                </a:solidFill>
                <a:latin typeface="Arial"/>
                <a:ea typeface="Arial"/>
                <a:cs typeface="Arial"/>
                <a:sym typeface="Arial"/>
              </a:rPr>
              <a:t>Begin met kenmerk 41: 2 woord uitingen</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366092"/>
              </a:solidFill>
              <a:latin typeface="Arial"/>
              <a:ea typeface="Arial"/>
              <a:cs typeface="Arial"/>
              <a:sym typeface="Arial"/>
            </a:endParaRPr>
          </a:p>
          <a:p>
            <a:pPr marL="342900" marR="0" lvl="0" indent="-342900" algn="l" rtl="0">
              <a:spcBef>
                <a:spcPts val="480"/>
              </a:spcBef>
              <a:spcAft>
                <a:spcPts val="0"/>
              </a:spcAft>
              <a:buClr>
                <a:srgbClr val="366092"/>
              </a:buClr>
              <a:buSzPct val="100000"/>
              <a:buFont typeface="Arial"/>
              <a:buChar char="•"/>
            </a:pPr>
            <a:r>
              <a:rPr lang="nl-NL" sz="2400" b="0" i="0" u="none" strike="noStrike" cap="none">
                <a:solidFill>
                  <a:srgbClr val="366092"/>
                </a:solidFill>
                <a:latin typeface="Arial"/>
                <a:ea typeface="Arial"/>
                <a:cs typeface="Arial"/>
                <a:sym typeface="Arial"/>
              </a:rPr>
              <a:t>Observatie: </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366092"/>
              </a:solidFill>
              <a:latin typeface="Arial"/>
              <a:ea typeface="Arial"/>
              <a:cs typeface="Arial"/>
              <a:sym typeface="Arial"/>
            </a:endParaRPr>
          </a:p>
          <a:p>
            <a:pPr marL="342900" marR="0" lvl="0" indent="-342900" algn="l" rtl="0">
              <a:spcBef>
                <a:spcPts val="480"/>
              </a:spcBef>
              <a:spcAft>
                <a:spcPts val="0"/>
              </a:spcAft>
              <a:buClr>
                <a:srgbClr val="366092"/>
              </a:buClr>
              <a:buSzPct val="100000"/>
              <a:buFont typeface="Arial"/>
              <a:buChar char="•"/>
            </a:pPr>
            <a:r>
              <a:rPr lang="nl-NL" sz="2400" b="0" i="0" u="none" strike="noStrike" cap="none">
                <a:solidFill>
                  <a:srgbClr val="366092"/>
                </a:solidFill>
                <a:latin typeface="Arial"/>
                <a:ea typeface="Arial"/>
                <a:cs typeface="Arial"/>
                <a:sym typeface="Arial"/>
              </a:rPr>
              <a:t>Komt het kind kletsend binnen, score 2 punten en door naar kenmerk 42</a:t>
            </a:r>
          </a:p>
          <a:p>
            <a:pPr marL="342900" marR="0" lvl="0" indent="-342900" algn="l" rtl="0">
              <a:spcBef>
                <a:spcPts val="480"/>
              </a:spcBef>
              <a:spcAft>
                <a:spcPts val="0"/>
              </a:spcAft>
              <a:buClr>
                <a:srgbClr val="366092"/>
              </a:buClr>
              <a:buSzPct val="100000"/>
              <a:buFont typeface="Arial"/>
              <a:buChar char="•"/>
            </a:pPr>
            <a:r>
              <a:rPr lang="nl-NL" sz="2400" b="0" i="0" u="none" strike="noStrike" cap="none">
                <a:solidFill>
                  <a:srgbClr val="366092"/>
                </a:solidFill>
                <a:latin typeface="Arial"/>
                <a:ea typeface="Arial"/>
                <a:cs typeface="Arial"/>
                <a:sym typeface="Arial"/>
              </a:rPr>
              <a:t>Zo niet, dan door naar 3 vragen</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95287" y="1196975"/>
            <a:ext cx="8424862"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04" name="Shape 504"/>
          <p:cNvSpPr txBox="1">
            <a:spLocks noGrp="1"/>
          </p:cNvSpPr>
          <p:nvPr>
            <p:ph type="body" idx="1"/>
          </p:nvPr>
        </p:nvSpPr>
        <p:spPr>
          <a:xfrm>
            <a:off x="457200" y="2287588"/>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400" b="0" i="0" u="none" strike="noStrike" cap="none">
                <a:solidFill>
                  <a:srgbClr val="006699"/>
                </a:solidFill>
                <a:latin typeface="Arial"/>
                <a:ea typeface="Arial"/>
                <a:cs typeface="Arial"/>
                <a:sym typeface="Arial"/>
              </a:rPr>
              <a:t>Indien geen observatie kenmerk 41; mbv 3 vragen.</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Ik ga u wat vragen stellen over de taal van …. </a:t>
            </a: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Om te beginnen gaat het om de woordjes die…zegt. </a:t>
            </a:r>
          </a:p>
          <a:p>
            <a:pPr marL="342900" marR="0" lvl="0" indent="-342900" algn="l" rtl="0">
              <a:spcBef>
                <a:spcPts val="480"/>
              </a:spcBef>
              <a:spcAft>
                <a:spcPts val="0"/>
              </a:spcAft>
              <a:buClr>
                <a:srgbClr val="006699"/>
              </a:buClr>
              <a:buSzPct val="25000"/>
              <a:buFont typeface="Arial"/>
              <a:buNone/>
            </a:pPr>
            <a:r>
              <a:rPr lang="nl-NL" sz="2400" b="0" i="0" u="none" strike="noStrike" cap="none">
                <a:solidFill>
                  <a:srgbClr val="006699"/>
                </a:solidFill>
                <a:latin typeface="Arial"/>
                <a:ea typeface="Arial"/>
                <a:cs typeface="Arial"/>
                <a:sym typeface="Arial"/>
              </a:rPr>
              <a:t>	Als u aan gisteren denkt. </a:t>
            </a:r>
            <a:r>
              <a:rPr lang="nl-NL" sz="2400" b="0" i="1" u="none" strike="noStrike" cap="none">
                <a:solidFill>
                  <a:srgbClr val="006699"/>
                </a:solidFill>
                <a:latin typeface="Arial"/>
                <a:ea typeface="Arial"/>
                <a:cs typeface="Arial"/>
                <a:sym typeface="Arial"/>
              </a:rPr>
              <a:t>(tijdsbepaling!)</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“Hoe noemt …mensen in zijn omgeving?</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rgbClr val="006699"/>
              </a:buClr>
              <a:buSzPct val="100000"/>
              <a:buFont typeface="Arial"/>
              <a:buChar char="•"/>
            </a:pPr>
            <a:r>
              <a:rPr lang="nl-NL" sz="2400" b="0" i="0" u="sng" strike="noStrike" cap="none">
                <a:solidFill>
                  <a:srgbClr val="006699"/>
                </a:solidFill>
                <a:latin typeface="Arial"/>
                <a:ea typeface="Arial"/>
                <a:cs typeface="Arial"/>
                <a:sym typeface="Arial"/>
              </a:rPr>
              <a:t>Dit is een opwarmvraag – deze telt niet mee in de score</a:t>
            </a:r>
          </a:p>
        </p:txBody>
      </p:sp>
      <p:sp>
        <p:nvSpPr>
          <p:cNvPr id="505" name="Shape 50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33</a:t>
            </a:fld>
            <a:endParaRPr lang="nl-NL" sz="1800">
              <a:solidFill>
                <a:schemeClr val="dk1"/>
              </a:solidFill>
              <a:latin typeface="Calibri"/>
              <a:ea typeface="Calibri"/>
              <a:cs typeface="Calibri"/>
              <a:sym typeface="Calibri"/>
            </a:endParaRPr>
          </a:p>
        </p:txBody>
      </p:sp>
      <p:sp>
        <p:nvSpPr>
          <p:cNvPr id="506" name="Shape 506"/>
          <p:cNvSpPr/>
          <p:nvPr/>
        </p:nvSpPr>
        <p:spPr>
          <a:xfrm>
            <a:off x="1042987" y="333375"/>
            <a:ext cx="7313612"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400" b="1">
              <a:solidFill>
                <a:srgbClr val="FF66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12" name="Shape 512"/>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34</a:t>
            </a:fld>
            <a:endParaRPr lang="nl-NL" sz="1800">
              <a:solidFill>
                <a:schemeClr val="dk1"/>
              </a:solidFill>
              <a:latin typeface="Calibri"/>
              <a:ea typeface="Calibri"/>
              <a:cs typeface="Calibri"/>
              <a:sym typeface="Calibri"/>
            </a:endParaRPr>
          </a:p>
        </p:txBody>
      </p:sp>
      <p:sp>
        <p:nvSpPr>
          <p:cNvPr id="513" name="Shape 513"/>
          <p:cNvSpPr txBox="1">
            <a:spLocks noGrp="1"/>
          </p:cNvSpPr>
          <p:nvPr>
            <p:ph type="title"/>
          </p:nvPr>
        </p:nvSpPr>
        <p:spPr>
          <a:xfrm>
            <a:off x="395287" y="11969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14" name="Shape 514"/>
          <p:cNvSpPr txBox="1">
            <a:spLocks noGrp="1"/>
          </p:cNvSpPr>
          <p:nvPr>
            <p:ph type="body" idx="1"/>
          </p:nvPr>
        </p:nvSpPr>
        <p:spPr>
          <a:xfrm>
            <a:off x="457200" y="2216150"/>
            <a:ext cx="8229600" cy="358933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“Wat zegt …. als hij iets wil eten of drinken?”</a:t>
            </a: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“Wat zegt…..als …. met speelgoed wil spelen?”</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20" name="Shape 520"/>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35</a:t>
            </a:fld>
            <a:endParaRPr lang="nl-NL" sz="1800">
              <a:solidFill>
                <a:schemeClr val="dk1"/>
              </a:solidFill>
              <a:latin typeface="Calibri"/>
              <a:ea typeface="Calibri"/>
              <a:cs typeface="Calibri"/>
              <a:sym typeface="Calibri"/>
            </a:endParaRPr>
          </a:p>
        </p:txBody>
      </p:sp>
      <p:sp>
        <p:nvSpPr>
          <p:cNvPr id="521" name="Shape 521"/>
          <p:cNvSpPr txBox="1">
            <a:spLocks noGrp="1"/>
          </p:cNvSpPr>
          <p:nvPr>
            <p:ph type="title"/>
          </p:nvPr>
        </p:nvSpPr>
        <p:spPr>
          <a:xfrm>
            <a:off x="395287" y="11969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br>
              <a:rPr lang="nl-NL" sz="3240" b="1" i="0" u="none" strike="noStrike" cap="none">
                <a:solidFill>
                  <a:schemeClr val="dk2"/>
                </a:solidFill>
                <a:latin typeface="Calibri"/>
                <a:ea typeface="Calibri"/>
                <a:cs typeface="Calibri"/>
                <a:sym typeface="Calibri"/>
              </a:rPr>
            </a:br>
            <a:r>
              <a:rPr lang="nl-NL" sz="3240" b="1" i="0" u="none" strike="noStrike" cap="none">
                <a:solidFill>
                  <a:schemeClr val="dk2"/>
                </a:solidFill>
                <a:latin typeface="Calibri"/>
                <a:ea typeface="Calibri"/>
                <a:cs typeface="Calibri"/>
                <a:sym typeface="Calibri"/>
              </a:rPr>
              <a:t>De punten…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22" name="Shape 522"/>
          <p:cNvSpPr txBox="1">
            <a:spLocks noGrp="1"/>
          </p:cNvSpPr>
          <p:nvPr>
            <p:ph type="body" idx="1"/>
          </p:nvPr>
        </p:nvSpPr>
        <p:spPr>
          <a:xfrm>
            <a:off x="457200" y="2420938"/>
            <a:ext cx="8229600" cy="403224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In beide situaties een zinnetje van 2 woorden &gt; 2 punten</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Afwisselend een zinnetje of een woord &gt; 2 punten</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Een woord of naam in beide situaties &gt; 1 punt</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In 1 situatie 1 woord &gt; 0 punt</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Alleen geluid of iets niet aanduiden &gt; 0 punten</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Papa/mama of aanwijzen &gt; 0 punten</a:t>
            </a: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Komt het kind kletsend binnen, dan mogen meteen 2 punten gegeven worden &gt; bovenstaande afname vervalt.</a:t>
            </a: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Scoremogelijkheden kenmerk 41; 0,1 of 2 punten</a:t>
            </a: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28" name="Shape 528"/>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36</a:t>
            </a:fld>
            <a:endParaRPr lang="nl-NL" sz="1800">
              <a:solidFill>
                <a:schemeClr val="dk1"/>
              </a:solidFill>
              <a:latin typeface="Calibri"/>
              <a:ea typeface="Calibri"/>
              <a:cs typeface="Calibri"/>
              <a:sym typeface="Calibri"/>
            </a:endParaRPr>
          </a:p>
        </p:txBody>
      </p:sp>
      <p:sp>
        <p:nvSpPr>
          <p:cNvPr id="529" name="Shape 529"/>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00" b="1" i="0" u="none" strike="noStrike" cap="none">
                <a:solidFill>
                  <a:schemeClr val="dk2"/>
                </a:solidFill>
                <a:latin typeface="Calibri"/>
                <a:ea typeface="Calibri"/>
                <a:cs typeface="Calibri"/>
                <a:sym typeface="Calibri"/>
              </a:rPr>
              <a:t>Afname bij 24 maanden verrijkt Van Wiechen</a:t>
            </a:r>
            <a:br>
              <a:rPr lang="nl-NL" sz="3200" b="1" i="0" u="none" strike="noStrike" cap="none">
                <a:solidFill>
                  <a:schemeClr val="dk2"/>
                </a:solidFill>
                <a:latin typeface="Calibri"/>
                <a:ea typeface="Calibri"/>
                <a:cs typeface="Calibri"/>
                <a:sym typeface="Calibri"/>
              </a:rPr>
            </a:br>
            <a:endParaRPr lang="nl-NL" sz="3200" b="1" i="0" u="none" strike="noStrike" cap="none">
              <a:solidFill>
                <a:schemeClr val="dk2"/>
              </a:solidFill>
              <a:latin typeface="Calibri"/>
              <a:ea typeface="Calibri"/>
              <a:cs typeface="Calibri"/>
              <a:sym typeface="Calibri"/>
            </a:endParaRPr>
          </a:p>
        </p:txBody>
      </p:sp>
      <p:sp>
        <p:nvSpPr>
          <p:cNvPr id="530" name="Shape 530"/>
          <p:cNvSpPr txBox="1">
            <a:spLocks noGrp="1"/>
          </p:cNvSpPr>
          <p:nvPr>
            <p:ph type="body" idx="1"/>
          </p:nvPr>
        </p:nvSpPr>
        <p:spPr>
          <a:xfrm>
            <a:off x="395287" y="1773238"/>
            <a:ext cx="8229600" cy="489585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400" b="1" i="0" u="none" strike="noStrike" cap="none">
                <a:solidFill>
                  <a:srgbClr val="006699"/>
                </a:solidFill>
                <a:latin typeface="Arial"/>
                <a:ea typeface="Arial"/>
                <a:cs typeface="Arial"/>
                <a:sym typeface="Arial"/>
              </a:rPr>
              <a:t>Kenmerk 42; poppetjes vraag</a:t>
            </a:r>
          </a:p>
          <a:p>
            <a:pPr marL="0" marR="0" lvl="0" indent="0" algn="l" rtl="0">
              <a:spcBef>
                <a:spcPts val="480"/>
              </a:spcBef>
              <a:spcAft>
                <a:spcPts val="0"/>
              </a:spcAft>
              <a:buClr>
                <a:srgbClr val="006699"/>
              </a:buClr>
              <a:buSzPct val="25000"/>
              <a:buFont typeface="Arial"/>
              <a:buNone/>
            </a:pPr>
            <a:r>
              <a:rPr lang="nl-NL" sz="2400" b="0" i="0" u="none" strike="noStrike" cap="none">
                <a:solidFill>
                  <a:srgbClr val="006699"/>
                </a:solidFill>
                <a:latin typeface="Arial"/>
                <a:ea typeface="Arial"/>
                <a:cs typeface="Arial"/>
                <a:sym typeface="Arial"/>
              </a:rPr>
              <a:t>De aandacht wordt gevangen door het kind de pop te laten zien en te zeggen; “kijk eens, hier is een popje” En vervolgens te vragen:</a:t>
            </a:r>
          </a:p>
          <a:p>
            <a:pPr marL="0" marR="0" lvl="0" indent="0" algn="l" rtl="0">
              <a:spcBef>
                <a:spcPts val="480"/>
              </a:spcBef>
              <a:spcAft>
                <a:spcPts val="0"/>
              </a:spcAft>
              <a:buClr>
                <a:schemeClr val="dk1"/>
              </a:buClr>
              <a:buSzPct val="25000"/>
              <a:buFont typeface="Arial"/>
              <a:buNone/>
            </a:pPr>
            <a:endParaRPr sz="2400" b="0" i="0" u="none" strike="noStrike" cap="none">
              <a:solidFill>
                <a:srgbClr val="006699"/>
              </a:solidFill>
              <a:latin typeface="Arial"/>
              <a:ea typeface="Arial"/>
              <a:cs typeface="Arial"/>
              <a:sym typeface="Arial"/>
            </a:endParaRPr>
          </a:p>
          <a:p>
            <a:pPr marL="342900" marR="0" lvl="0" indent="-3429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Arial"/>
                <a:ea typeface="Arial"/>
                <a:cs typeface="Arial"/>
                <a:sym typeface="Arial"/>
              </a:rPr>
              <a:t>“</a:t>
            </a:r>
            <a:r>
              <a:rPr lang="nl-NL" sz="2000" b="0" i="0" u="none" strike="noStrike" cap="none">
                <a:solidFill>
                  <a:srgbClr val="006699"/>
                </a:solidFill>
                <a:latin typeface="Arial"/>
                <a:ea typeface="Arial"/>
                <a:cs typeface="Arial"/>
                <a:sym typeface="Arial"/>
              </a:rPr>
              <a:t>Waar zijn de oogjes?”</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“Waar is de mond?” </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 “Waar is de buik?”</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 Waar is de voet?”</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 “Waar is het haar?”</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 “Waar is de hand?”</a:t>
            </a:r>
          </a:p>
          <a:p>
            <a:pPr marL="342900" marR="0" lvl="0" indent="-342900" algn="l" rtl="0">
              <a:spcBef>
                <a:spcPts val="480"/>
              </a:spcBef>
              <a:spcAft>
                <a:spcPts val="0"/>
              </a:spcAft>
              <a:buClr>
                <a:schemeClr val="dk1"/>
              </a:buClr>
              <a:buSzPct val="100000"/>
              <a:buFont typeface="Arial"/>
              <a:buNone/>
            </a:pPr>
            <a:endParaRPr sz="2400" b="0" i="0" u="none" strike="noStrike" cap="none">
              <a:solidFill>
                <a:srgbClr val="006699"/>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36" name="Shape 536"/>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37</a:t>
            </a:fld>
            <a:endParaRPr lang="nl-NL" sz="1800">
              <a:solidFill>
                <a:schemeClr val="dk1"/>
              </a:solidFill>
              <a:latin typeface="Calibri"/>
              <a:ea typeface="Calibri"/>
              <a:cs typeface="Calibri"/>
              <a:sym typeface="Calibri"/>
            </a:endParaRPr>
          </a:p>
        </p:txBody>
      </p:sp>
      <p:sp>
        <p:nvSpPr>
          <p:cNvPr id="537" name="Shape 537"/>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00" b="1" i="0" u="none" strike="noStrike" cap="none">
                <a:solidFill>
                  <a:schemeClr val="dk2"/>
                </a:solidFill>
                <a:latin typeface="Calibri"/>
                <a:ea typeface="Calibri"/>
                <a:cs typeface="Calibri"/>
                <a:sym typeface="Calibri"/>
              </a:rPr>
              <a:t>Afname bij 24 maanden verrijkt Van Wiechen</a:t>
            </a:r>
            <a:br>
              <a:rPr lang="nl-NL" sz="3200" b="1" i="0" u="none" strike="noStrike" cap="none">
                <a:solidFill>
                  <a:schemeClr val="dk2"/>
                </a:solidFill>
                <a:latin typeface="Calibri"/>
                <a:ea typeface="Calibri"/>
                <a:cs typeface="Calibri"/>
                <a:sym typeface="Calibri"/>
              </a:rPr>
            </a:br>
            <a:endParaRPr lang="nl-NL" sz="3200" b="1" i="0" u="none" strike="noStrike" cap="none">
              <a:solidFill>
                <a:schemeClr val="dk2"/>
              </a:solidFill>
              <a:latin typeface="Calibri"/>
              <a:ea typeface="Calibri"/>
              <a:cs typeface="Calibri"/>
              <a:sym typeface="Calibri"/>
            </a:endParaRPr>
          </a:p>
        </p:txBody>
      </p:sp>
      <p:sp>
        <p:nvSpPr>
          <p:cNvPr id="538" name="Shape 538"/>
          <p:cNvSpPr txBox="1">
            <a:spLocks noGrp="1"/>
          </p:cNvSpPr>
          <p:nvPr>
            <p:ph type="body" idx="1"/>
          </p:nvPr>
        </p:nvSpPr>
        <p:spPr>
          <a:xfrm>
            <a:off x="395287" y="1773238"/>
            <a:ext cx="8229600" cy="489585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400" b="1" i="0" u="none" strike="noStrike" cap="none">
                <a:solidFill>
                  <a:srgbClr val="006699"/>
                </a:solidFill>
                <a:latin typeface="Arial"/>
                <a:ea typeface="Arial"/>
                <a:cs typeface="Arial"/>
                <a:sym typeface="Arial"/>
              </a:rPr>
              <a:t>Kenmerk 42; poppetjes vraag</a:t>
            </a:r>
          </a:p>
          <a:p>
            <a:pPr marL="0" marR="0" lvl="0" indent="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0" marR="0" lvl="0" indent="0" algn="l" rtl="0">
              <a:spcBef>
                <a:spcPts val="480"/>
              </a:spcBef>
              <a:spcAft>
                <a:spcPts val="0"/>
              </a:spcAft>
              <a:buClr>
                <a:srgbClr val="006699"/>
              </a:buClr>
              <a:buSzPct val="25000"/>
              <a:buFont typeface="Arial"/>
              <a:buNone/>
            </a:pPr>
            <a:r>
              <a:rPr lang="nl-NL" sz="2400" b="0" i="0" u="none" strike="noStrike" cap="none">
                <a:solidFill>
                  <a:srgbClr val="006699"/>
                </a:solidFill>
                <a:latin typeface="Arial"/>
                <a:ea typeface="Arial"/>
                <a:cs typeface="Arial"/>
                <a:sym typeface="Arial"/>
              </a:rPr>
              <a:t>Als het kind de lichaamsdelen niet aanwijst, vraag de ouder of het kind het betreffende lichaamsdeel thuis wel zou kunnen aanwijzen op een pop.</a:t>
            </a:r>
          </a:p>
          <a:p>
            <a:pPr marL="0" marR="0" lvl="0" indent="0" algn="l" rtl="0">
              <a:spcBef>
                <a:spcPts val="480"/>
              </a:spcBef>
              <a:spcAft>
                <a:spcPts val="0"/>
              </a:spcAft>
              <a:buClr>
                <a:schemeClr val="dk1"/>
              </a:buClr>
              <a:buSzPct val="25000"/>
              <a:buFont typeface="Arial"/>
              <a:buNone/>
            </a:pPr>
            <a:endParaRPr sz="2400" b="0" i="0" u="none" strike="noStrike" cap="none">
              <a:solidFill>
                <a:srgbClr val="006699"/>
              </a:solidFill>
              <a:latin typeface="Arial"/>
              <a:ea typeface="Arial"/>
              <a:cs typeface="Arial"/>
              <a:sym typeface="Arial"/>
            </a:endParaRPr>
          </a:p>
          <a:p>
            <a:pPr marL="0" marR="0" lvl="0" indent="0" algn="l" rtl="0">
              <a:spcBef>
                <a:spcPts val="480"/>
              </a:spcBef>
              <a:spcAft>
                <a:spcPts val="0"/>
              </a:spcAft>
              <a:buClr>
                <a:srgbClr val="006699"/>
              </a:buClr>
              <a:buSzPct val="25000"/>
              <a:buFont typeface="Arial"/>
              <a:buNone/>
            </a:pPr>
            <a:r>
              <a:rPr lang="nl-NL" sz="2400" b="0" i="0" u="none" strike="noStrike" cap="none">
                <a:solidFill>
                  <a:srgbClr val="006699"/>
                </a:solidFill>
                <a:latin typeface="Arial"/>
                <a:ea typeface="Arial"/>
                <a:cs typeface="Arial"/>
                <a:sym typeface="Arial"/>
              </a:rPr>
              <a:t>Het is van belang dat het lichaamsdeel wordt aangewezen op een pop en niet op het eigen lichaam of die van de ouder!</a:t>
            </a:r>
          </a:p>
          <a:p>
            <a:pPr marL="0" marR="0" lvl="0" indent="0" algn="l" rtl="0">
              <a:spcBef>
                <a:spcPts val="480"/>
              </a:spcBef>
              <a:spcAft>
                <a:spcPts val="0"/>
              </a:spcAft>
              <a:buClr>
                <a:schemeClr val="dk1"/>
              </a:buClr>
              <a:buSzPct val="25000"/>
              <a:buFont typeface="Arial"/>
              <a:buNone/>
            </a:pPr>
            <a:endParaRPr sz="2400" b="0" i="0" u="none" strike="noStrike" cap="none">
              <a:solidFill>
                <a:srgbClr val="006699"/>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44" name="Shape 544"/>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38</a:t>
            </a:fld>
            <a:endParaRPr lang="nl-NL" sz="1800">
              <a:solidFill>
                <a:schemeClr val="dk1"/>
              </a:solidFill>
              <a:latin typeface="Calibri"/>
              <a:ea typeface="Calibri"/>
              <a:cs typeface="Calibri"/>
              <a:sym typeface="Calibri"/>
            </a:endParaRPr>
          </a:p>
        </p:txBody>
      </p:sp>
      <p:sp>
        <p:nvSpPr>
          <p:cNvPr id="545" name="Shape 545"/>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00" b="1" i="0" u="none" strike="noStrike" cap="none">
                <a:solidFill>
                  <a:schemeClr val="dk2"/>
                </a:solidFill>
                <a:latin typeface="Calibri"/>
                <a:ea typeface="Calibri"/>
                <a:cs typeface="Calibri"/>
                <a:sym typeface="Calibri"/>
              </a:rPr>
              <a:t>Afname bij 24 maanden verrijkt Van Wiechen</a:t>
            </a:r>
            <a:br>
              <a:rPr lang="nl-NL" sz="3200" b="1" i="0" u="none" strike="noStrike" cap="none">
                <a:solidFill>
                  <a:schemeClr val="dk2"/>
                </a:solidFill>
                <a:latin typeface="Calibri"/>
                <a:ea typeface="Calibri"/>
                <a:cs typeface="Calibri"/>
                <a:sym typeface="Calibri"/>
              </a:rPr>
            </a:br>
            <a:r>
              <a:rPr lang="nl-NL" sz="3200" b="1" i="0" u="none" strike="noStrike" cap="none">
                <a:solidFill>
                  <a:schemeClr val="dk2"/>
                </a:solidFill>
                <a:latin typeface="Calibri"/>
                <a:ea typeface="Calibri"/>
                <a:cs typeface="Calibri"/>
                <a:sym typeface="Calibri"/>
              </a:rPr>
              <a:t>De punten…</a:t>
            </a:r>
            <a:br>
              <a:rPr lang="nl-NL" sz="3200" b="1" i="0" u="none" strike="noStrike" cap="none">
                <a:solidFill>
                  <a:schemeClr val="dk2"/>
                </a:solidFill>
                <a:latin typeface="Calibri"/>
                <a:ea typeface="Calibri"/>
                <a:cs typeface="Calibri"/>
                <a:sym typeface="Calibri"/>
              </a:rPr>
            </a:br>
            <a:endParaRPr lang="nl-NL" sz="3200" b="1" i="0" u="none" strike="noStrike" cap="none">
              <a:solidFill>
                <a:schemeClr val="dk2"/>
              </a:solidFill>
              <a:latin typeface="Calibri"/>
              <a:ea typeface="Calibri"/>
              <a:cs typeface="Calibri"/>
              <a:sym typeface="Calibri"/>
            </a:endParaRPr>
          </a:p>
        </p:txBody>
      </p:sp>
      <p:sp>
        <p:nvSpPr>
          <p:cNvPr id="546" name="Shape 546"/>
          <p:cNvSpPr txBox="1">
            <a:spLocks noGrp="1"/>
          </p:cNvSpPr>
          <p:nvPr>
            <p:ph type="body" idx="1"/>
          </p:nvPr>
        </p:nvSpPr>
        <p:spPr>
          <a:xfrm>
            <a:off x="395287" y="2276475"/>
            <a:ext cx="8229600" cy="489743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Alle 5 lichaamsdelen goed  (buik telt niet mee) &gt; 2 punten</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Niet alle lichaamsdelen goed maar ouder geeft aan dat het kind ze thuis goed zou aanwijzen &gt; 1 punt</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Afwisselend goed aangewezen en thuis goed &gt; 1 punt</a:t>
            </a: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Scoremogelijkheden kenmerk 42; 0,1 of 2 punten</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52" name="Shape 552"/>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39</a:t>
            </a:fld>
            <a:endParaRPr lang="nl-NL" sz="1800">
              <a:solidFill>
                <a:schemeClr val="dk1"/>
              </a:solidFill>
              <a:latin typeface="Calibri"/>
              <a:ea typeface="Calibri"/>
              <a:cs typeface="Calibri"/>
              <a:sym typeface="Calibri"/>
            </a:endParaRPr>
          </a:p>
        </p:txBody>
      </p:sp>
      <p:sp>
        <p:nvSpPr>
          <p:cNvPr id="553" name="Shape 553"/>
          <p:cNvSpPr/>
          <p:nvPr/>
        </p:nvSpPr>
        <p:spPr>
          <a:xfrm>
            <a:off x="1042987" y="333375"/>
            <a:ext cx="7313612"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400" b="1">
              <a:solidFill>
                <a:srgbClr val="FF6600"/>
              </a:solidFill>
              <a:latin typeface="Calibri"/>
              <a:ea typeface="Calibri"/>
              <a:cs typeface="Calibri"/>
              <a:sym typeface="Calibri"/>
            </a:endParaRPr>
          </a:p>
        </p:txBody>
      </p:sp>
      <p:sp>
        <p:nvSpPr>
          <p:cNvPr id="554" name="Shape 554"/>
          <p:cNvSpPr txBox="1">
            <a:spLocks noGrp="1"/>
          </p:cNvSpPr>
          <p:nvPr>
            <p:ph type="title"/>
          </p:nvPr>
        </p:nvSpPr>
        <p:spPr>
          <a:xfrm>
            <a:off x="395287" y="11334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55" name="Shape 555"/>
          <p:cNvSpPr txBox="1">
            <a:spLocks noGrp="1"/>
          </p:cNvSpPr>
          <p:nvPr>
            <p:ph type="body" idx="1"/>
          </p:nvPr>
        </p:nvSpPr>
        <p:spPr>
          <a:xfrm>
            <a:off x="395287" y="2133600"/>
            <a:ext cx="8424862" cy="35274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Heeft het kind met kenmerk 41 en 42 in totaal 4 punten behaald? </a:t>
            </a:r>
          </a:p>
          <a:p>
            <a:pPr marL="0" marR="0" lvl="0" indent="0" algn="l" rtl="0">
              <a:spcBef>
                <a:spcPts val="40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Dan is de test afgelopen.</a:t>
            </a:r>
          </a:p>
          <a:p>
            <a:pPr marL="342900" marR="0" lvl="0" indent="-342900" algn="l" rtl="0">
              <a:spcBef>
                <a:spcPts val="400"/>
              </a:spcBef>
              <a:spcAft>
                <a:spcPts val="0"/>
              </a:spcAft>
              <a:buClr>
                <a:schemeClr val="dk1"/>
              </a:buClr>
              <a:buSzPct val="25000"/>
              <a:buFont typeface="Arial"/>
              <a:buNone/>
            </a:pPr>
            <a:endParaRPr sz="2000" b="1"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Heeft het kind met kenmerk 41 en 42 minder dan 4 punten behaald ? </a:t>
            </a:r>
          </a:p>
          <a:p>
            <a:pPr marL="342900" marR="0" lvl="0" indent="-342900" algn="l" rtl="0">
              <a:spcBef>
                <a:spcPts val="40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Door met de spelvraag!</a:t>
            </a: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a:solidFill>
                  <a:schemeClr val="dk1"/>
                </a:solidFill>
                <a:latin typeface="Calibri"/>
                <a:ea typeface="Calibri"/>
                <a:cs typeface="Calibri"/>
                <a:sym typeface="Calibri"/>
              </a:rPr>
              <a:t>		</a:t>
            </a:r>
            <a:fld id="{00000000-1234-1234-1234-123412341234}" type="slidenum">
              <a:rPr lang="nl-NL" sz="1800">
                <a:solidFill>
                  <a:schemeClr val="dk1"/>
                </a:solidFill>
                <a:latin typeface="Calibri"/>
                <a:ea typeface="Calibri"/>
                <a:cs typeface="Calibri"/>
                <a:sym typeface="Calibri"/>
              </a:rPr>
              <a:t>4</a:t>
            </a:fld>
            <a:endParaRPr lang="nl-NL" sz="1800">
              <a:solidFill>
                <a:schemeClr val="dk1"/>
              </a:solidFill>
              <a:latin typeface="Calibri"/>
              <a:ea typeface="Calibri"/>
              <a:cs typeface="Calibri"/>
              <a:sym typeface="Calibri"/>
            </a:endParaRPr>
          </a:p>
        </p:txBody>
      </p:sp>
      <p:sp>
        <p:nvSpPr>
          <p:cNvPr id="275" name="Shape 275"/>
          <p:cNvSpPr txBox="1">
            <a:spLocks noGrp="1"/>
          </p:cNvSpPr>
          <p:nvPr>
            <p:ph type="title"/>
          </p:nvPr>
        </p:nvSpPr>
        <p:spPr>
          <a:xfrm>
            <a:off x="323850" y="1196975"/>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Taalontwikkeling</a:t>
            </a:r>
          </a:p>
        </p:txBody>
      </p:sp>
      <p:sp>
        <p:nvSpPr>
          <p:cNvPr id="276" name="Shape 276"/>
          <p:cNvSpPr txBox="1">
            <a:spLocks noGrp="1"/>
          </p:cNvSpPr>
          <p:nvPr>
            <p:ph type="body" idx="1"/>
          </p:nvPr>
        </p:nvSpPr>
        <p:spPr>
          <a:xfrm>
            <a:off x="900112" y="2276475"/>
            <a:ext cx="7313612" cy="4824412"/>
          </a:xfrm>
          <a:prstGeom prst="rect">
            <a:avLst/>
          </a:prstGeom>
          <a:noFill/>
          <a:ln>
            <a:noFill/>
          </a:ln>
        </p:spPr>
        <p:txBody>
          <a:bodyPr lIns="91425" tIns="45700" rIns="91425" bIns="45700" anchor="t" anchorCtr="0">
            <a:noAutofit/>
          </a:bodyPr>
          <a:lstStyle/>
          <a:p>
            <a:pPr marL="552450" marR="0" lvl="0" indent="-552450" algn="l" rtl="0">
              <a:lnSpc>
                <a:spcPct val="90000"/>
              </a:lnSpc>
              <a:spcBef>
                <a:spcPts val="0"/>
              </a:spcBef>
              <a:spcAft>
                <a:spcPts val="0"/>
              </a:spcAft>
              <a:buClr>
                <a:schemeClr val="dk2"/>
              </a:buClr>
              <a:buSzPct val="25000"/>
              <a:buFont typeface="Arial"/>
              <a:buNone/>
            </a:pPr>
            <a:r>
              <a:rPr lang="nl-NL" sz="2000" b="1" i="0" u="none" strike="noStrike" cap="none">
                <a:solidFill>
                  <a:schemeClr val="dk2"/>
                </a:solidFill>
                <a:latin typeface="Calibri"/>
                <a:ea typeface="Calibri"/>
                <a:cs typeface="Calibri"/>
                <a:sym typeface="Calibri"/>
              </a:rPr>
              <a:t>Interne factoren van invloed op de taalontwikkeling:</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Hoor- en luisterontwikkeling</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Ontwikkeling spraakorganen</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Neurologische ontwikkeling – rijping</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Motorische ontwikkeling</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Cognitieve en emotionele ontwikkeling</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Taalgevoeligheid</a:t>
            </a:r>
          </a:p>
          <a:p>
            <a:pPr marL="1352550" marR="0" lvl="2" indent="-552450" algn="l" rtl="0">
              <a:lnSpc>
                <a:spcPct val="90000"/>
              </a:lnSpc>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Algehele gezondheid</a:t>
            </a:r>
          </a:p>
          <a:p>
            <a:pPr marL="552450" marR="0" lvl="0" indent="-552450" algn="l" rtl="0">
              <a:lnSpc>
                <a:spcPct val="90000"/>
              </a:lnSpc>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a:p>
            <a:pPr marL="552450" marR="0" lvl="0" indent="-552450" algn="l" rtl="0">
              <a:lnSpc>
                <a:spcPct val="90000"/>
              </a:lnSpc>
              <a:spcBef>
                <a:spcPts val="400"/>
              </a:spcBef>
              <a:spcAft>
                <a:spcPts val="0"/>
              </a:spcAft>
              <a:buClr>
                <a:schemeClr val="dk2"/>
              </a:buClr>
              <a:buSzPct val="25000"/>
              <a:buFont typeface="Arial"/>
              <a:buNone/>
            </a:pPr>
            <a:r>
              <a:rPr lang="nl-NL" sz="2000" b="1" i="0" u="none" strike="noStrike" cap="none">
                <a:solidFill>
                  <a:schemeClr val="dk2"/>
                </a:solidFill>
                <a:latin typeface="Calibri"/>
                <a:ea typeface="Calibri"/>
                <a:cs typeface="Calibri"/>
                <a:sym typeface="Calibri"/>
              </a:rPr>
              <a:t>Externe factoren van invloed op de taalontwikkeling:</a:t>
            </a:r>
          </a:p>
          <a:p>
            <a:pPr marL="1162050" marR="0" lvl="2" indent="-361950" algn="l" rtl="0">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Niveau van de taalstimulering</a:t>
            </a:r>
          </a:p>
          <a:p>
            <a:pPr marL="1162050" marR="0" lvl="2" indent="-361950" algn="l" rtl="0">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Pedagogisch klimaat</a:t>
            </a:r>
          </a:p>
          <a:p>
            <a:pPr marL="1162050" marR="0" lvl="2" indent="-361950" algn="l" rtl="0">
              <a:spcBef>
                <a:spcPts val="360"/>
              </a:spcBef>
              <a:spcAft>
                <a:spcPts val="0"/>
              </a:spcAft>
              <a:buClr>
                <a:srgbClr val="006699"/>
              </a:buClr>
              <a:buSzPct val="100000"/>
              <a:buFont typeface="Arial"/>
              <a:buChar char="•"/>
            </a:pPr>
            <a:r>
              <a:rPr lang="nl-NL" sz="1800" b="0" i="0" u="none" strike="noStrike" cap="none">
                <a:solidFill>
                  <a:srgbClr val="006699"/>
                </a:solidFill>
                <a:latin typeface="Calibri"/>
                <a:ea typeface="Calibri"/>
                <a:cs typeface="Calibri"/>
                <a:sym typeface="Calibri"/>
              </a:rPr>
              <a:t>Meertalig taalaanbod</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61" name="Shape 561"/>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40</a:t>
            </a:fld>
            <a:endParaRPr lang="nl-NL" sz="1800">
              <a:solidFill>
                <a:schemeClr val="dk1"/>
              </a:solidFill>
              <a:latin typeface="Calibri"/>
              <a:ea typeface="Calibri"/>
              <a:cs typeface="Calibri"/>
              <a:sym typeface="Calibri"/>
            </a:endParaRPr>
          </a:p>
        </p:txBody>
      </p:sp>
      <p:sp>
        <p:nvSpPr>
          <p:cNvPr id="562" name="Shape 562"/>
          <p:cNvSpPr/>
          <p:nvPr/>
        </p:nvSpPr>
        <p:spPr>
          <a:xfrm>
            <a:off x="1042987" y="333375"/>
            <a:ext cx="7313612"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400" b="1">
              <a:solidFill>
                <a:srgbClr val="FF6600"/>
              </a:solidFill>
              <a:latin typeface="Calibri"/>
              <a:ea typeface="Calibri"/>
              <a:cs typeface="Calibri"/>
              <a:sym typeface="Calibri"/>
            </a:endParaRPr>
          </a:p>
        </p:txBody>
      </p:sp>
      <p:sp>
        <p:nvSpPr>
          <p:cNvPr id="563" name="Shape 563"/>
          <p:cNvSpPr txBox="1">
            <a:spLocks noGrp="1"/>
          </p:cNvSpPr>
          <p:nvPr>
            <p:ph type="title"/>
          </p:nvPr>
        </p:nvSpPr>
        <p:spPr>
          <a:xfrm>
            <a:off x="395287" y="11334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64" name="Shape 564"/>
          <p:cNvSpPr txBox="1">
            <a:spLocks noGrp="1"/>
          </p:cNvSpPr>
          <p:nvPr>
            <p:ph type="body" idx="1"/>
          </p:nvPr>
        </p:nvSpPr>
        <p:spPr>
          <a:xfrm>
            <a:off x="395287" y="1844675"/>
            <a:ext cx="8229600" cy="46085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“Deze vraag gaat over samen spelen met uw kind. Als u terug denkt aan de laatste week. Hoe vaak spelen u en uw kind samen, schat u?”</a:t>
            </a:r>
          </a:p>
          <a:p>
            <a:pPr marL="342900" marR="0" lvl="0" indent="-342900" algn="l" rtl="0">
              <a:spcBef>
                <a:spcPts val="400"/>
              </a:spcBef>
              <a:spcAft>
                <a:spcPts val="0"/>
              </a:spcAft>
              <a:buClr>
                <a:schemeClr val="dk1"/>
              </a:buClr>
              <a:buSzPct val="100000"/>
              <a:buFont typeface="Arial"/>
              <a:buNone/>
            </a:pPr>
            <a:endParaRPr sz="2000" b="1"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1" i="0" u="none" strike="noStrike" cap="none">
                <a:solidFill>
                  <a:srgbClr val="006699"/>
                </a:solidFill>
                <a:latin typeface="Arial"/>
                <a:ea typeface="Arial"/>
                <a:cs typeface="Arial"/>
                <a:sym typeface="Arial"/>
              </a:rPr>
              <a:t> </a:t>
            </a:r>
            <a:r>
              <a:rPr lang="nl-NL" sz="2000" b="0" i="0" u="none" strike="noStrike" cap="none">
                <a:solidFill>
                  <a:srgbClr val="006699"/>
                </a:solidFill>
                <a:latin typeface="Arial"/>
                <a:ea typeface="Arial"/>
                <a:cs typeface="Arial"/>
                <a:sym typeface="Arial"/>
              </a:rPr>
              <a:t>Nooit – stop &gt; 0 punten</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 Af en toe &gt; vervolgvraag</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 Vaak &gt;vervolgvraag</a:t>
            </a: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“Wat spelen jullie het liefst samen? </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Kunt u voorbeelden geven?” </a:t>
            </a: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chemeClr val="dk2"/>
              </a:buClr>
              <a:buSzPct val="25000"/>
              <a:buFont typeface="Arial"/>
              <a:buNone/>
            </a:pPr>
            <a:r>
              <a:rPr lang="nl-NL" sz="2000" b="1" i="0" u="none" strike="noStrike" cap="none">
                <a:solidFill>
                  <a:schemeClr val="dk2"/>
                </a:solidFill>
                <a:latin typeface="Calibri"/>
                <a:ea typeface="Calibri"/>
                <a:cs typeface="Calibri"/>
                <a:sym typeface="Calibri"/>
              </a:rPr>
              <a:t>De voorbeelden zijn belangrijk!</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70" name="Shape 570"/>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41</a:t>
            </a:fld>
            <a:endParaRPr lang="nl-NL" sz="1800">
              <a:solidFill>
                <a:schemeClr val="dk1"/>
              </a:solidFill>
              <a:latin typeface="Calibri"/>
              <a:ea typeface="Calibri"/>
              <a:cs typeface="Calibri"/>
              <a:sym typeface="Calibri"/>
            </a:endParaRPr>
          </a:p>
        </p:txBody>
      </p:sp>
      <p:sp>
        <p:nvSpPr>
          <p:cNvPr id="571" name="Shape 571"/>
          <p:cNvSpPr/>
          <p:nvPr/>
        </p:nvSpPr>
        <p:spPr>
          <a:xfrm>
            <a:off x="1042987" y="333375"/>
            <a:ext cx="7313612"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400" b="1">
              <a:solidFill>
                <a:srgbClr val="FF6600"/>
              </a:solidFill>
              <a:latin typeface="Calibri"/>
              <a:ea typeface="Calibri"/>
              <a:cs typeface="Calibri"/>
              <a:sym typeface="Calibri"/>
            </a:endParaRPr>
          </a:p>
        </p:txBody>
      </p:sp>
      <p:sp>
        <p:nvSpPr>
          <p:cNvPr id="572" name="Shape 572"/>
          <p:cNvSpPr txBox="1">
            <a:spLocks noGrp="1"/>
          </p:cNvSpPr>
          <p:nvPr>
            <p:ph type="title"/>
          </p:nvPr>
        </p:nvSpPr>
        <p:spPr>
          <a:xfrm>
            <a:off x="395287" y="11334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73" name="Shape 573"/>
          <p:cNvSpPr txBox="1">
            <a:spLocks noGrp="1"/>
          </p:cNvSpPr>
          <p:nvPr>
            <p:ph type="body" idx="1"/>
          </p:nvPr>
        </p:nvSpPr>
        <p:spPr>
          <a:xfrm>
            <a:off x="395287" y="1844675"/>
            <a:ext cx="8229600" cy="46085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“Deze vraag gaat over samen spelen met uw kind. Als u terug denkt aan de laatste week. Hoe vaak spelen u en uw kind samen, schat u?”</a:t>
            </a:r>
          </a:p>
          <a:p>
            <a:pPr marL="342900" marR="0" lvl="0" indent="-342900" algn="l" rtl="0">
              <a:spcBef>
                <a:spcPts val="400"/>
              </a:spcBef>
              <a:spcAft>
                <a:spcPts val="0"/>
              </a:spcAft>
              <a:buClr>
                <a:schemeClr val="dk1"/>
              </a:buClr>
              <a:buSzPct val="100000"/>
              <a:buFont typeface="Arial"/>
              <a:buNone/>
            </a:pPr>
            <a:endParaRPr sz="2000" b="1"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Beoordeel de voorbeelden direct:</a:t>
            </a: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Alle voorbeelden die interactie uitlokken zijn goed.</a:t>
            </a:r>
          </a:p>
          <a:p>
            <a:pPr marL="342900" marR="0" lvl="0" indent="-342900" algn="l" rtl="0">
              <a:spcBef>
                <a:spcPts val="400"/>
              </a:spcBef>
              <a:spcAft>
                <a:spcPts val="0"/>
              </a:spcAft>
              <a:buClr>
                <a:srgbClr val="006699"/>
              </a:buClr>
              <a:buSzPct val="100000"/>
              <a:buFont typeface="Arial"/>
              <a:buChar char="•"/>
            </a:pPr>
            <a:r>
              <a:rPr lang="nl-NL" sz="2000" b="0" i="0" u="none" strike="noStrike" cap="none">
                <a:solidFill>
                  <a:srgbClr val="006699"/>
                </a:solidFill>
                <a:latin typeface="Arial"/>
                <a:ea typeface="Arial"/>
                <a:cs typeface="Arial"/>
                <a:sym typeface="Arial"/>
              </a:rPr>
              <a:t>Ook samen bijv huishoudelijke activiteiten doen, hoeft niet met speelgoed te zijn.</a:t>
            </a:r>
          </a:p>
          <a:p>
            <a:pPr marL="342900" marR="0" lvl="0" indent="-342900" algn="l" rtl="0">
              <a:spcBef>
                <a:spcPts val="400"/>
              </a:spcBef>
              <a:spcAft>
                <a:spcPts val="0"/>
              </a:spcAft>
              <a:buClr>
                <a:srgbClr val="006699"/>
              </a:buClr>
              <a:buSzPct val="100000"/>
              <a:buFont typeface="Arial"/>
              <a:buChar char="•"/>
            </a:pPr>
            <a:r>
              <a:rPr lang="nl-NL" sz="2000" b="1" i="0" u="none" strike="noStrike" cap="none">
                <a:solidFill>
                  <a:srgbClr val="006699"/>
                </a:solidFill>
                <a:latin typeface="Arial"/>
                <a:ea typeface="Arial"/>
                <a:cs typeface="Arial"/>
                <a:sym typeface="Arial"/>
              </a:rPr>
              <a:t>SAMEN </a:t>
            </a:r>
            <a:r>
              <a:rPr lang="nl-NL" sz="2000" b="0" i="0" u="none" strike="noStrike" cap="none">
                <a:solidFill>
                  <a:srgbClr val="006699"/>
                </a:solidFill>
                <a:latin typeface="Arial"/>
                <a:ea typeface="Arial"/>
                <a:cs typeface="Arial"/>
                <a:sym typeface="Arial"/>
              </a:rPr>
              <a:t>televisie kijken waarbij ouder en kind in interactie zijn, is ook goed.</a:t>
            </a:r>
          </a:p>
          <a:p>
            <a:pPr marL="342900" marR="0" lvl="0" indent="-342900" algn="l" rtl="0">
              <a:spcBef>
                <a:spcPts val="400"/>
              </a:spcBef>
              <a:spcAft>
                <a:spcPts val="0"/>
              </a:spcAft>
              <a:buClr>
                <a:schemeClr val="dk2"/>
              </a:buClr>
              <a:buSzPct val="25000"/>
              <a:buFont typeface="Arial"/>
              <a:buNone/>
            </a:pPr>
            <a:r>
              <a:rPr lang="nl-NL" sz="2000" b="0" i="1" u="none" strike="noStrike" cap="none">
                <a:solidFill>
                  <a:schemeClr val="dk2"/>
                </a:solidFill>
                <a:latin typeface="Calibri"/>
                <a:ea typeface="Calibri"/>
                <a:cs typeface="Calibri"/>
                <a:sym typeface="Calibri"/>
              </a:rPr>
              <a:t>	De ouder moet dit dan wel duidelijk aangeven in het voorbeeld.</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79" name="Shape 579"/>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42</a:t>
            </a:fld>
            <a:endParaRPr lang="nl-NL" sz="1800">
              <a:solidFill>
                <a:schemeClr val="dk1"/>
              </a:solidFill>
              <a:latin typeface="Calibri"/>
              <a:ea typeface="Calibri"/>
              <a:cs typeface="Calibri"/>
              <a:sym typeface="Calibri"/>
            </a:endParaRPr>
          </a:p>
        </p:txBody>
      </p:sp>
      <p:sp>
        <p:nvSpPr>
          <p:cNvPr id="580" name="Shape 580"/>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81" name="Shape 581"/>
          <p:cNvSpPr txBox="1">
            <a:spLocks noGrp="1"/>
          </p:cNvSpPr>
          <p:nvPr>
            <p:ph type="body" idx="1"/>
          </p:nvPr>
        </p:nvSpPr>
        <p:spPr>
          <a:xfrm>
            <a:off x="457200" y="192722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Vervolgens:</a:t>
            </a:r>
          </a:p>
          <a:p>
            <a:pPr marL="342900" marR="0" lvl="0" indent="-342900" algn="l" rtl="0">
              <a:spcBef>
                <a:spcPts val="400"/>
              </a:spcBef>
              <a:spcAft>
                <a:spcPts val="0"/>
              </a:spcAft>
              <a:buClr>
                <a:schemeClr val="dk1"/>
              </a:buClr>
              <a:buSzPct val="100000"/>
              <a:buFont typeface="Arial"/>
              <a:buNone/>
            </a:pPr>
            <a:endParaRPr sz="2000" b="1"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 “Speelt … ook graag in zijn eentje?  Als ouder JA zegt:</a:t>
            </a:r>
          </a:p>
          <a:p>
            <a:pPr marL="342900" marR="0" lvl="0" indent="-34290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Wat speelt hij/zij dan het liefst?” </a:t>
            </a:r>
          </a:p>
          <a:p>
            <a:pPr marL="342900" marR="0" lvl="0" indent="-34290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Beoordeel ook dit voorbeeld direct:</a:t>
            </a:r>
          </a:p>
          <a:p>
            <a:pPr marL="342900" marR="0" lvl="0" indent="-34290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0" marR="0" lvl="0" indent="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Goede voorbeelden zijn voorbeelden waarbij het duidelijk wordt dat een kind zichzelf kan vermaken.</a:t>
            </a:r>
          </a:p>
          <a:p>
            <a:pPr marL="342900" marR="0" lvl="0" indent="-34290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87" name="Shape 587"/>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43</a:t>
            </a:fld>
            <a:endParaRPr lang="nl-NL" sz="1800">
              <a:solidFill>
                <a:schemeClr val="dk1"/>
              </a:solidFill>
              <a:latin typeface="Calibri"/>
              <a:ea typeface="Calibri"/>
              <a:cs typeface="Calibri"/>
              <a:sym typeface="Calibri"/>
            </a:endParaRPr>
          </a:p>
        </p:txBody>
      </p:sp>
      <p:sp>
        <p:nvSpPr>
          <p:cNvPr id="588" name="Shape 588"/>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89" name="Shape 589"/>
          <p:cNvSpPr txBox="1">
            <a:spLocks noGrp="1"/>
          </p:cNvSpPr>
          <p:nvPr>
            <p:ph type="body" idx="1"/>
          </p:nvPr>
        </p:nvSpPr>
        <p:spPr>
          <a:xfrm>
            <a:off x="457200" y="221615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6699"/>
              </a:buClr>
              <a:buSzPct val="25000"/>
              <a:buFont typeface="Arial"/>
              <a:buNone/>
            </a:pPr>
            <a:r>
              <a:rPr lang="nl-NL" sz="2000" b="1" i="0" u="none" strike="noStrike" cap="none">
                <a:solidFill>
                  <a:srgbClr val="006699"/>
                </a:solidFill>
                <a:latin typeface="Arial"/>
                <a:ea typeface="Arial"/>
                <a:cs typeface="Arial"/>
                <a:sym typeface="Arial"/>
              </a:rPr>
              <a:t>Vervolgens:</a:t>
            </a:r>
          </a:p>
          <a:p>
            <a:pPr marL="342900" marR="0" lvl="0" indent="-342900" algn="l" rtl="0">
              <a:spcBef>
                <a:spcPts val="400"/>
              </a:spcBef>
              <a:spcAft>
                <a:spcPts val="0"/>
              </a:spcAft>
              <a:buClr>
                <a:schemeClr val="dk1"/>
              </a:buClr>
              <a:buSzPct val="100000"/>
              <a:buFont typeface="Arial"/>
              <a:buNone/>
            </a:pPr>
            <a:endParaRPr sz="2000" b="1" i="0" u="none" strike="noStrike" cap="none">
              <a:solidFill>
                <a:srgbClr val="006699"/>
              </a:solidFill>
              <a:latin typeface="Arial"/>
              <a:ea typeface="Arial"/>
              <a:cs typeface="Arial"/>
              <a:sym typeface="Arial"/>
            </a:endParaRPr>
          </a:p>
          <a:p>
            <a:pPr marL="0" marR="0" lvl="0" indent="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Tekenen, knutselen, boekjes kijken, met de lego spelen etc. zijn goede voorbeelden</a:t>
            </a:r>
          </a:p>
          <a:p>
            <a:pPr marL="0" marR="0" lvl="0" indent="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Televisie kijken telt </a:t>
            </a:r>
            <a:r>
              <a:rPr lang="nl-NL" sz="2000" b="1" i="0" u="sng" strike="noStrike" cap="none">
                <a:solidFill>
                  <a:srgbClr val="006699"/>
                </a:solidFill>
                <a:latin typeface="Arial"/>
                <a:ea typeface="Arial"/>
                <a:cs typeface="Arial"/>
                <a:sym typeface="Arial"/>
              </a:rPr>
              <a:t>niet</a:t>
            </a:r>
            <a:r>
              <a:rPr lang="nl-NL" sz="2000" b="0" i="0" u="none" strike="noStrike" cap="none">
                <a:solidFill>
                  <a:srgbClr val="006699"/>
                </a:solidFill>
                <a:latin typeface="Arial"/>
                <a:ea typeface="Arial"/>
                <a:cs typeface="Arial"/>
                <a:sym typeface="Arial"/>
              </a:rPr>
              <a:t> als goed voorbeeld.</a:t>
            </a:r>
          </a:p>
          <a:p>
            <a:pPr marL="342900" marR="0" lvl="0" indent="-34290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pic>
        <p:nvPicPr>
          <p:cNvPr id="590" name="Shape 590"/>
          <p:cNvPicPr preferRelativeResize="0"/>
          <p:nvPr/>
        </p:nvPicPr>
        <p:blipFill rotWithShape="1">
          <a:blip r:embed="rId3">
            <a:alphaModFix/>
          </a:blip>
          <a:srcRect/>
          <a:stretch/>
        </p:blipFill>
        <p:spPr>
          <a:xfrm>
            <a:off x="-612775" y="4784725"/>
            <a:ext cx="2808288" cy="21002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p:nvPr/>
        </p:nvSpPr>
        <p:spPr>
          <a:xfrm>
            <a:off x="3124200" y="6248400"/>
            <a:ext cx="2895600" cy="4572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596" name="Shape 596"/>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44</a:t>
            </a:fld>
            <a:endParaRPr lang="nl-NL" sz="1800">
              <a:solidFill>
                <a:schemeClr val="dk1"/>
              </a:solidFill>
              <a:latin typeface="Calibri"/>
              <a:ea typeface="Calibri"/>
              <a:cs typeface="Calibri"/>
              <a:sym typeface="Calibri"/>
            </a:endParaRPr>
          </a:p>
        </p:txBody>
      </p:sp>
      <p:sp>
        <p:nvSpPr>
          <p:cNvPr id="597" name="Shape 597"/>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Afname bij 24 maanden verrijkt Van Wiechen</a:t>
            </a:r>
            <a:br>
              <a:rPr lang="nl-NL" sz="3240" b="1" i="0" u="none" strike="noStrike" cap="none">
                <a:solidFill>
                  <a:schemeClr val="dk2"/>
                </a:solidFill>
                <a:latin typeface="Calibri"/>
                <a:ea typeface="Calibri"/>
                <a:cs typeface="Calibri"/>
                <a:sym typeface="Calibri"/>
              </a:rPr>
            </a:br>
            <a:r>
              <a:rPr lang="nl-NL" sz="3240" b="1" i="0" u="none" strike="noStrike" cap="none">
                <a:solidFill>
                  <a:schemeClr val="dk2"/>
                </a:solidFill>
                <a:latin typeface="Calibri"/>
                <a:ea typeface="Calibri"/>
                <a:cs typeface="Calibri"/>
                <a:sym typeface="Calibri"/>
              </a:rPr>
              <a:t>De punten…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598" name="Shape 598"/>
          <p:cNvSpPr txBox="1">
            <a:spLocks noGrp="1"/>
          </p:cNvSpPr>
          <p:nvPr>
            <p:ph type="body" idx="1"/>
          </p:nvPr>
        </p:nvSpPr>
        <p:spPr>
          <a:xfrm>
            <a:off x="457200" y="2205038"/>
            <a:ext cx="8229600" cy="417671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000" b="1" i="0" u="none" strike="noStrike" cap="none">
              <a:solidFill>
                <a:srgbClr val="006699"/>
              </a:solidFill>
              <a:latin typeface="Arial"/>
              <a:ea typeface="Arial"/>
              <a:cs typeface="Arial"/>
              <a:sym typeface="Arial"/>
            </a:endParaRPr>
          </a:p>
          <a:p>
            <a:pPr marL="342900" marR="0" lvl="0" indent="-342900" algn="l" rtl="0">
              <a:spcBef>
                <a:spcPts val="400"/>
              </a:spcBef>
              <a:spcAft>
                <a:spcPts val="0"/>
              </a:spcAft>
              <a:buClr>
                <a:schemeClr val="dk1"/>
              </a:buClr>
              <a:buSzPct val="100000"/>
              <a:buFont typeface="Arial"/>
              <a:buNone/>
            </a:pPr>
            <a:endParaRPr sz="2000" b="0" i="0" u="none" strike="noStrike" cap="none">
              <a:solidFill>
                <a:srgbClr val="006699"/>
              </a:solidFill>
              <a:latin typeface="Arial"/>
              <a:ea typeface="Arial"/>
              <a:cs typeface="Arial"/>
              <a:sym typeface="Arial"/>
            </a:endParaRPr>
          </a:p>
          <a:p>
            <a:pPr marL="0" marR="0" lvl="0" indent="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 Als bij beide onderdelen van de spelvraag een goed voorbeeld is gegeven door de ouder krijgt het kind 1 punt.</a:t>
            </a:r>
          </a:p>
          <a:p>
            <a:pPr marL="0" marR="0" lvl="0" indent="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0" marR="0" lvl="0" indent="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Als er maar bij een van de twee vragen een goed voorbeeld wordt gegeven dan krijgt het kind </a:t>
            </a:r>
            <a:r>
              <a:rPr lang="nl-NL" sz="2000" b="1" i="0" u="sng" strike="noStrike" cap="none">
                <a:solidFill>
                  <a:srgbClr val="006699"/>
                </a:solidFill>
                <a:latin typeface="Arial"/>
                <a:ea typeface="Arial"/>
                <a:cs typeface="Arial"/>
                <a:sym typeface="Arial"/>
              </a:rPr>
              <a:t>geen</a:t>
            </a:r>
            <a:r>
              <a:rPr lang="nl-NL" sz="2000" b="0" i="0" u="none" strike="noStrike" cap="none">
                <a:solidFill>
                  <a:srgbClr val="006699"/>
                </a:solidFill>
                <a:latin typeface="Arial"/>
                <a:ea typeface="Arial"/>
                <a:cs typeface="Arial"/>
                <a:sym typeface="Arial"/>
              </a:rPr>
              <a:t> punten. </a:t>
            </a:r>
          </a:p>
          <a:p>
            <a:pPr marL="0" marR="0" lvl="0" indent="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0" marR="0" lvl="0" indent="0" algn="l" rtl="0">
              <a:spcBef>
                <a:spcPts val="400"/>
              </a:spcBef>
              <a:spcAft>
                <a:spcPts val="0"/>
              </a:spcAft>
              <a:buClr>
                <a:schemeClr val="dk1"/>
              </a:buClr>
              <a:buSzPct val="25000"/>
              <a:buFont typeface="Arial"/>
              <a:buNone/>
            </a:pPr>
            <a:endParaRPr sz="2000" b="0" i="0" u="none" strike="noStrike" cap="none">
              <a:solidFill>
                <a:srgbClr val="006699"/>
              </a:solidFill>
              <a:latin typeface="Arial"/>
              <a:ea typeface="Arial"/>
              <a:cs typeface="Arial"/>
              <a:sym typeface="Arial"/>
            </a:endParaRPr>
          </a:p>
          <a:p>
            <a:pPr marL="0" marR="0" lvl="0" indent="0" algn="l" rtl="0">
              <a:spcBef>
                <a:spcPts val="400"/>
              </a:spcBef>
              <a:spcAft>
                <a:spcPts val="0"/>
              </a:spcAft>
              <a:buClr>
                <a:srgbClr val="006699"/>
              </a:buClr>
              <a:buSzPct val="25000"/>
              <a:buFont typeface="Arial"/>
              <a:buNone/>
            </a:pPr>
            <a:r>
              <a:rPr lang="nl-NL" sz="2000" b="0" i="0" u="none" strike="noStrike" cap="none">
                <a:solidFill>
                  <a:srgbClr val="006699"/>
                </a:solidFill>
                <a:latin typeface="Arial"/>
                <a:ea typeface="Arial"/>
                <a:cs typeface="Arial"/>
                <a:sym typeface="Arial"/>
              </a:rPr>
              <a:t>Tel alle punten van kernmerk 41, 42 en de spelvraag bij elkaar op.</a:t>
            </a:r>
          </a:p>
          <a:p>
            <a:pPr marL="342900" marR="0" lvl="0" indent="-34290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45</a:t>
            </a:fld>
            <a:endParaRPr lang="nl-NL" sz="1800">
              <a:solidFill>
                <a:schemeClr val="dk1"/>
              </a:solidFill>
              <a:latin typeface="Calibri"/>
              <a:ea typeface="Calibri"/>
              <a:cs typeface="Calibri"/>
              <a:sym typeface="Calibri"/>
            </a:endParaRPr>
          </a:p>
        </p:txBody>
      </p:sp>
      <p:sp>
        <p:nvSpPr>
          <p:cNvPr id="604" name="Shape 604"/>
          <p:cNvSpPr/>
          <p:nvPr/>
        </p:nvSpPr>
        <p:spPr>
          <a:xfrm>
            <a:off x="611560" y="1340767"/>
            <a:ext cx="8072437" cy="5976938"/>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lIns="91425" tIns="45700" rIns="91425" bIns="45700" anchor="ctr" anchorCtr="1">
            <a:noAutofit/>
          </a:bodyPr>
          <a:lstStyle/>
          <a:p>
            <a:pPr marL="114300" marR="0" lvl="1" indent="-114300" algn="l" rtl="0">
              <a:lnSpc>
                <a:spcPct val="75000"/>
              </a:lnSpc>
              <a:spcBef>
                <a:spcPts val="0"/>
              </a:spcBef>
              <a:spcAft>
                <a:spcPts val="0"/>
              </a:spcAft>
              <a:buClr>
                <a:schemeClr val="dk1"/>
              </a:buClr>
              <a:buFont typeface="Arial"/>
              <a:buNone/>
            </a:pPr>
            <a:endParaRPr sz="1800" b="0" i="0" u="none" strike="noStrike" cap="none">
              <a:solidFill>
                <a:schemeClr val="dk1"/>
              </a:solidFill>
              <a:latin typeface="Verdana"/>
              <a:ea typeface="Verdana"/>
              <a:cs typeface="Verdana"/>
              <a:sym typeface="Verdana"/>
            </a:endParaRPr>
          </a:p>
          <a:p>
            <a:pPr marL="114300" marR="0" lvl="1" indent="-114300" algn="l" rtl="0">
              <a:lnSpc>
                <a:spcPct val="75000"/>
              </a:lnSpc>
              <a:spcBef>
                <a:spcPts val="180"/>
              </a:spcBef>
              <a:spcAft>
                <a:spcPts val="0"/>
              </a:spcAft>
              <a:buClr>
                <a:schemeClr val="dk1"/>
              </a:buClr>
              <a:buSzPct val="100000"/>
              <a:buFont typeface="Verdana"/>
              <a:buChar char="•"/>
            </a:pPr>
            <a:r>
              <a:rPr lang="nl-NL" sz="1800" b="0" i="0" u="none" strike="noStrike" cap="none">
                <a:solidFill>
                  <a:schemeClr val="dk1"/>
                </a:solidFill>
                <a:latin typeface="Verdana"/>
                <a:ea typeface="Verdana"/>
                <a:cs typeface="Verdana"/>
                <a:sym typeface="Verdana"/>
              </a:rPr>
              <a:t>24 maanden</a:t>
            </a:r>
          </a:p>
          <a:p>
            <a:pPr marL="228600" marR="0" lvl="2" indent="-114300" algn="l" rtl="0">
              <a:lnSpc>
                <a:spcPct val="75000"/>
              </a:lnSpc>
              <a:spcBef>
                <a:spcPts val="180"/>
              </a:spcBef>
              <a:spcAft>
                <a:spcPts val="0"/>
              </a:spcAft>
              <a:buClr>
                <a:schemeClr val="dk1"/>
              </a:buClr>
              <a:buSzPct val="100000"/>
              <a:buFont typeface="Verdana"/>
              <a:buChar char="•"/>
            </a:pPr>
            <a:r>
              <a:rPr lang="nl-NL" sz="1800" b="0" i="0" u="none" strike="noStrike" cap="none">
                <a:solidFill>
                  <a:schemeClr val="dk1"/>
                </a:solidFill>
                <a:latin typeface="Verdana"/>
                <a:ea typeface="Verdana"/>
                <a:cs typeface="Verdana"/>
                <a:sym typeface="Verdana"/>
              </a:rPr>
              <a:t>Score 0 of 1</a:t>
            </a:r>
          </a:p>
          <a:p>
            <a:pPr marL="228600" marR="0" lvl="2" indent="-114300" algn="l" rtl="0">
              <a:lnSpc>
                <a:spcPct val="75000"/>
              </a:lnSpc>
              <a:spcBef>
                <a:spcPts val="18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ct val="100000"/>
              <a:buFont typeface="Verdana"/>
              <a:buChar char="•"/>
            </a:pPr>
            <a:r>
              <a:rPr lang="nl-NL" sz="1800" b="0" i="0" u="none" strike="noStrike" cap="none">
                <a:solidFill>
                  <a:schemeClr val="dk1"/>
                </a:solidFill>
                <a:latin typeface="Verdana"/>
                <a:ea typeface="Verdana"/>
                <a:cs typeface="Verdana"/>
                <a:sym typeface="Verdana"/>
              </a:rPr>
              <a:t>Score 2 of 3</a:t>
            </a:r>
          </a:p>
          <a:p>
            <a:pPr marL="228600" marR="0" lvl="2" indent="-114300" algn="l" rtl="0">
              <a:lnSpc>
                <a:spcPct val="75000"/>
              </a:lnSpc>
              <a:spcBef>
                <a:spcPts val="18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228600" marR="0" lvl="2" indent="-114300" algn="l" rtl="0">
              <a:lnSpc>
                <a:spcPct val="75000"/>
              </a:lnSpc>
              <a:spcBef>
                <a:spcPts val="180"/>
              </a:spcBef>
              <a:spcAft>
                <a:spcPts val="0"/>
              </a:spcAft>
              <a:buClr>
                <a:schemeClr val="dk1"/>
              </a:buClr>
              <a:buSzPct val="100000"/>
              <a:buFont typeface="Verdana"/>
              <a:buChar char="•"/>
            </a:pPr>
            <a:r>
              <a:rPr lang="nl-NL" sz="1800" b="0" i="0" u="none" strike="noStrike" cap="none">
                <a:solidFill>
                  <a:schemeClr val="dk1"/>
                </a:solidFill>
                <a:latin typeface="Verdana"/>
                <a:ea typeface="Verdana"/>
                <a:cs typeface="Verdana"/>
                <a:sym typeface="Verdana"/>
              </a:rPr>
              <a:t>Score 4</a:t>
            </a:r>
          </a:p>
          <a:p>
            <a:pPr marL="228600" marR="0" lvl="2" indent="-114300" algn="l" rtl="0">
              <a:lnSpc>
                <a:spcPct val="75000"/>
              </a:lnSpc>
              <a:spcBef>
                <a:spcPts val="18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605" name="Shape 605"/>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40" b="1" i="0" u="none" strike="noStrike" cap="none">
                <a:solidFill>
                  <a:schemeClr val="dk2"/>
                </a:solidFill>
                <a:latin typeface="Calibri"/>
                <a:ea typeface="Calibri"/>
                <a:cs typeface="Calibri"/>
                <a:sym typeface="Calibri"/>
              </a:rPr>
              <a:t>4 scoremogelijkheden &gt; 3 vervolgtrajecten</a:t>
            </a:r>
            <a:r>
              <a:rPr lang="nl-NL" sz="3959" b="1" i="0" u="none" strike="noStrike" cap="none">
                <a:solidFill>
                  <a:schemeClr val="dk2"/>
                </a:solidFill>
                <a:latin typeface="Calibri"/>
                <a:ea typeface="Calibri"/>
                <a:cs typeface="Calibri"/>
                <a:sym typeface="Calibri"/>
              </a:rPr>
              <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395287" y="11969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Acties na uitslagen 24 maanden	</a:t>
            </a:r>
          </a:p>
        </p:txBody>
      </p:sp>
      <p:sp>
        <p:nvSpPr>
          <p:cNvPr id="611" name="Shape 611"/>
          <p:cNvSpPr txBox="1">
            <a:spLocks noGrp="1"/>
          </p:cNvSpPr>
          <p:nvPr>
            <p:ph type="body" idx="1"/>
          </p:nvPr>
        </p:nvSpPr>
        <p:spPr>
          <a:xfrm>
            <a:off x="468312" y="214312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3200" b="1" i="0" u="none" strike="noStrike" cap="none">
                <a:solidFill>
                  <a:schemeClr val="dk2"/>
                </a:solidFill>
                <a:latin typeface="Calibri"/>
                <a:ea typeface="Calibri"/>
                <a:cs typeface="Calibri"/>
                <a:sym typeface="Calibri"/>
              </a:rPr>
              <a:t>Onvoldoende</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2"/>
              </a:solidFill>
              <a:latin typeface="Calibri"/>
              <a:ea typeface="Calibri"/>
              <a:cs typeface="Calibri"/>
              <a:sym typeface="Calibri"/>
            </a:endParaRPr>
          </a:p>
          <a:p>
            <a:pPr marL="342900" marR="0" lvl="0" indent="-342900" algn="l" rtl="0">
              <a:spcBef>
                <a:spcPts val="640"/>
              </a:spcBef>
              <a:spcAft>
                <a:spcPts val="0"/>
              </a:spcAft>
              <a:buClr>
                <a:schemeClr val="dk2"/>
              </a:buClr>
              <a:buSzPct val="25000"/>
              <a:buFont typeface="Arial"/>
              <a:buNone/>
            </a:pPr>
            <a:r>
              <a:rPr lang="nl-NL" sz="3200" b="0" i="0" u="none" strike="noStrike" cap="none">
                <a:solidFill>
                  <a:schemeClr val="dk2"/>
                </a:solidFill>
                <a:latin typeface="Calibri"/>
                <a:ea typeface="Calibri"/>
                <a:cs typeface="Calibri"/>
                <a:sym typeface="Calibri"/>
              </a:rPr>
              <a:t>0-1 score direct verwijzing naar AC</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2"/>
              </a:solidFill>
              <a:latin typeface="Calibri"/>
              <a:ea typeface="Calibri"/>
              <a:cs typeface="Calibri"/>
              <a:sym typeface="Calibri"/>
            </a:endParaRPr>
          </a:p>
          <a:p>
            <a:pPr marL="0" marR="0" lvl="0" indent="0" algn="l" rtl="0">
              <a:spcBef>
                <a:spcPts val="640"/>
              </a:spcBef>
              <a:spcAft>
                <a:spcPts val="0"/>
              </a:spcAft>
              <a:buClr>
                <a:schemeClr val="dk2"/>
              </a:buClr>
              <a:buSzPct val="25000"/>
              <a:buFont typeface="Arial"/>
              <a:buNone/>
            </a:pPr>
            <a:r>
              <a:rPr lang="nl-NL" sz="3200" b="0" i="1" u="none" strike="noStrike" cap="none">
                <a:solidFill>
                  <a:schemeClr val="dk2"/>
                </a:solidFill>
                <a:latin typeface="Calibri"/>
                <a:ea typeface="Calibri"/>
                <a:cs typeface="Calibri"/>
                <a:sym typeface="Calibri"/>
              </a:rPr>
              <a:t>De behaalde resultaten zijn zodanig dat direct multidisciplinair onderzoek nodig is om te bepalen of er sprake is van een taalstoornis.</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2"/>
              </a:solidFill>
              <a:latin typeface="Calibri"/>
              <a:ea typeface="Calibri"/>
              <a:cs typeface="Calibri"/>
              <a:sym typeface="Calibri"/>
            </a:endParaRPr>
          </a:p>
        </p:txBody>
      </p:sp>
      <p:sp>
        <p:nvSpPr>
          <p:cNvPr id="612" name="Shape 61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46</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Acties na uitslagen 24 maanden	</a:t>
            </a:r>
          </a:p>
        </p:txBody>
      </p:sp>
      <p:sp>
        <p:nvSpPr>
          <p:cNvPr id="618" name="Shape 618"/>
          <p:cNvSpPr txBox="1">
            <a:spLocks noGrp="1"/>
          </p:cNvSpPr>
          <p:nvPr>
            <p:ph type="body" idx="1"/>
          </p:nvPr>
        </p:nvSpPr>
        <p:spPr>
          <a:xfrm>
            <a:off x="457200" y="243205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3200" b="1" i="0" u="none" strike="noStrike" cap="none">
                <a:solidFill>
                  <a:schemeClr val="dk2"/>
                </a:solidFill>
                <a:latin typeface="Calibri"/>
                <a:ea typeface="Calibri"/>
                <a:cs typeface="Calibri"/>
                <a:sym typeface="Calibri"/>
              </a:rPr>
              <a:t>Matig</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2"/>
              </a:solidFill>
              <a:latin typeface="Calibri"/>
              <a:ea typeface="Calibri"/>
              <a:cs typeface="Calibri"/>
              <a:sym typeface="Calibri"/>
            </a:endParaRPr>
          </a:p>
          <a:p>
            <a:pPr marL="342900" marR="0" lvl="0" indent="-342900" algn="l" rtl="0">
              <a:spcBef>
                <a:spcPts val="56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2-3 score 	</a:t>
            </a:r>
          </a:p>
          <a:p>
            <a:pPr marL="342900" marR="0" lvl="0" indent="-342900" algn="l" rtl="0">
              <a:spcBef>
                <a:spcPts val="560"/>
              </a:spcBef>
              <a:spcAft>
                <a:spcPts val="0"/>
              </a:spcAft>
              <a:buClr>
                <a:schemeClr val="dk2"/>
              </a:buClr>
              <a:buSzPct val="25000"/>
              <a:buFont typeface="Arial"/>
              <a:buNone/>
            </a:pPr>
            <a:r>
              <a:rPr lang="nl-NL" sz="2800" b="0" i="0" u="none" strike="noStrike" cap="none">
                <a:solidFill>
                  <a:schemeClr val="dk2"/>
                </a:solidFill>
                <a:latin typeface="Calibri"/>
                <a:ea typeface="Calibri"/>
                <a:cs typeface="Calibri"/>
                <a:sym typeface="Calibri"/>
              </a:rPr>
              <a:t>	</a:t>
            </a:r>
          </a:p>
          <a:p>
            <a:pPr marL="342900" marR="0" lvl="0" indent="-342900" algn="l" rtl="0">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Huisbezoek(en) door jeugdverpleegkundige / logopedist gericht op taalstimulering</a:t>
            </a:r>
          </a:p>
          <a:p>
            <a:pPr marL="342900" marR="0" lvl="0" indent="-342900" algn="l" rtl="0">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Consult op indicatie bij  2,6 jaar herbeoordeling </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47</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48</a:t>
            </a:fld>
            <a:endParaRPr lang="nl-NL" sz="1800">
              <a:solidFill>
                <a:schemeClr val="dk1"/>
              </a:solidFill>
              <a:latin typeface="Calibri"/>
              <a:ea typeface="Calibri"/>
              <a:cs typeface="Calibri"/>
              <a:sym typeface="Calibri"/>
            </a:endParaRPr>
          </a:p>
        </p:txBody>
      </p:sp>
      <p:sp>
        <p:nvSpPr>
          <p:cNvPr id="625" name="Shape 625"/>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Taalstimulering en het huisbezoek</a:t>
            </a:r>
          </a:p>
        </p:txBody>
      </p:sp>
      <p:sp>
        <p:nvSpPr>
          <p:cNvPr id="626" name="Shape 626"/>
          <p:cNvSpPr txBox="1">
            <a:spLocks noGrp="1"/>
          </p:cNvSpPr>
          <p:nvPr>
            <p:ph type="body" idx="1"/>
          </p:nvPr>
        </p:nvSpPr>
        <p:spPr>
          <a:xfrm>
            <a:off x="457200" y="1998663"/>
            <a:ext cx="8229600" cy="45259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200" b="0" i="0" u="none" strike="noStrike" cap="none">
              <a:solidFill>
                <a:srgbClr val="006699"/>
              </a:solidFill>
              <a:latin typeface="Calibri"/>
              <a:ea typeface="Calibri"/>
              <a:cs typeface="Calibri"/>
              <a:sym typeface="Calibri"/>
            </a:endParaRPr>
          </a:p>
          <a:p>
            <a:pPr marL="0" marR="0" lvl="0" indent="0" algn="l" rtl="0">
              <a:spcBef>
                <a:spcPts val="480"/>
              </a:spcBef>
              <a:spcAft>
                <a:spcPts val="0"/>
              </a:spcAft>
              <a:buClr>
                <a:srgbClr val="006699"/>
              </a:buClr>
              <a:buSzPct val="25000"/>
              <a:buFont typeface="Arial"/>
              <a:buNone/>
            </a:pPr>
            <a:r>
              <a:rPr lang="nl-NL" sz="2400" b="1" i="0" u="none" strike="noStrike" cap="none">
                <a:solidFill>
                  <a:srgbClr val="006699"/>
                </a:solidFill>
                <a:latin typeface="Calibri"/>
                <a:ea typeface="Calibri"/>
                <a:cs typeface="Calibri"/>
                <a:sym typeface="Calibri"/>
              </a:rPr>
              <a:t>Werken aan taalstimulering in 4 stappen…</a:t>
            </a:r>
          </a:p>
          <a:p>
            <a:pPr marL="0" marR="0" lvl="0" indent="0" algn="l" rtl="0">
              <a:spcBef>
                <a:spcPts val="400"/>
              </a:spcBef>
              <a:spcAft>
                <a:spcPts val="0"/>
              </a:spcAft>
              <a:buClr>
                <a:schemeClr val="dk1"/>
              </a:buClr>
              <a:buSzPct val="25000"/>
              <a:buFont typeface="Arial"/>
              <a:buNone/>
            </a:pPr>
            <a:endParaRPr sz="2000" b="0" i="0" u="none" strike="noStrike" cap="none">
              <a:solidFill>
                <a:srgbClr val="006699"/>
              </a:solidFill>
              <a:latin typeface="Calibri"/>
              <a:ea typeface="Calibri"/>
              <a:cs typeface="Calibri"/>
              <a:sym typeface="Calibri"/>
            </a:endParaRPr>
          </a:p>
          <a:p>
            <a:pPr marL="0" marR="0" lvl="0" indent="0"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 Stap 1: Direct na de uitslag; uitdelen en toelichten formulieren</a:t>
            </a:r>
          </a:p>
          <a:p>
            <a:pPr marL="0" marR="0" lvl="0" indent="0"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 Stap 2: Huisbezoek; plan van aanpak</a:t>
            </a:r>
          </a:p>
          <a:p>
            <a:pPr marL="0" marR="0" lvl="0" indent="0"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 Stap 3: Telefonisch consult; vinger aan de pols houden</a:t>
            </a:r>
          </a:p>
          <a:p>
            <a:pPr marL="261938" marR="0" lvl="0" indent="-261938"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Stap 4: Consult op bureau; evaluatie en herbeoordeling taalontwikkeling (30 maanden)</a:t>
            </a:r>
          </a:p>
        </p:txBody>
      </p:sp>
      <p:sp>
        <p:nvSpPr>
          <p:cNvPr id="627" name="Shape 627"/>
          <p:cNvSpPr/>
          <p:nvPr/>
        </p:nvSpPr>
        <p:spPr>
          <a:xfrm>
            <a:off x="611187" y="3213100"/>
            <a:ext cx="6840537" cy="720724"/>
          </a:xfrm>
          <a:prstGeom prst="ellipse">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49</a:t>
            </a:fld>
            <a:endParaRPr lang="nl-NL" sz="1800">
              <a:solidFill>
                <a:schemeClr val="dk1"/>
              </a:solidFill>
              <a:latin typeface="Calibri"/>
              <a:ea typeface="Calibri"/>
              <a:cs typeface="Calibri"/>
              <a:sym typeface="Calibri"/>
            </a:endParaRPr>
          </a:p>
        </p:txBody>
      </p:sp>
      <p:sp>
        <p:nvSpPr>
          <p:cNvPr id="633" name="Shape 633"/>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Stappenplan taalstimulering</a:t>
            </a:r>
          </a:p>
        </p:txBody>
      </p:sp>
      <p:sp>
        <p:nvSpPr>
          <p:cNvPr id="634" name="Shape 634"/>
          <p:cNvSpPr txBox="1">
            <a:spLocks noGrp="1"/>
          </p:cNvSpPr>
          <p:nvPr>
            <p:ph type="body" idx="1"/>
          </p:nvPr>
        </p:nvSpPr>
        <p:spPr>
          <a:xfrm>
            <a:off x="457200" y="2060575"/>
            <a:ext cx="8229600" cy="4608512"/>
          </a:xfrm>
          <a:prstGeom prst="rect">
            <a:avLst/>
          </a:prstGeom>
          <a:noFill/>
          <a:ln>
            <a:noFill/>
          </a:ln>
        </p:spPr>
        <p:txBody>
          <a:bodyPr lIns="91425" tIns="45700" rIns="91425" bIns="45700" anchor="t" anchorCtr="0">
            <a:noAutofit/>
          </a:bodyPr>
          <a:lstStyle/>
          <a:p>
            <a:pPr marL="261938" marR="0" lvl="0" indent="-261938" algn="l" rtl="0">
              <a:spcBef>
                <a:spcPts val="0"/>
              </a:spcBef>
              <a:spcAft>
                <a:spcPts val="0"/>
              </a:spcAft>
              <a:buClr>
                <a:srgbClr val="006699"/>
              </a:buClr>
              <a:buSzPct val="25000"/>
              <a:buFont typeface="Arial"/>
              <a:buNone/>
            </a:pPr>
            <a:r>
              <a:rPr lang="nl-NL" sz="2400" b="1" i="0" u="none" strike="noStrike" cap="none">
                <a:solidFill>
                  <a:srgbClr val="006699"/>
                </a:solidFill>
                <a:latin typeface="Calibri"/>
                <a:ea typeface="Calibri"/>
                <a:cs typeface="Calibri"/>
                <a:sym typeface="Calibri"/>
              </a:rPr>
              <a:t>STAP 1 Uitdelen en toelichten  van de formulieren</a:t>
            </a:r>
          </a:p>
          <a:p>
            <a:pPr marL="261938" marR="0" lvl="0" indent="-261938"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Geef na de bespreking van de uitslag (op 24 mnd) de ouders de 3 formulieren mee:</a:t>
            </a:r>
          </a:p>
          <a:p>
            <a:pPr marL="400050" marR="0" lvl="1" indent="-6350" algn="l" rtl="0">
              <a:spcBef>
                <a:spcPts val="320"/>
              </a:spcBef>
              <a:spcAft>
                <a:spcPts val="0"/>
              </a:spcAft>
              <a:buClr>
                <a:srgbClr val="006699"/>
              </a:buClr>
              <a:buSzPct val="100000"/>
              <a:buFont typeface="Noto Sans Symbols"/>
              <a:buChar char="➢"/>
            </a:pPr>
            <a:r>
              <a:rPr lang="nl-NL" sz="1600" b="0" i="0" u="none" strike="noStrike" cap="none">
                <a:solidFill>
                  <a:srgbClr val="006699"/>
                </a:solidFill>
                <a:latin typeface="Calibri"/>
                <a:ea typeface="Calibri"/>
                <a:cs typeface="Calibri"/>
                <a:sym typeface="Calibri"/>
              </a:rPr>
              <a:t> Welke dingen vind je makkelijk / moeilijk?</a:t>
            </a:r>
          </a:p>
          <a:p>
            <a:pPr marL="400050" marR="0" lvl="1" indent="-6350" algn="l" rtl="0">
              <a:spcBef>
                <a:spcPts val="320"/>
              </a:spcBef>
              <a:spcAft>
                <a:spcPts val="0"/>
              </a:spcAft>
              <a:buClr>
                <a:srgbClr val="006699"/>
              </a:buClr>
              <a:buSzPct val="100000"/>
              <a:buFont typeface="Noto Sans Symbols"/>
              <a:buChar char="➢"/>
            </a:pPr>
            <a:r>
              <a:rPr lang="nl-NL" sz="1600" b="0" i="0" u="none" strike="noStrike" cap="none">
                <a:solidFill>
                  <a:srgbClr val="006699"/>
                </a:solidFill>
                <a:latin typeface="Calibri"/>
                <a:ea typeface="Calibri"/>
                <a:cs typeface="Calibri"/>
                <a:sym typeface="Calibri"/>
              </a:rPr>
              <a:t> Momenten van de dag</a:t>
            </a:r>
          </a:p>
          <a:p>
            <a:pPr marL="400050" marR="0" lvl="1" indent="-6350" algn="l" rtl="0">
              <a:spcBef>
                <a:spcPts val="320"/>
              </a:spcBef>
              <a:spcAft>
                <a:spcPts val="0"/>
              </a:spcAft>
              <a:buClr>
                <a:srgbClr val="006699"/>
              </a:buClr>
              <a:buSzPct val="100000"/>
              <a:buFont typeface="Noto Sans Symbols"/>
              <a:buChar char="➢"/>
            </a:pPr>
            <a:r>
              <a:rPr lang="nl-NL" sz="1600" b="0" i="0" u="none" strike="noStrike" cap="none">
                <a:solidFill>
                  <a:srgbClr val="006699"/>
                </a:solidFill>
                <a:latin typeface="Calibri"/>
                <a:ea typeface="Calibri"/>
                <a:cs typeface="Calibri"/>
                <a:sym typeface="Calibri"/>
              </a:rPr>
              <a:t> Opdracht kijken!</a:t>
            </a:r>
          </a:p>
          <a:p>
            <a:pPr marL="400050" marR="0" lvl="1" indent="-6350" algn="l" rtl="0">
              <a:spcBef>
                <a:spcPts val="320"/>
              </a:spcBef>
              <a:spcAft>
                <a:spcPts val="0"/>
              </a:spcAft>
              <a:buClr>
                <a:schemeClr val="dk1"/>
              </a:buClr>
              <a:buSzPct val="100000"/>
              <a:buFont typeface="Noto Sans Symbols"/>
              <a:buNone/>
            </a:pPr>
            <a:endParaRPr sz="1600" b="0" i="0" u="none" strike="noStrike" cap="none">
              <a:solidFill>
                <a:srgbClr val="006699"/>
              </a:solidFill>
              <a:latin typeface="Calibri"/>
              <a:ea typeface="Calibri"/>
              <a:cs typeface="Calibri"/>
              <a:sym typeface="Calibri"/>
            </a:endParaRPr>
          </a:p>
          <a:p>
            <a:pPr marL="261938" marR="0" lvl="0" indent="-261938"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Leg kort uit waarvoor deze formulieren zijn bedoeld.</a:t>
            </a:r>
          </a:p>
          <a:p>
            <a:pPr marL="261938" marR="0" lvl="0" indent="-261938"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Het kan ook zijn dat de arts deze formulieren al aan de ouders heeft meegegeven. Afhankelijk van wie het 24 mndn contactmoment uitvoert.</a:t>
            </a:r>
          </a:p>
          <a:p>
            <a:pPr marL="261938" marR="0" lvl="0" indent="-261938" algn="l" rtl="0">
              <a:spcBef>
                <a:spcPts val="400"/>
              </a:spcBef>
              <a:spcAft>
                <a:spcPts val="0"/>
              </a:spcAft>
              <a:buClr>
                <a:srgbClr val="006699"/>
              </a:buClr>
              <a:buSzPct val="100000"/>
              <a:buFont typeface="Noto Sans Symbols"/>
              <a:buChar char="➢"/>
            </a:pPr>
            <a:r>
              <a:rPr lang="nl-NL" sz="2000" b="0" i="0" u="none" strike="noStrike" cap="none">
                <a:solidFill>
                  <a:srgbClr val="006699"/>
                </a:solidFill>
                <a:latin typeface="Calibri"/>
                <a:ea typeface="Calibri"/>
                <a:cs typeface="Calibri"/>
                <a:sym typeface="Calibri"/>
              </a:rPr>
              <a:t>Op basis van deze formulieren wordt in het eerste huisbezoek een plan van aanpak gemaakt.</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a:solidFill>
                  <a:schemeClr val="dk1"/>
                </a:solidFill>
                <a:latin typeface="Calibri"/>
                <a:ea typeface="Calibri"/>
                <a:cs typeface="Calibri"/>
                <a:sym typeface="Calibri"/>
              </a:rPr>
              <a:t>		</a:t>
            </a:r>
            <a:fld id="{00000000-1234-1234-1234-123412341234}" type="slidenum">
              <a:rPr lang="nl-NL" sz="1800">
                <a:solidFill>
                  <a:schemeClr val="dk1"/>
                </a:solidFill>
                <a:latin typeface="Calibri"/>
                <a:ea typeface="Calibri"/>
                <a:cs typeface="Calibri"/>
                <a:sym typeface="Calibri"/>
              </a:rPr>
              <a:t>5</a:t>
            </a:fld>
            <a:endParaRPr lang="nl-NL" sz="1800">
              <a:solidFill>
                <a:schemeClr val="dk1"/>
              </a:solidFill>
              <a:latin typeface="Calibri"/>
              <a:ea typeface="Calibri"/>
              <a:cs typeface="Calibri"/>
              <a:sym typeface="Calibri"/>
            </a:endParaRPr>
          </a:p>
        </p:txBody>
      </p:sp>
      <p:sp>
        <p:nvSpPr>
          <p:cNvPr id="282" name="Shape 282"/>
          <p:cNvSpPr txBox="1">
            <a:spLocks noGrp="1"/>
          </p:cNvSpPr>
          <p:nvPr>
            <p:ph type="title"/>
          </p:nvPr>
        </p:nvSpPr>
        <p:spPr>
          <a:xfrm>
            <a:off x="468312" y="1196975"/>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Taalontwikkeling</a:t>
            </a:r>
          </a:p>
        </p:txBody>
      </p:sp>
      <p:sp>
        <p:nvSpPr>
          <p:cNvPr id="283" name="Shape 283"/>
          <p:cNvSpPr txBox="1">
            <a:spLocks noGrp="1"/>
          </p:cNvSpPr>
          <p:nvPr>
            <p:ph type="body" idx="1"/>
          </p:nvPr>
        </p:nvSpPr>
        <p:spPr>
          <a:xfrm>
            <a:off x="395287" y="2332038"/>
            <a:ext cx="8229600" cy="4525961"/>
          </a:xfrm>
          <a:prstGeom prst="rect">
            <a:avLst/>
          </a:prstGeom>
          <a:noFill/>
          <a:ln>
            <a:noFill/>
          </a:ln>
        </p:spPr>
        <p:txBody>
          <a:bodyPr lIns="91425" tIns="45700" rIns="91425" bIns="45700" anchor="t" anchorCtr="0">
            <a:noAutofit/>
          </a:bodyPr>
          <a:lstStyle/>
          <a:p>
            <a:pPr marL="552450" marR="0" lvl="0" indent="-552450" algn="l" rtl="0">
              <a:lnSpc>
                <a:spcPct val="90000"/>
              </a:lnSpc>
              <a:spcBef>
                <a:spcPts val="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552450" marR="0" lvl="0" indent="-552450" algn="l" rtl="0">
              <a:lnSpc>
                <a:spcPct val="90000"/>
              </a:lnSpc>
              <a:spcBef>
                <a:spcPts val="400"/>
              </a:spcBef>
              <a:spcAft>
                <a:spcPts val="0"/>
              </a:spcAft>
              <a:buClr>
                <a:srgbClr val="006699"/>
              </a:buClr>
              <a:buSzPct val="25000"/>
              <a:buFont typeface="Arial"/>
              <a:buNone/>
            </a:pPr>
            <a:r>
              <a:rPr lang="nl-NL" sz="2000" b="1" i="0" u="none" strike="noStrike" cap="none">
                <a:solidFill>
                  <a:srgbClr val="006699"/>
                </a:solidFill>
                <a:latin typeface="Calibri"/>
                <a:ea typeface="Calibri"/>
                <a:cs typeface="Calibri"/>
                <a:sym typeface="Calibri"/>
              </a:rPr>
              <a:t>Gevolgen van een taalprobleem:</a:t>
            </a:r>
          </a:p>
          <a:p>
            <a:pPr marL="552450" marR="0" lvl="0" indent="-552450" algn="l" rtl="0">
              <a:lnSpc>
                <a:spcPct val="90000"/>
              </a:lnSpc>
              <a:spcBef>
                <a:spcPts val="400"/>
              </a:spcBef>
              <a:spcAft>
                <a:spcPts val="0"/>
              </a:spcAft>
              <a:buClr>
                <a:srgbClr val="006699"/>
              </a:buClr>
              <a:buSzPct val="25000"/>
              <a:buFont typeface="Arial"/>
              <a:buNone/>
            </a:pPr>
            <a:r>
              <a:rPr lang="nl-NL" sz="2000" b="1" i="0" u="none" strike="noStrike" cap="none">
                <a:solidFill>
                  <a:srgbClr val="006699"/>
                </a:solidFill>
                <a:latin typeface="Calibri"/>
                <a:ea typeface="Calibri"/>
                <a:cs typeface="Calibri"/>
                <a:sym typeface="Calibri"/>
              </a:rPr>
              <a:t>	</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Taalontwikkeling verstoord</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Sociaal-/emotionele problemen</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Leesproblemen</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Leerproblemen – al het leren gaat via taal</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Problemen in de relatie ouder/kind – opvoeding</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Gedragsproblemen</a:t>
            </a:r>
          </a:p>
          <a:p>
            <a:pPr marL="552450" marR="0" lvl="0" indent="-552450" algn="l" rtl="0">
              <a:lnSpc>
                <a:spcPct val="90000"/>
              </a:lnSpc>
              <a:spcBef>
                <a:spcPts val="400"/>
              </a:spcBef>
              <a:spcAft>
                <a:spcPts val="0"/>
              </a:spcAft>
              <a:buClr>
                <a:srgbClr val="006699"/>
              </a:buClr>
              <a:buSzPct val="100000"/>
              <a:buFont typeface="Arial"/>
              <a:buAutoNum type="arabicPeriod"/>
            </a:pPr>
            <a:r>
              <a:rPr lang="nl-NL" sz="2000" b="0" i="0" u="none" strike="noStrike" cap="none">
                <a:solidFill>
                  <a:srgbClr val="006699"/>
                </a:solidFill>
                <a:latin typeface="Calibri"/>
                <a:ea typeface="Calibri"/>
                <a:cs typeface="Calibri"/>
                <a:sym typeface="Calibri"/>
              </a:rPr>
              <a:t>…….</a:t>
            </a:r>
          </a:p>
          <a:p>
            <a:pPr marL="552450" marR="0" lvl="0" indent="-552450" algn="l" rtl="0">
              <a:lnSpc>
                <a:spcPct val="90000"/>
              </a:lnSpc>
              <a:spcBef>
                <a:spcPts val="400"/>
              </a:spcBef>
              <a:spcAft>
                <a:spcPts val="0"/>
              </a:spcAft>
              <a:buClr>
                <a:schemeClr val="dk1"/>
              </a:buClr>
              <a:buSzPct val="25000"/>
              <a:buFont typeface="Arial"/>
              <a:buNone/>
            </a:pPr>
            <a:endParaRPr sz="2000" b="0" i="0" u="none" strike="noStrike" cap="none">
              <a:solidFill>
                <a:srgbClr val="006699"/>
              </a:solidFill>
              <a:latin typeface="Calibri"/>
              <a:ea typeface="Calibri"/>
              <a:cs typeface="Calibri"/>
              <a:sym typeface="Calibri"/>
            </a:endParaRPr>
          </a:p>
        </p:txBody>
      </p:sp>
      <p:pic>
        <p:nvPicPr>
          <p:cNvPr id="284" name="Shape 284"/>
          <p:cNvPicPr preferRelativeResize="0"/>
          <p:nvPr/>
        </p:nvPicPr>
        <p:blipFill rotWithShape="1">
          <a:blip r:embed="rId3">
            <a:alphaModFix/>
          </a:blip>
          <a:srcRect/>
          <a:stretch/>
        </p:blipFill>
        <p:spPr>
          <a:xfrm>
            <a:off x="6300787" y="2746375"/>
            <a:ext cx="2590800" cy="1762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50</a:t>
            </a:fld>
            <a:endParaRPr lang="nl-NL" sz="1800">
              <a:solidFill>
                <a:schemeClr val="dk1"/>
              </a:solidFill>
              <a:latin typeface="Calibri"/>
              <a:ea typeface="Calibri"/>
              <a:cs typeface="Calibri"/>
              <a:sym typeface="Calibri"/>
            </a:endParaRPr>
          </a:p>
        </p:txBody>
      </p:sp>
      <p:sp>
        <p:nvSpPr>
          <p:cNvPr id="640" name="Shape 640"/>
          <p:cNvSpPr txBox="1"/>
          <p:nvPr/>
        </p:nvSpPr>
        <p:spPr>
          <a:xfrm>
            <a:off x="6659563" y="6237287"/>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None/>
            </a:pPr>
            <a:endParaRPr sz="1200">
              <a:solidFill>
                <a:srgbClr val="265A59"/>
              </a:solidFill>
              <a:latin typeface="Calibri"/>
              <a:ea typeface="Calibri"/>
              <a:cs typeface="Calibri"/>
              <a:sym typeface="Calibri"/>
            </a:endParaRPr>
          </a:p>
        </p:txBody>
      </p:sp>
      <p:sp>
        <p:nvSpPr>
          <p:cNvPr id="641" name="Shape 641"/>
          <p:cNvSpPr txBox="1"/>
          <p:nvPr/>
        </p:nvSpPr>
        <p:spPr>
          <a:xfrm>
            <a:off x="539750" y="2176463"/>
            <a:ext cx="8275638" cy="470852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b="1">
                <a:solidFill>
                  <a:srgbClr val="006699"/>
                </a:solidFill>
                <a:latin typeface="Arimo"/>
                <a:ea typeface="Arimo"/>
                <a:cs typeface="Arimo"/>
                <a:sym typeface="Arimo"/>
              </a:rPr>
              <a:t>Welke momenten van de dag geven de beste of minst goede gelegenheid voor een gesprekje met je kind?</a:t>
            </a:r>
          </a:p>
          <a:p>
            <a:pPr marL="0" marR="0" lvl="0" indent="0" algn="l" rtl="0">
              <a:spcBef>
                <a:spcPts val="0"/>
              </a:spcBef>
              <a:spcAft>
                <a:spcPts val="0"/>
              </a:spcAft>
              <a:buSzPct val="25000"/>
              <a:buNone/>
            </a:pPr>
            <a:r>
              <a:rPr lang="nl-NL" sz="1200">
                <a:solidFill>
                  <a:srgbClr val="006699"/>
                </a:solidFill>
                <a:latin typeface="Times New Roman"/>
                <a:ea typeface="Times New Roman"/>
                <a:cs typeface="Times New Roman"/>
                <a:sym typeface="Times New Roman"/>
              </a:rPr>
              <a:t>													</a:t>
            </a:r>
            <a:r>
              <a:rPr lang="nl-NL" sz="1200" b="1">
                <a:solidFill>
                  <a:srgbClr val="006699"/>
                </a:solidFill>
                <a:latin typeface="Arimo"/>
                <a:ea typeface="Arimo"/>
                <a:cs typeface="Arimo"/>
                <a:sym typeface="Arimo"/>
              </a:rPr>
              <a:t>Beste</a:t>
            </a:r>
            <a:r>
              <a:rPr lang="nl-NL" sz="1200">
                <a:solidFill>
                  <a:srgbClr val="006699"/>
                </a:solidFill>
                <a:latin typeface="Arimo"/>
                <a:ea typeface="Arimo"/>
                <a:cs typeface="Arimo"/>
                <a:sym typeface="Arimo"/>
              </a:rPr>
              <a:t>		</a:t>
            </a:r>
            <a:r>
              <a:rPr lang="nl-NL" sz="1200" b="1">
                <a:solidFill>
                  <a:srgbClr val="006699"/>
                </a:solidFill>
                <a:latin typeface="Arimo"/>
                <a:ea typeface="Arimo"/>
                <a:cs typeface="Arimo"/>
                <a:sym typeface="Arimo"/>
              </a:rPr>
              <a:t>Minste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Aan- en uitkleden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Samen eten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Thee-/koffietijd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Als je kind gaat slapen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Op de fiets of in de auto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Als je kind in het huishouden 'helpt'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Als je kind hulp nodig heeft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Als je kind uit peuterspeelzaal of crèche komt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Als je kind aan het spelen is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Anders, namelijk .................................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None/>
            </a:pPr>
            <a:endParaRPr sz="1200">
              <a:solidFill>
                <a:srgbClr val="006699"/>
              </a:solidFill>
              <a:latin typeface="Arimo"/>
              <a:ea typeface="Arimo"/>
              <a:cs typeface="Arimo"/>
              <a:sym typeface="Arimo"/>
            </a:endParaRPr>
          </a:p>
        </p:txBody>
      </p:sp>
      <p:sp>
        <p:nvSpPr>
          <p:cNvPr id="642" name="Shape 642"/>
          <p:cNvSpPr txBox="1"/>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a:solidFill>
                  <a:schemeClr val="dk2"/>
                </a:solidFill>
                <a:latin typeface="Calibri"/>
                <a:ea typeface="Calibri"/>
                <a:cs typeface="Calibri"/>
                <a:sym typeface="Calibri"/>
              </a:rPr>
              <a:t>Stappenplan taalstimulering</a:t>
            </a:r>
          </a:p>
          <a:p>
            <a:pPr marL="0" marR="0" lvl="0" indent="0" algn="l" rtl="0">
              <a:spcBef>
                <a:spcPts val="0"/>
              </a:spcBef>
              <a:spcAft>
                <a:spcPts val="0"/>
              </a:spcAft>
              <a:buSzPct val="25000"/>
              <a:buNone/>
            </a:pPr>
            <a:r>
              <a:rPr lang="nl-NL" sz="2400" b="1" i="1">
                <a:solidFill>
                  <a:schemeClr val="dk2"/>
                </a:solidFill>
                <a:latin typeface="Calibri"/>
                <a:ea typeface="Calibri"/>
                <a:cs typeface="Calibri"/>
                <a:sym typeface="Calibri"/>
              </a:rPr>
              <a:t>Vragenlijst 1.</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51</a:t>
            </a:fld>
            <a:endParaRPr lang="nl-NL" sz="1800">
              <a:solidFill>
                <a:schemeClr val="dk1"/>
              </a:solidFill>
              <a:latin typeface="Calibri"/>
              <a:ea typeface="Calibri"/>
              <a:cs typeface="Calibri"/>
              <a:sym typeface="Calibri"/>
            </a:endParaRPr>
          </a:p>
        </p:txBody>
      </p:sp>
      <p:sp>
        <p:nvSpPr>
          <p:cNvPr id="648" name="Shape 648"/>
          <p:cNvSpPr txBox="1"/>
          <p:nvPr/>
        </p:nvSpPr>
        <p:spPr>
          <a:xfrm>
            <a:off x="323850" y="2249488"/>
            <a:ext cx="8491538" cy="53562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				</a:t>
            </a:r>
            <a:r>
              <a:rPr lang="nl-NL" sz="1200">
                <a:solidFill>
                  <a:srgbClr val="006699"/>
                </a:solidFill>
                <a:latin typeface="Times New Roman"/>
                <a:ea typeface="Times New Roman"/>
                <a:cs typeface="Times New Roman"/>
                <a:sym typeface="Times New Roman"/>
              </a:rPr>
              <a:t>					</a:t>
            </a:r>
            <a:r>
              <a:rPr lang="nl-NL" sz="1200" b="1">
                <a:solidFill>
                  <a:srgbClr val="006699"/>
                </a:solidFill>
                <a:latin typeface="Times New Roman"/>
                <a:ea typeface="Times New Roman"/>
                <a:cs typeface="Times New Roman"/>
                <a:sym typeface="Times New Roman"/>
              </a:rPr>
              <a:t>    </a:t>
            </a:r>
            <a:r>
              <a:rPr lang="nl-NL" sz="1200" b="1">
                <a:solidFill>
                  <a:srgbClr val="006699"/>
                </a:solidFill>
                <a:latin typeface="Arimo"/>
                <a:ea typeface="Arimo"/>
                <a:cs typeface="Arimo"/>
                <a:sym typeface="Arimo"/>
              </a:rPr>
              <a:t>Welke dingen vind je gemakkelijk en welke moeilijk?			Makkelijk	   moeilijk </a:t>
            </a:r>
          </a:p>
          <a:p>
            <a:pPr marL="0" marR="0" lvl="0" indent="0" algn="l" rtl="0">
              <a:spcBef>
                <a:spcPts val="0"/>
              </a:spcBef>
              <a:spcAft>
                <a:spcPts val="0"/>
              </a:spcAft>
              <a:buNone/>
            </a:pPr>
            <a:endParaRPr sz="1200" b="1">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Niet te moeilijk of te makkelijk praten (op niveau van je kind)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In eenvoudige zinnen praten, niet krom praten		      	............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Handelingen van jezelf en van je kind benoemen	                   		............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Nieuwe woorden aanbieden voor nieuwe dingen die je kind ziet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Zelf niet te snel praten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Af en toe een zinnetje of woord herhalen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Het speels houden, je kind niet dwingen om te praten		                  	............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		</a:t>
            </a: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Je kind de gelegenheid geven om zelf te vertellen (op alle manieren)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echte 'om de beurt' gesprekjes voeren met je kind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Niet verbeteren, wel het goede voorbeeld geven 		     	............	    ..........</a:t>
            </a:r>
          </a:p>
          <a:p>
            <a:pPr marL="0" marR="0" lvl="0" indent="0" algn="l" rtl="0">
              <a:spcBef>
                <a:spcPts val="0"/>
              </a:spcBef>
              <a:spcAft>
                <a:spcPts val="0"/>
              </a:spcAft>
              <a:buNone/>
            </a:pPr>
            <a:endParaRPr sz="1200">
              <a:solidFill>
                <a:srgbClr val="006699"/>
              </a:solidFill>
              <a:latin typeface="Arimo"/>
              <a:ea typeface="Arimo"/>
              <a:cs typeface="Arimo"/>
              <a:sym typeface="Arimo"/>
            </a:endParaRPr>
          </a:p>
          <a:p>
            <a:pPr marL="0" marR="0" lvl="0" indent="0" algn="l" rtl="0">
              <a:spcBef>
                <a:spcPts val="0"/>
              </a:spcBef>
              <a:spcAft>
                <a:spcPts val="0"/>
              </a:spcAft>
              <a:buSzPct val="25000"/>
              <a:buNone/>
            </a:pPr>
            <a:r>
              <a:rPr lang="nl-NL" sz="1200">
                <a:solidFill>
                  <a:srgbClr val="006699"/>
                </a:solidFill>
                <a:latin typeface="Arimo"/>
                <a:ea typeface="Arimo"/>
                <a:cs typeface="Arimo"/>
                <a:sym typeface="Arimo"/>
              </a:rPr>
              <a:t>Dingen samen doen die jullie allebei leuk vinden		                 	............	    ..........</a:t>
            </a:r>
          </a:p>
          <a:p>
            <a:pPr marL="0" marR="0" lvl="0" indent="0" algn="l" rtl="0">
              <a:spcBef>
                <a:spcPts val="1400"/>
              </a:spcBef>
              <a:spcAft>
                <a:spcPts val="0"/>
              </a:spcAft>
              <a:buNone/>
            </a:pPr>
            <a:endParaRPr sz="2800">
              <a:solidFill>
                <a:srgbClr val="006699"/>
              </a:solidFill>
              <a:latin typeface="Arimo"/>
              <a:ea typeface="Arimo"/>
              <a:cs typeface="Arimo"/>
              <a:sym typeface="Arimo"/>
            </a:endParaRPr>
          </a:p>
        </p:txBody>
      </p:sp>
      <p:sp>
        <p:nvSpPr>
          <p:cNvPr id="649" name="Shape 649"/>
          <p:cNvSpPr txBox="1"/>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a:solidFill>
                  <a:schemeClr val="dk2"/>
                </a:solidFill>
                <a:latin typeface="Calibri"/>
                <a:ea typeface="Calibri"/>
                <a:cs typeface="Calibri"/>
                <a:sym typeface="Calibri"/>
              </a:rPr>
              <a:t>Stappenplan taalstimulering</a:t>
            </a:r>
          </a:p>
          <a:p>
            <a:pPr marL="0" marR="0" lvl="0" indent="0" algn="l" rtl="0">
              <a:spcBef>
                <a:spcPts val="0"/>
              </a:spcBef>
              <a:spcAft>
                <a:spcPts val="0"/>
              </a:spcAft>
              <a:buSzPct val="25000"/>
              <a:buNone/>
            </a:pPr>
            <a:r>
              <a:rPr lang="nl-NL" sz="2400" b="1" i="1">
                <a:solidFill>
                  <a:schemeClr val="dk2"/>
                </a:solidFill>
                <a:latin typeface="Calibri"/>
                <a:ea typeface="Calibri"/>
                <a:cs typeface="Calibri"/>
                <a:sym typeface="Calibri"/>
              </a:rPr>
              <a:t>Vragenlijst 2.</a:t>
            </a: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52</a:t>
            </a:fld>
            <a:endParaRPr lang="nl-NL" sz="1800">
              <a:solidFill>
                <a:schemeClr val="dk1"/>
              </a:solidFill>
              <a:latin typeface="Calibri"/>
              <a:ea typeface="Calibri"/>
              <a:cs typeface="Calibri"/>
              <a:sym typeface="Calibri"/>
            </a:endParaRPr>
          </a:p>
        </p:txBody>
      </p:sp>
      <p:sp>
        <p:nvSpPr>
          <p:cNvPr id="655" name="Shape 655"/>
          <p:cNvSpPr txBox="1"/>
          <p:nvPr/>
        </p:nvSpPr>
        <p:spPr>
          <a:xfrm>
            <a:off x="539750" y="2665413"/>
            <a:ext cx="8135938" cy="314007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1800">
              <a:solidFill>
                <a:srgbClr val="006699"/>
              </a:solidFill>
              <a:latin typeface="Arimo"/>
              <a:ea typeface="Arimo"/>
              <a:cs typeface="Arimo"/>
              <a:sym typeface="Arimo"/>
            </a:endParaRPr>
          </a:p>
          <a:p>
            <a:pPr marL="342900" marR="0" lvl="0" indent="-342900" algn="l" rtl="0">
              <a:spcBef>
                <a:spcPts val="0"/>
              </a:spcBef>
              <a:spcAft>
                <a:spcPts val="0"/>
              </a:spcAft>
              <a:buClr>
                <a:srgbClr val="006699"/>
              </a:buClr>
              <a:buSzPct val="100000"/>
              <a:buFont typeface="Noto Sans Symbols"/>
              <a:buChar char="➢"/>
            </a:pPr>
            <a:r>
              <a:rPr lang="nl-NL" sz="2000">
                <a:solidFill>
                  <a:srgbClr val="006699"/>
                </a:solidFill>
                <a:latin typeface="Arimo"/>
                <a:ea typeface="Arimo"/>
                <a:cs typeface="Arimo"/>
                <a:sym typeface="Arimo"/>
              </a:rPr>
              <a:t>Wat vindt je kind leuk om te spelen? </a:t>
            </a:r>
          </a:p>
          <a:p>
            <a:pPr marL="342900" marR="0" lvl="0" indent="-342900" algn="l" rtl="0">
              <a:spcBef>
                <a:spcPts val="0"/>
              </a:spcBef>
              <a:spcAft>
                <a:spcPts val="0"/>
              </a:spcAft>
              <a:buClr>
                <a:schemeClr val="dk1"/>
              </a:buClr>
              <a:buFont typeface="Noto Sans Symbols"/>
              <a:buNone/>
            </a:pPr>
            <a:endParaRPr sz="2000">
              <a:solidFill>
                <a:srgbClr val="006699"/>
              </a:solidFill>
              <a:latin typeface="Arimo"/>
              <a:ea typeface="Arimo"/>
              <a:cs typeface="Arimo"/>
              <a:sym typeface="Arimo"/>
            </a:endParaRPr>
          </a:p>
          <a:p>
            <a:pPr marL="342900" marR="0" lvl="0" indent="-342900" algn="l" rtl="0">
              <a:spcBef>
                <a:spcPts val="0"/>
              </a:spcBef>
              <a:spcAft>
                <a:spcPts val="0"/>
              </a:spcAft>
              <a:buClr>
                <a:srgbClr val="006699"/>
              </a:buClr>
              <a:buSzPct val="100000"/>
              <a:buFont typeface="Noto Sans Symbols"/>
              <a:buChar char="➢"/>
            </a:pPr>
            <a:r>
              <a:rPr lang="nl-NL" sz="2000">
                <a:solidFill>
                  <a:srgbClr val="006699"/>
                </a:solidFill>
                <a:latin typeface="Arimo"/>
                <a:ea typeface="Arimo"/>
                <a:cs typeface="Arimo"/>
                <a:sym typeface="Arimo"/>
              </a:rPr>
              <a:t>Bekijk één spel waar je kind helemaal in opgaat. </a:t>
            </a:r>
          </a:p>
          <a:p>
            <a:pPr marL="342900" marR="0" lvl="0" indent="-342900" algn="l" rtl="0">
              <a:spcBef>
                <a:spcPts val="0"/>
              </a:spcBef>
              <a:spcAft>
                <a:spcPts val="0"/>
              </a:spcAft>
              <a:buClr>
                <a:schemeClr val="dk1"/>
              </a:buClr>
              <a:buFont typeface="Noto Sans Symbols"/>
              <a:buNone/>
            </a:pPr>
            <a:endParaRPr sz="2000">
              <a:solidFill>
                <a:srgbClr val="006699"/>
              </a:solidFill>
              <a:latin typeface="Arimo"/>
              <a:ea typeface="Arimo"/>
              <a:cs typeface="Arimo"/>
              <a:sym typeface="Arimo"/>
            </a:endParaRPr>
          </a:p>
          <a:p>
            <a:pPr marL="342900" marR="0" lvl="0" indent="-342900" algn="l" rtl="0">
              <a:spcBef>
                <a:spcPts val="0"/>
              </a:spcBef>
              <a:spcAft>
                <a:spcPts val="0"/>
              </a:spcAft>
              <a:buClr>
                <a:srgbClr val="006699"/>
              </a:buClr>
              <a:buSzPct val="100000"/>
              <a:buFont typeface="Noto Sans Symbols"/>
              <a:buChar char="➢"/>
            </a:pPr>
            <a:r>
              <a:rPr lang="nl-NL" sz="2000">
                <a:solidFill>
                  <a:srgbClr val="006699"/>
                </a:solidFill>
                <a:latin typeface="Arimo"/>
                <a:ea typeface="Arimo"/>
                <a:cs typeface="Arimo"/>
                <a:sym typeface="Arimo"/>
              </a:rPr>
              <a:t>Wat doet je kind precies?</a:t>
            </a:r>
          </a:p>
          <a:p>
            <a:pPr marL="342900" marR="0" lvl="0" indent="-342900" algn="l" rtl="0">
              <a:spcBef>
                <a:spcPts val="0"/>
              </a:spcBef>
              <a:spcAft>
                <a:spcPts val="0"/>
              </a:spcAft>
              <a:buClr>
                <a:schemeClr val="dk1"/>
              </a:buClr>
              <a:buFont typeface="Noto Sans Symbols"/>
              <a:buNone/>
            </a:pPr>
            <a:endParaRPr sz="2000">
              <a:solidFill>
                <a:srgbClr val="006699"/>
              </a:solidFill>
              <a:latin typeface="Arimo"/>
              <a:ea typeface="Arimo"/>
              <a:cs typeface="Arimo"/>
              <a:sym typeface="Arimo"/>
            </a:endParaRPr>
          </a:p>
          <a:p>
            <a:pPr marL="342900" marR="0" lvl="0" indent="-342900" algn="l" rtl="0">
              <a:spcBef>
                <a:spcPts val="0"/>
              </a:spcBef>
              <a:spcAft>
                <a:spcPts val="0"/>
              </a:spcAft>
              <a:buClr>
                <a:srgbClr val="006699"/>
              </a:buClr>
              <a:buSzPct val="100000"/>
              <a:buFont typeface="Noto Sans Symbols"/>
              <a:buChar char="➢"/>
            </a:pPr>
            <a:r>
              <a:rPr lang="nl-NL" sz="2000">
                <a:solidFill>
                  <a:srgbClr val="006699"/>
                </a:solidFill>
                <a:latin typeface="Arimo"/>
                <a:ea typeface="Arimo"/>
                <a:cs typeface="Arimo"/>
                <a:sym typeface="Arimo"/>
              </a:rPr>
              <a:t>Wat zegt je kind bij het spel of welke geluiden worden er gemaakt?</a:t>
            </a:r>
          </a:p>
          <a:p>
            <a:pPr marL="342900" marR="0" lvl="0" indent="-342900" algn="l" rtl="0">
              <a:spcBef>
                <a:spcPts val="0"/>
              </a:spcBef>
              <a:spcAft>
                <a:spcPts val="0"/>
              </a:spcAft>
              <a:buClr>
                <a:schemeClr val="dk1"/>
              </a:buClr>
              <a:buFont typeface="Noto Sans Symbols"/>
              <a:buNone/>
            </a:pPr>
            <a:endParaRPr sz="2000">
              <a:solidFill>
                <a:srgbClr val="006699"/>
              </a:solidFill>
              <a:latin typeface="Arimo"/>
              <a:ea typeface="Arimo"/>
              <a:cs typeface="Arimo"/>
              <a:sym typeface="Arimo"/>
            </a:endParaRPr>
          </a:p>
          <a:p>
            <a:pPr marL="342900" marR="0" lvl="0" indent="-342900" algn="l" rtl="0">
              <a:spcBef>
                <a:spcPts val="0"/>
              </a:spcBef>
              <a:spcAft>
                <a:spcPts val="0"/>
              </a:spcAft>
              <a:buClr>
                <a:srgbClr val="006699"/>
              </a:buClr>
              <a:buSzPct val="100000"/>
              <a:buFont typeface="Noto Sans Symbols"/>
              <a:buChar char="➢"/>
            </a:pPr>
            <a:r>
              <a:rPr lang="nl-NL" sz="2000">
                <a:solidFill>
                  <a:srgbClr val="006699"/>
                </a:solidFill>
                <a:latin typeface="Arimo"/>
                <a:ea typeface="Arimo"/>
                <a:cs typeface="Arimo"/>
                <a:sym typeface="Arimo"/>
              </a:rPr>
              <a:t>Hoe lang is je kind met het spel bezig?</a:t>
            </a:r>
          </a:p>
        </p:txBody>
      </p:sp>
      <p:sp>
        <p:nvSpPr>
          <p:cNvPr id="656" name="Shape 656"/>
          <p:cNvSpPr txBox="1"/>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a:solidFill>
                  <a:schemeClr val="dk2"/>
                </a:solidFill>
                <a:latin typeface="Calibri"/>
                <a:ea typeface="Calibri"/>
                <a:cs typeface="Calibri"/>
                <a:sym typeface="Calibri"/>
              </a:rPr>
              <a:t>Stappenplan taalstimulering</a:t>
            </a:r>
          </a:p>
          <a:p>
            <a:pPr marL="0" marR="0" lvl="0" indent="0" algn="l" rtl="0">
              <a:spcBef>
                <a:spcPts val="0"/>
              </a:spcBef>
              <a:spcAft>
                <a:spcPts val="0"/>
              </a:spcAft>
              <a:buSzPct val="25000"/>
              <a:buNone/>
            </a:pPr>
            <a:r>
              <a:rPr lang="nl-NL" sz="2400" b="1" i="1">
                <a:solidFill>
                  <a:schemeClr val="dk2"/>
                </a:solidFill>
                <a:latin typeface="Calibri"/>
                <a:ea typeface="Calibri"/>
                <a:cs typeface="Calibri"/>
                <a:sym typeface="Calibri"/>
              </a:rPr>
              <a:t>Opdracht;  Kijken hoe je kind speelt</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200" b="1" i="0" u="none" strike="noStrike" cap="none">
                <a:solidFill>
                  <a:schemeClr val="dk2"/>
                </a:solidFill>
                <a:latin typeface="Calibri"/>
                <a:ea typeface="Calibri"/>
                <a:cs typeface="Calibri"/>
                <a:sym typeface="Calibri"/>
              </a:rPr>
              <a:t>Acties na uitslagen 24 maanden	</a:t>
            </a:r>
          </a:p>
        </p:txBody>
      </p:sp>
      <p:sp>
        <p:nvSpPr>
          <p:cNvPr id="662" name="Shape 662"/>
          <p:cNvSpPr txBox="1">
            <a:spLocks noGrp="1"/>
          </p:cNvSpPr>
          <p:nvPr>
            <p:ph type="body" idx="1"/>
          </p:nvPr>
        </p:nvSpPr>
        <p:spPr>
          <a:xfrm>
            <a:off x="457200" y="2060575"/>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nl-NL" sz="3200" b="1" i="0" u="none" strike="noStrike" cap="none">
                <a:solidFill>
                  <a:schemeClr val="dk2"/>
                </a:solidFill>
                <a:latin typeface="Calibri"/>
                <a:ea typeface="Calibri"/>
                <a:cs typeface="Calibri"/>
                <a:sym typeface="Calibri"/>
              </a:rPr>
              <a:t>Voldoende</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ct val="25000"/>
              <a:buFont typeface="Arial"/>
              <a:buNone/>
            </a:pPr>
            <a:r>
              <a:rPr lang="nl-NL" sz="2400" b="0" i="0" u="none" strike="noStrike" cap="none">
                <a:solidFill>
                  <a:schemeClr val="dk2"/>
                </a:solidFill>
                <a:latin typeface="Calibri"/>
                <a:ea typeface="Calibri"/>
                <a:cs typeface="Calibri"/>
                <a:sym typeface="Calibri"/>
              </a:rPr>
              <a:t>4 score </a:t>
            </a:r>
          </a:p>
          <a:p>
            <a:pPr marL="0" marR="0" lvl="0" indent="0" algn="l" rtl="0">
              <a:spcBef>
                <a:spcPts val="480"/>
              </a:spcBef>
              <a:spcAft>
                <a:spcPts val="0"/>
              </a:spcAft>
              <a:buClr>
                <a:schemeClr val="dk1"/>
              </a:buClr>
              <a:buSzPct val="25000"/>
              <a:buFont typeface="Arial"/>
              <a:buNone/>
            </a:pPr>
            <a:endParaRPr sz="2400" b="0" i="0" u="none" strike="noStrike" cap="none">
              <a:solidFill>
                <a:schemeClr val="dk2"/>
              </a:solidFill>
              <a:latin typeface="Calibri"/>
              <a:ea typeface="Calibri"/>
              <a:cs typeface="Calibri"/>
              <a:sym typeface="Calibri"/>
            </a:endParaRPr>
          </a:p>
          <a:p>
            <a:pPr marL="0" marR="0" lvl="0" indent="0" algn="l" rtl="0">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Geen opvolging </a:t>
            </a:r>
          </a:p>
          <a:p>
            <a:pPr marL="0" marR="0" lvl="0" indent="0" algn="l" rtl="0">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Reguliere consulten</a:t>
            </a:r>
          </a:p>
          <a:p>
            <a:pPr marL="261938" marR="0" lvl="0" indent="-261938" algn="l" rtl="0">
              <a:spcBef>
                <a:spcPts val="360"/>
              </a:spcBef>
              <a:spcAft>
                <a:spcPts val="0"/>
              </a:spcAft>
              <a:buClr>
                <a:schemeClr val="dk2"/>
              </a:buClr>
              <a:buSzPct val="25000"/>
              <a:buFont typeface="Arial"/>
              <a:buNone/>
            </a:pPr>
            <a:r>
              <a:rPr lang="nl-NL" sz="1800" b="0" i="0" u="none" strike="noStrike" cap="none">
                <a:solidFill>
                  <a:schemeClr val="dk2"/>
                </a:solidFill>
                <a:latin typeface="Calibri"/>
                <a:ea typeface="Calibri"/>
                <a:cs typeface="Calibri"/>
                <a:sym typeface="Calibri"/>
              </a:rPr>
              <a:t>	</a:t>
            </a:r>
            <a:r>
              <a:rPr lang="nl-NL" sz="1800" b="0" i="1" u="none" strike="noStrike" cap="none">
                <a:solidFill>
                  <a:schemeClr val="dk2"/>
                </a:solidFill>
                <a:latin typeface="Calibri"/>
                <a:ea typeface="Calibri"/>
                <a:cs typeface="Calibri"/>
                <a:sym typeface="Calibri"/>
              </a:rPr>
              <a:t>Reguliere aandacht voor taalontwikkeling volgens van Wiechenonderzoek</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663" name="Shape 66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53</a:t>
            </a:fld>
            <a:endParaRPr lang="nl-NL" sz="1800">
              <a:solidFill>
                <a:schemeClr val="dk1"/>
              </a:solidFill>
              <a:latin typeface="Calibri"/>
              <a:ea typeface="Calibri"/>
              <a:cs typeface="Calibri"/>
              <a:sym typeface="Calibri"/>
            </a:endParaRPr>
          </a:p>
        </p:txBody>
      </p:sp>
      <p:pic>
        <p:nvPicPr>
          <p:cNvPr id="664" name="Shape 664"/>
          <p:cNvPicPr preferRelativeResize="0"/>
          <p:nvPr/>
        </p:nvPicPr>
        <p:blipFill rotWithShape="1">
          <a:blip r:embed="rId3">
            <a:alphaModFix/>
          </a:blip>
          <a:srcRect/>
          <a:stretch/>
        </p:blipFill>
        <p:spPr>
          <a:xfrm>
            <a:off x="6172200" y="1773238"/>
            <a:ext cx="2971799" cy="1962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54</a:t>
            </a:fld>
            <a:endParaRPr lang="nl-NL" sz="1800">
              <a:solidFill>
                <a:schemeClr val="dk1"/>
              </a:solidFill>
              <a:latin typeface="Calibri"/>
              <a:ea typeface="Calibri"/>
              <a:cs typeface="Calibri"/>
              <a:sym typeface="Calibri"/>
            </a:endParaRPr>
          </a:p>
        </p:txBody>
      </p:sp>
      <p:sp>
        <p:nvSpPr>
          <p:cNvPr id="670" name="Shape 670"/>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Herbeoordeling op leeftijd 2,6 jaar</a:t>
            </a:r>
          </a:p>
        </p:txBody>
      </p:sp>
      <p:sp>
        <p:nvSpPr>
          <p:cNvPr id="671" name="Shape 671"/>
          <p:cNvSpPr txBox="1">
            <a:spLocks noGrp="1"/>
          </p:cNvSpPr>
          <p:nvPr>
            <p:ph type="body" idx="1"/>
          </p:nvPr>
        </p:nvSpPr>
        <p:spPr>
          <a:xfrm>
            <a:off x="1042987" y="2060575"/>
            <a:ext cx="7561261" cy="1728787"/>
          </a:xfrm>
          <a:prstGeom prst="rect">
            <a:avLst/>
          </a:prstGeom>
          <a:solidFill>
            <a:srgbClr val="B6DDE7"/>
          </a:solidFill>
          <a:ln w="9525" cap="flat" cmpd="sng">
            <a:solidFill>
              <a:srgbClr val="B6DDE7"/>
            </a:solidFill>
            <a:prstDash val="solid"/>
            <a:round/>
            <a:headEnd type="none" w="med" len="med"/>
            <a:tailEnd type="none" w="med" len="med"/>
          </a:ln>
        </p:spPr>
        <p:txBody>
          <a:bodyPr lIns="91425" tIns="45700" rIns="91425" bIns="45700" anchor="t" anchorCtr="0">
            <a:noAutofit/>
          </a:bodyPr>
          <a:lstStyle/>
          <a:p>
            <a:pPr marL="361950" marR="0" lvl="0" indent="-361950" algn="l" rtl="0">
              <a:lnSpc>
                <a:spcPct val="80000"/>
              </a:lnSpc>
              <a:spcBef>
                <a:spcPts val="0"/>
              </a:spcBef>
              <a:spcAft>
                <a:spcPts val="0"/>
              </a:spcAft>
              <a:buClr>
                <a:schemeClr val="dk1"/>
              </a:buClr>
              <a:buSzPct val="25000"/>
              <a:buFont typeface="Arial"/>
              <a:buNone/>
            </a:pPr>
            <a:endParaRPr sz="1942" b="0" i="1" u="none" strike="noStrike" cap="none">
              <a:solidFill>
                <a:schemeClr val="dk2"/>
              </a:solidFill>
              <a:latin typeface="Calibri"/>
              <a:ea typeface="Calibri"/>
              <a:cs typeface="Calibri"/>
              <a:sym typeface="Calibri"/>
            </a:endParaRPr>
          </a:p>
          <a:p>
            <a:pPr marL="361950" marR="0" lvl="0" indent="-361950" algn="l" rtl="0">
              <a:lnSpc>
                <a:spcPct val="80000"/>
              </a:lnSpc>
              <a:spcBef>
                <a:spcPts val="407"/>
              </a:spcBef>
              <a:spcAft>
                <a:spcPts val="0"/>
              </a:spcAft>
              <a:buClr>
                <a:schemeClr val="dk2"/>
              </a:buClr>
              <a:buSzPct val="101750"/>
              <a:buFont typeface="Arial"/>
              <a:buChar char="•"/>
            </a:pPr>
            <a:r>
              <a:rPr lang="nl-NL" sz="2035" b="0" i="0" u="none" strike="noStrike" cap="none">
                <a:solidFill>
                  <a:schemeClr val="dk2"/>
                </a:solidFill>
                <a:latin typeface="Calibri"/>
                <a:ea typeface="Calibri"/>
                <a:cs typeface="Calibri"/>
                <a:sym typeface="Calibri"/>
              </a:rPr>
              <a:t>Maakt 2 woordzinnen</a:t>
            </a:r>
          </a:p>
          <a:p>
            <a:pPr marL="361950" marR="0" lvl="0" indent="-361950" algn="l" rtl="0">
              <a:lnSpc>
                <a:spcPct val="80000"/>
              </a:lnSpc>
              <a:spcBef>
                <a:spcPts val="388"/>
              </a:spcBef>
              <a:spcAft>
                <a:spcPts val="0"/>
              </a:spcAft>
              <a:buClr>
                <a:schemeClr val="dk1"/>
              </a:buClr>
              <a:buSzPct val="102210"/>
              <a:buFont typeface="Arial"/>
              <a:buNone/>
            </a:pPr>
            <a:endParaRPr sz="1942" b="0" i="1" u="none" strike="noStrike" cap="none">
              <a:solidFill>
                <a:schemeClr val="dk2"/>
              </a:solidFill>
              <a:latin typeface="Calibri"/>
              <a:ea typeface="Calibri"/>
              <a:cs typeface="Calibri"/>
              <a:sym typeface="Calibri"/>
            </a:endParaRPr>
          </a:p>
          <a:p>
            <a:pPr marL="361950" marR="0" lvl="0" indent="-361950" algn="l" rtl="0">
              <a:lnSpc>
                <a:spcPct val="80000"/>
              </a:lnSpc>
              <a:spcBef>
                <a:spcPts val="388"/>
              </a:spcBef>
              <a:spcAft>
                <a:spcPts val="0"/>
              </a:spcAft>
              <a:buClr>
                <a:schemeClr val="dk2"/>
              </a:buClr>
              <a:buSzPct val="25000"/>
              <a:buFont typeface="Arial"/>
              <a:buNone/>
            </a:pPr>
            <a:r>
              <a:rPr lang="nl-NL" sz="1942" b="0" i="1" u="none" strike="noStrike" cap="none">
                <a:solidFill>
                  <a:schemeClr val="dk2"/>
                </a:solidFill>
                <a:latin typeface="Calibri"/>
                <a:ea typeface="Calibri"/>
                <a:cs typeface="Calibri"/>
                <a:sym typeface="Calibri"/>
              </a:rPr>
              <a:t>	</a:t>
            </a:r>
            <a:r>
              <a:rPr lang="nl-NL" sz="1295" b="0" i="1" u="none" strike="noStrike" cap="none">
                <a:solidFill>
                  <a:schemeClr val="dk2"/>
                </a:solidFill>
                <a:latin typeface="Calibri"/>
                <a:ea typeface="Calibri"/>
                <a:cs typeface="Calibri"/>
                <a:sym typeface="Calibri"/>
              </a:rPr>
              <a:t>Dit is bij Van Wiechen 24 maanden kenmerk 41. </a:t>
            </a:r>
          </a:p>
          <a:p>
            <a:pPr marL="361950" marR="0" lvl="0" indent="-361950" algn="l" rtl="0">
              <a:lnSpc>
                <a:spcPct val="80000"/>
              </a:lnSpc>
              <a:spcBef>
                <a:spcPts val="259"/>
              </a:spcBef>
              <a:spcAft>
                <a:spcPts val="0"/>
              </a:spcAft>
              <a:buClr>
                <a:schemeClr val="dk2"/>
              </a:buClr>
              <a:buSzPct val="25000"/>
              <a:buFont typeface="Arial"/>
              <a:buNone/>
            </a:pPr>
            <a:r>
              <a:rPr lang="nl-NL" sz="1295" b="0" i="1" u="none" strike="noStrike" cap="none">
                <a:solidFill>
                  <a:schemeClr val="dk2"/>
                </a:solidFill>
                <a:latin typeface="Calibri"/>
                <a:ea typeface="Calibri"/>
                <a:cs typeface="Calibri"/>
                <a:sym typeface="Calibri"/>
              </a:rPr>
              <a:t>	Afname van dit kenmerk wordt herhaald bij herbeoordeling.</a:t>
            </a:r>
          </a:p>
          <a:p>
            <a:pPr marL="361950" marR="0" lvl="0" indent="-361950" algn="l" rtl="0">
              <a:lnSpc>
                <a:spcPct val="80000"/>
              </a:lnSpc>
              <a:spcBef>
                <a:spcPts val="259"/>
              </a:spcBef>
              <a:spcAft>
                <a:spcPts val="0"/>
              </a:spcAft>
              <a:buClr>
                <a:schemeClr val="dk2"/>
              </a:buClr>
              <a:buSzPct val="25000"/>
              <a:buFont typeface="Arial"/>
              <a:buNone/>
            </a:pPr>
            <a:r>
              <a:rPr lang="nl-NL" sz="1295" b="0" i="1" u="none" strike="noStrike" cap="none">
                <a:solidFill>
                  <a:schemeClr val="dk2"/>
                </a:solidFill>
                <a:latin typeface="Calibri"/>
                <a:ea typeface="Calibri"/>
                <a:cs typeface="Calibri"/>
                <a:sym typeface="Calibri"/>
              </a:rPr>
              <a:t>	</a:t>
            </a:r>
          </a:p>
          <a:p>
            <a:pPr marL="361950" marR="0" lvl="0" indent="-361950" algn="l" rtl="0">
              <a:lnSpc>
                <a:spcPct val="80000"/>
              </a:lnSpc>
              <a:spcBef>
                <a:spcPts val="259"/>
              </a:spcBef>
              <a:spcAft>
                <a:spcPts val="0"/>
              </a:spcAft>
              <a:buClr>
                <a:schemeClr val="dk1"/>
              </a:buClr>
              <a:buSzPct val="25000"/>
              <a:buFont typeface="Arial"/>
              <a:buNone/>
            </a:pPr>
            <a:endParaRPr sz="1295" b="0" i="1" u="none" strike="noStrike" cap="none">
              <a:solidFill>
                <a:schemeClr val="dk2"/>
              </a:solidFill>
              <a:latin typeface="Calibri"/>
              <a:ea typeface="Calibri"/>
              <a:cs typeface="Calibri"/>
              <a:sym typeface="Calibri"/>
            </a:endParaRPr>
          </a:p>
          <a:p>
            <a:pPr marL="361950" marR="0" lvl="0" indent="-361950" algn="l" rtl="0">
              <a:lnSpc>
                <a:spcPct val="80000"/>
              </a:lnSpc>
              <a:spcBef>
                <a:spcPts val="388"/>
              </a:spcBef>
              <a:spcAft>
                <a:spcPts val="0"/>
              </a:spcAft>
              <a:buClr>
                <a:schemeClr val="dk1"/>
              </a:buClr>
              <a:buSzPct val="102210"/>
              <a:buFont typeface="Arial"/>
              <a:buNone/>
            </a:pPr>
            <a:endParaRPr sz="1942" b="0" i="1" u="none" strike="noStrike" cap="none">
              <a:solidFill>
                <a:schemeClr val="dk2"/>
              </a:solidFill>
              <a:latin typeface="Calibri"/>
              <a:ea typeface="Calibri"/>
              <a:cs typeface="Calibri"/>
              <a:sym typeface="Calibri"/>
            </a:endParaRPr>
          </a:p>
        </p:txBody>
      </p:sp>
      <p:sp>
        <p:nvSpPr>
          <p:cNvPr id="672" name="Shape 672"/>
          <p:cNvSpPr txBox="1"/>
          <p:nvPr/>
        </p:nvSpPr>
        <p:spPr>
          <a:xfrm>
            <a:off x="1187450" y="4795837"/>
            <a:ext cx="7561263" cy="1512886"/>
          </a:xfrm>
          <a:prstGeom prst="rect">
            <a:avLst/>
          </a:prstGeom>
          <a:solidFill>
            <a:srgbClr val="B6DDE7"/>
          </a:solidFill>
          <a:ln>
            <a:noFill/>
          </a:ln>
        </p:spPr>
        <p:txBody>
          <a:bodyPr lIns="91425" tIns="45700" rIns="91425" bIns="45700" anchor="t" anchorCtr="0">
            <a:noAutofit/>
          </a:bodyPr>
          <a:lstStyle/>
          <a:p>
            <a:pPr marL="361950" marR="0" lvl="0" indent="-361950" algn="l" rtl="0">
              <a:spcBef>
                <a:spcPts val="0"/>
              </a:spcBef>
              <a:spcAft>
                <a:spcPts val="0"/>
              </a:spcAft>
              <a:buNone/>
            </a:pPr>
            <a:endParaRPr sz="2000">
              <a:solidFill>
                <a:srgbClr val="003366"/>
              </a:solidFill>
              <a:latin typeface="Calibri"/>
              <a:ea typeface="Calibri"/>
              <a:cs typeface="Calibri"/>
              <a:sym typeface="Calibri"/>
            </a:endParaRPr>
          </a:p>
          <a:p>
            <a:pPr marL="361950" marR="0" lvl="0" indent="-361950" algn="l" rtl="0">
              <a:spcBef>
                <a:spcPts val="400"/>
              </a:spcBef>
              <a:spcAft>
                <a:spcPts val="0"/>
              </a:spcAft>
              <a:buClr>
                <a:srgbClr val="003366"/>
              </a:buClr>
              <a:buSzPct val="100000"/>
              <a:buFont typeface="Calibri"/>
              <a:buChar char="o"/>
            </a:pPr>
            <a:r>
              <a:rPr lang="nl-NL" sz="2000">
                <a:solidFill>
                  <a:srgbClr val="003366"/>
                </a:solidFill>
                <a:latin typeface="Calibri"/>
                <a:ea typeface="Calibri"/>
                <a:cs typeface="Calibri"/>
                <a:sym typeface="Calibri"/>
              </a:rPr>
              <a:t>Kenmerk 43: Noemt zichzelf ‘ik’ of ‘mij’</a:t>
            </a:r>
          </a:p>
          <a:p>
            <a:pPr marL="361950" marR="0" lvl="0" indent="-361950" algn="l" rtl="0">
              <a:spcBef>
                <a:spcPts val="400"/>
              </a:spcBef>
              <a:spcAft>
                <a:spcPts val="0"/>
              </a:spcAft>
              <a:buClr>
                <a:srgbClr val="003366"/>
              </a:buClr>
              <a:buSzPct val="100000"/>
              <a:buFont typeface="Calibri"/>
              <a:buChar char="o"/>
            </a:pPr>
            <a:r>
              <a:rPr lang="nl-NL" sz="2000">
                <a:solidFill>
                  <a:srgbClr val="003366"/>
                </a:solidFill>
                <a:latin typeface="Calibri"/>
                <a:ea typeface="Calibri"/>
                <a:cs typeface="Calibri"/>
                <a:sym typeface="Calibri"/>
              </a:rPr>
              <a:t>Kenmerk 44: Wijst 5 plaatjes aan in boek</a:t>
            </a:r>
          </a:p>
          <a:p>
            <a:pPr marL="361950" marR="0" lvl="0" indent="-361950" algn="l" rtl="0">
              <a:spcBef>
                <a:spcPts val="400"/>
              </a:spcBef>
              <a:spcAft>
                <a:spcPts val="0"/>
              </a:spcAft>
              <a:buClr>
                <a:srgbClr val="003366"/>
              </a:buClr>
              <a:buFont typeface="Arial"/>
              <a:buNone/>
            </a:pPr>
            <a:endParaRPr sz="2000">
              <a:solidFill>
                <a:srgbClr val="003366"/>
              </a:solidFill>
              <a:latin typeface="Calibri"/>
              <a:ea typeface="Calibri"/>
              <a:cs typeface="Calibri"/>
              <a:sym typeface="Calibri"/>
            </a:endParaRPr>
          </a:p>
        </p:txBody>
      </p:sp>
      <p:sp>
        <p:nvSpPr>
          <p:cNvPr id="673" name="Shape 673"/>
          <p:cNvSpPr txBox="1"/>
          <p:nvPr/>
        </p:nvSpPr>
        <p:spPr>
          <a:xfrm>
            <a:off x="1042987" y="3438525"/>
            <a:ext cx="7313612"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nl-NL" sz="2400" b="1">
                <a:solidFill>
                  <a:schemeClr val="dk2"/>
                </a:solidFill>
                <a:latin typeface="Calibri"/>
                <a:ea typeface="Calibri"/>
                <a:cs typeface="Calibri"/>
                <a:sym typeface="Calibri"/>
              </a:rPr>
              <a:t>Van</a:t>
            </a:r>
            <a:r>
              <a:rPr lang="nl-NL" sz="2400" b="1">
                <a:solidFill>
                  <a:srgbClr val="FF6600"/>
                </a:solidFill>
                <a:latin typeface="Calibri"/>
                <a:ea typeface="Calibri"/>
                <a:cs typeface="Calibri"/>
                <a:sym typeface="Calibri"/>
              </a:rPr>
              <a:t> </a:t>
            </a:r>
            <a:r>
              <a:rPr lang="nl-NL" sz="2400" b="1">
                <a:solidFill>
                  <a:schemeClr val="dk2"/>
                </a:solidFill>
                <a:latin typeface="Calibri"/>
                <a:ea typeface="Calibri"/>
                <a:cs typeface="Calibri"/>
                <a:sym typeface="Calibri"/>
              </a:rPr>
              <a:t>Wiechen</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55</a:t>
            </a:fld>
            <a:endParaRPr lang="nl-NL" sz="1800">
              <a:solidFill>
                <a:schemeClr val="dk1"/>
              </a:solidFill>
              <a:latin typeface="Calibri"/>
              <a:ea typeface="Calibri"/>
              <a:cs typeface="Calibri"/>
              <a:sym typeface="Calibri"/>
            </a:endParaRPr>
          </a:p>
        </p:txBody>
      </p:sp>
      <p:sp>
        <p:nvSpPr>
          <p:cNvPr id="679" name="Shape 679"/>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Scoring</a:t>
            </a:r>
          </a:p>
        </p:txBody>
      </p:sp>
      <p:sp>
        <p:nvSpPr>
          <p:cNvPr id="680" name="Shape 680"/>
          <p:cNvSpPr txBox="1">
            <a:spLocks noGrp="1"/>
          </p:cNvSpPr>
          <p:nvPr>
            <p:ph type="body" idx="1"/>
          </p:nvPr>
        </p:nvSpPr>
        <p:spPr>
          <a:xfrm>
            <a:off x="1042987" y="2132013"/>
            <a:ext cx="7561261" cy="1728787"/>
          </a:xfrm>
          <a:prstGeom prst="rect">
            <a:avLst/>
          </a:prstGeom>
          <a:solidFill>
            <a:srgbClr val="B6DDE7"/>
          </a:solidFill>
          <a:ln>
            <a:noFill/>
          </a:ln>
        </p:spPr>
        <p:txBody>
          <a:bodyPr lIns="91425" tIns="45700" rIns="91425" bIns="45700" anchor="t" anchorCtr="0">
            <a:noAutofit/>
          </a:bodyPr>
          <a:lstStyle/>
          <a:p>
            <a:pPr marL="361950" marR="0" lvl="0" indent="-361950" algn="l" rtl="0">
              <a:spcBef>
                <a:spcPts val="0"/>
              </a:spcBef>
              <a:spcAft>
                <a:spcPts val="0"/>
              </a:spcAft>
              <a:buClr>
                <a:schemeClr val="dk1"/>
              </a:buClr>
              <a:buSzPct val="25000"/>
              <a:buFont typeface="Arial"/>
              <a:buNone/>
            </a:pPr>
            <a:endParaRPr sz="2000" b="0" i="0" u="none" strike="noStrike" cap="none">
              <a:solidFill>
                <a:schemeClr val="dk2"/>
              </a:solidFill>
              <a:latin typeface="Calibri"/>
              <a:ea typeface="Calibri"/>
              <a:cs typeface="Calibri"/>
              <a:sym typeface="Calibri"/>
            </a:endParaRPr>
          </a:p>
          <a:p>
            <a:pPr marL="361950" marR="0" lvl="0" indent="-361950" algn="l" rtl="0">
              <a:spcBef>
                <a:spcPts val="400"/>
              </a:spcBef>
              <a:spcAft>
                <a:spcPts val="0"/>
              </a:spcAft>
              <a:buClr>
                <a:schemeClr val="dk2"/>
              </a:buClr>
              <a:buSzPct val="100000"/>
              <a:buFont typeface="Courier New"/>
              <a:buChar char="o"/>
            </a:pPr>
            <a:r>
              <a:rPr lang="nl-NL" sz="2000" b="0" i="0" u="none" strike="noStrike" cap="none">
                <a:solidFill>
                  <a:schemeClr val="dk2"/>
                </a:solidFill>
                <a:latin typeface="Calibri"/>
                <a:ea typeface="Calibri"/>
                <a:cs typeface="Calibri"/>
                <a:sym typeface="Calibri"/>
              </a:rPr>
              <a:t>Zelf uitlokken bij kind heeft voorkeur</a:t>
            </a:r>
          </a:p>
          <a:p>
            <a:pPr marL="361950" marR="0" lvl="0" indent="-361950" algn="l" rtl="0">
              <a:spcBef>
                <a:spcPts val="400"/>
              </a:spcBef>
              <a:spcAft>
                <a:spcPts val="0"/>
              </a:spcAft>
              <a:buClr>
                <a:schemeClr val="dk2"/>
              </a:buClr>
              <a:buSzPct val="100000"/>
              <a:buFont typeface="Courier New"/>
              <a:buChar char="o"/>
            </a:pPr>
            <a:r>
              <a:rPr lang="nl-NL" sz="2000" b="0" i="0" u="none" strike="noStrike" cap="none">
                <a:solidFill>
                  <a:schemeClr val="dk2"/>
                </a:solidFill>
                <a:latin typeface="Calibri"/>
                <a:ea typeface="Calibri"/>
                <a:cs typeface="Calibri"/>
                <a:sym typeface="Calibri"/>
              </a:rPr>
              <a:t>Lukt dit niet? &gt; afname zoals bij 24maanden VTO</a:t>
            </a:r>
          </a:p>
          <a:p>
            <a:pPr marL="361950" marR="0" lvl="0" indent="-361950" algn="l" rtl="0">
              <a:spcBef>
                <a:spcPts val="400"/>
              </a:spcBef>
              <a:spcAft>
                <a:spcPts val="0"/>
              </a:spcAft>
              <a:buClr>
                <a:schemeClr val="dk2"/>
              </a:buClr>
              <a:buSzPct val="100000"/>
              <a:buFont typeface="Courier New"/>
              <a:buChar char="o"/>
            </a:pPr>
            <a:r>
              <a:rPr lang="nl-NL" sz="2000" b="0" i="0" u="none" strike="noStrike" cap="none">
                <a:solidFill>
                  <a:schemeClr val="dk2"/>
                </a:solidFill>
                <a:latin typeface="Calibri"/>
                <a:ea typeface="Calibri"/>
                <a:cs typeface="Calibri"/>
                <a:sym typeface="Calibri"/>
              </a:rPr>
              <a:t>Scoring &gt; bij zowel spelen als eten 2 woorduiting!</a:t>
            </a:r>
          </a:p>
          <a:p>
            <a:pPr marL="361950" marR="0" lvl="0" indent="-361950" algn="l" rtl="0">
              <a:spcBef>
                <a:spcPts val="400"/>
              </a:spcBef>
              <a:spcAft>
                <a:spcPts val="0"/>
              </a:spcAft>
              <a:buClr>
                <a:schemeClr val="dk1"/>
              </a:buClr>
              <a:buSzPct val="100000"/>
              <a:buFont typeface="Arial"/>
              <a:buNone/>
            </a:pPr>
            <a:endParaRPr sz="2000" b="0" i="0" u="none" strike="noStrike" cap="none">
              <a:solidFill>
                <a:schemeClr val="dk2"/>
              </a:solidFill>
              <a:latin typeface="Calibri"/>
              <a:ea typeface="Calibri"/>
              <a:cs typeface="Calibri"/>
              <a:sym typeface="Calibri"/>
            </a:endParaRPr>
          </a:p>
          <a:p>
            <a:pPr marL="361950" marR="0" lvl="0" indent="-361950" algn="l" rtl="0">
              <a:spcBef>
                <a:spcPts val="400"/>
              </a:spcBef>
              <a:spcAft>
                <a:spcPts val="0"/>
              </a:spcAft>
              <a:buClr>
                <a:schemeClr val="dk2"/>
              </a:buClr>
              <a:buSzPct val="25000"/>
              <a:buFont typeface="Arial"/>
              <a:buNone/>
            </a:pPr>
            <a:r>
              <a:rPr lang="nl-NL" sz="2000" b="0" i="0" u="none" strike="noStrike" cap="none">
                <a:solidFill>
                  <a:schemeClr val="dk2"/>
                </a:solidFill>
                <a:latin typeface="Calibri"/>
                <a:ea typeface="Calibri"/>
                <a:cs typeface="Calibri"/>
                <a:sym typeface="Calibri"/>
              </a:rPr>
              <a:t>	</a:t>
            </a:r>
          </a:p>
          <a:p>
            <a:pPr marL="361950" marR="0" lvl="0" indent="-361950" algn="l" rtl="0">
              <a:spcBef>
                <a:spcPts val="400"/>
              </a:spcBef>
              <a:spcAft>
                <a:spcPts val="0"/>
              </a:spcAft>
              <a:buClr>
                <a:schemeClr val="dk1"/>
              </a:buClr>
              <a:buSzPct val="100000"/>
              <a:buFont typeface="Arial"/>
              <a:buNone/>
            </a:pPr>
            <a:endParaRPr sz="2000" b="0" i="0" u="none" strike="noStrike" cap="none">
              <a:solidFill>
                <a:schemeClr val="dk2"/>
              </a:solidFill>
              <a:latin typeface="Calibri"/>
              <a:ea typeface="Calibri"/>
              <a:cs typeface="Calibri"/>
              <a:sym typeface="Calibri"/>
            </a:endParaRPr>
          </a:p>
        </p:txBody>
      </p:sp>
      <p:sp>
        <p:nvSpPr>
          <p:cNvPr id="681" name="Shape 681"/>
          <p:cNvSpPr txBox="1"/>
          <p:nvPr/>
        </p:nvSpPr>
        <p:spPr>
          <a:xfrm>
            <a:off x="1187450" y="4581525"/>
            <a:ext cx="7561263" cy="1512888"/>
          </a:xfrm>
          <a:prstGeom prst="rect">
            <a:avLst/>
          </a:prstGeom>
          <a:solidFill>
            <a:srgbClr val="B6DDE7"/>
          </a:solidFill>
          <a:ln>
            <a:noFill/>
          </a:ln>
        </p:spPr>
        <p:txBody>
          <a:bodyPr lIns="91425" tIns="45700" rIns="91425" bIns="45700" anchor="t" anchorCtr="0">
            <a:noAutofit/>
          </a:bodyPr>
          <a:lstStyle/>
          <a:p>
            <a:pPr marL="361950" marR="0" lvl="0" indent="-361950" algn="l" rtl="0">
              <a:spcBef>
                <a:spcPts val="0"/>
              </a:spcBef>
              <a:spcAft>
                <a:spcPts val="0"/>
              </a:spcAft>
              <a:buNone/>
            </a:pPr>
            <a:endParaRPr sz="2100">
              <a:solidFill>
                <a:srgbClr val="003366"/>
              </a:solidFill>
              <a:latin typeface="Calibri"/>
              <a:ea typeface="Calibri"/>
              <a:cs typeface="Calibri"/>
              <a:sym typeface="Calibri"/>
            </a:endParaRPr>
          </a:p>
          <a:p>
            <a:pPr marL="361950" marR="0" lvl="0" indent="-361950" algn="l" rtl="0">
              <a:spcBef>
                <a:spcPts val="420"/>
              </a:spcBef>
              <a:spcAft>
                <a:spcPts val="0"/>
              </a:spcAft>
              <a:buClr>
                <a:srgbClr val="003366"/>
              </a:buClr>
              <a:buSzPct val="100000"/>
              <a:buFont typeface="Calibri"/>
              <a:buChar char="o"/>
            </a:pPr>
            <a:r>
              <a:rPr lang="nl-NL" sz="2100">
                <a:solidFill>
                  <a:srgbClr val="003366"/>
                </a:solidFill>
                <a:latin typeface="Calibri"/>
                <a:ea typeface="Calibri"/>
                <a:cs typeface="Calibri"/>
                <a:sym typeface="Calibri"/>
              </a:rPr>
              <a:t>Kenmerk 43: Noemt zichzelf ‘ik’ of ‘mij’ </a:t>
            </a:r>
            <a:r>
              <a:rPr lang="nl-NL" sz="1200">
                <a:solidFill>
                  <a:srgbClr val="003366"/>
                </a:solidFill>
                <a:latin typeface="Calibri"/>
                <a:ea typeface="Calibri"/>
                <a:cs typeface="Calibri"/>
                <a:sym typeface="Calibri"/>
              </a:rPr>
              <a:t>(mag ook M)</a:t>
            </a:r>
          </a:p>
          <a:p>
            <a:pPr marL="361950" marR="0" lvl="0" indent="-361950" algn="l" rtl="0">
              <a:spcBef>
                <a:spcPts val="420"/>
              </a:spcBef>
              <a:spcAft>
                <a:spcPts val="0"/>
              </a:spcAft>
              <a:buClr>
                <a:srgbClr val="003366"/>
              </a:buClr>
              <a:buSzPct val="100000"/>
              <a:buFont typeface="Calibri"/>
              <a:buChar char="o"/>
            </a:pPr>
            <a:r>
              <a:rPr lang="nl-NL" sz="2100">
                <a:solidFill>
                  <a:srgbClr val="003366"/>
                </a:solidFill>
                <a:latin typeface="Calibri"/>
                <a:ea typeface="Calibri"/>
                <a:cs typeface="Calibri"/>
                <a:sym typeface="Calibri"/>
              </a:rPr>
              <a:t> Kenmerk 44: Wijst 5 plaatjes aan in boek</a:t>
            </a:r>
          </a:p>
          <a:p>
            <a:pPr marL="361950" marR="0" lvl="0" indent="-361950" algn="l" rtl="0">
              <a:spcBef>
                <a:spcPts val="420"/>
              </a:spcBef>
              <a:spcAft>
                <a:spcPts val="0"/>
              </a:spcAft>
              <a:buClr>
                <a:srgbClr val="003366"/>
              </a:buClr>
              <a:buFont typeface="Arial"/>
              <a:buNone/>
            </a:pPr>
            <a:endParaRPr sz="2100">
              <a:solidFill>
                <a:srgbClr val="003366"/>
              </a:solidFill>
              <a:latin typeface="Calibri"/>
              <a:ea typeface="Calibri"/>
              <a:cs typeface="Calibri"/>
              <a:sym typeface="Calibri"/>
            </a:endParaRPr>
          </a:p>
        </p:txBody>
      </p:sp>
      <p:sp>
        <p:nvSpPr>
          <p:cNvPr id="682" name="Shape 682"/>
          <p:cNvSpPr txBox="1"/>
          <p:nvPr/>
        </p:nvSpPr>
        <p:spPr>
          <a:xfrm>
            <a:off x="1042987" y="3213100"/>
            <a:ext cx="7313612"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400" b="1">
              <a:solidFill>
                <a:srgbClr val="FF66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Uitslag en vervolg 2,6 herscreening</a:t>
            </a:r>
            <a:br>
              <a:rPr lang="nl-NL" sz="3959" b="1" i="0" u="none" strike="noStrike" cap="none">
                <a:solidFill>
                  <a:schemeClr val="dk2"/>
                </a:solidFill>
                <a:latin typeface="Calibri"/>
                <a:ea typeface="Calibri"/>
                <a:cs typeface="Calibri"/>
                <a:sym typeface="Calibri"/>
              </a:rPr>
            </a:br>
            <a:endParaRPr lang="nl-NL" sz="3959" b="1" i="0" u="none" strike="noStrike" cap="none">
              <a:solidFill>
                <a:schemeClr val="dk2"/>
              </a:solidFill>
              <a:latin typeface="Calibri"/>
              <a:ea typeface="Calibri"/>
              <a:cs typeface="Calibri"/>
              <a:sym typeface="Calibri"/>
            </a:endParaRPr>
          </a:p>
        </p:txBody>
      </p:sp>
      <p:sp>
        <p:nvSpPr>
          <p:cNvPr id="688" name="Shape 68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61950" marR="0" lvl="0" indent="-361950" algn="l" rtl="0">
              <a:lnSpc>
                <a:spcPct val="90000"/>
              </a:lnSpc>
              <a:spcBef>
                <a:spcPts val="0"/>
              </a:spcBef>
              <a:spcAft>
                <a:spcPts val="0"/>
              </a:spcAft>
              <a:buClr>
                <a:srgbClr val="003366"/>
              </a:buClr>
              <a:buSzPct val="25000"/>
              <a:buFont typeface="Arial"/>
              <a:buNone/>
            </a:pPr>
            <a:endParaRPr sz="3200" b="0" i="0" u="none" strike="noStrike" cap="none">
              <a:solidFill>
                <a:srgbClr val="003366"/>
              </a:solidFill>
              <a:latin typeface="Calibri"/>
              <a:ea typeface="Calibri"/>
              <a:cs typeface="Calibri"/>
              <a:sym typeface="Calibri"/>
            </a:endParaRPr>
          </a:p>
          <a:p>
            <a:pPr marL="361950" marR="0" lvl="0" indent="-361950" algn="l" rtl="0">
              <a:lnSpc>
                <a:spcPct val="90000"/>
              </a:lnSpc>
              <a:spcBef>
                <a:spcPts val="640"/>
              </a:spcBef>
              <a:spcAft>
                <a:spcPts val="0"/>
              </a:spcAft>
              <a:buClr>
                <a:srgbClr val="003366"/>
              </a:buClr>
              <a:buSzPct val="25000"/>
              <a:buFont typeface="Arial"/>
              <a:buNone/>
            </a:pPr>
            <a:endParaRPr sz="3200" b="0" i="0" u="none" strike="noStrike" cap="none">
              <a:solidFill>
                <a:srgbClr val="003366"/>
              </a:solidFill>
              <a:latin typeface="Calibri"/>
              <a:ea typeface="Calibri"/>
              <a:cs typeface="Calibri"/>
              <a:sym typeface="Calibri"/>
            </a:endParaRPr>
          </a:p>
          <a:p>
            <a:pPr marL="361950" marR="0" lvl="0" indent="-361950" algn="l" rtl="0">
              <a:lnSpc>
                <a:spcPct val="90000"/>
              </a:lnSpc>
              <a:spcBef>
                <a:spcPts val="640"/>
              </a:spcBef>
              <a:spcAft>
                <a:spcPts val="0"/>
              </a:spcAft>
              <a:buClr>
                <a:srgbClr val="003366"/>
              </a:buClr>
              <a:buSzPct val="25000"/>
              <a:buFont typeface="Arial"/>
              <a:buNone/>
            </a:pPr>
            <a:r>
              <a:rPr lang="nl-NL" sz="3200" b="0" i="0" u="none" strike="noStrike" cap="none">
                <a:solidFill>
                  <a:srgbClr val="003366"/>
                </a:solidFill>
                <a:latin typeface="Calibri"/>
                <a:ea typeface="Calibri"/>
                <a:cs typeface="Calibri"/>
                <a:sym typeface="Calibri"/>
              </a:rPr>
              <a:t>Alle items/kenmerken moeten goed zijn</a:t>
            </a:r>
          </a:p>
          <a:p>
            <a:pPr marL="361950" marR="0" lvl="0" indent="-361950" algn="l" rtl="0">
              <a:lnSpc>
                <a:spcPct val="90000"/>
              </a:lnSpc>
              <a:spcBef>
                <a:spcPts val="640"/>
              </a:spcBef>
              <a:spcAft>
                <a:spcPts val="0"/>
              </a:spcAft>
              <a:buClr>
                <a:srgbClr val="003366"/>
              </a:buClr>
              <a:buSzPct val="25000"/>
              <a:buFont typeface="Arial"/>
              <a:buNone/>
            </a:pPr>
            <a:r>
              <a:rPr lang="nl-NL" sz="3200" b="0" i="0" u="none" strike="noStrike" cap="none">
                <a:solidFill>
                  <a:srgbClr val="003366"/>
                </a:solidFill>
                <a:latin typeface="Calibri"/>
                <a:ea typeface="Calibri"/>
                <a:cs typeface="Calibri"/>
                <a:sym typeface="Calibri"/>
              </a:rPr>
              <a:t>Één of meer niet goed &gt;verwijzing naar AC!</a:t>
            </a:r>
          </a:p>
          <a:p>
            <a:pPr marL="361950" marR="0" lvl="0" indent="-361950" algn="l" rtl="0">
              <a:lnSpc>
                <a:spcPct val="90000"/>
              </a:lnSpc>
              <a:spcBef>
                <a:spcPts val="640"/>
              </a:spcBef>
              <a:spcAft>
                <a:spcPts val="0"/>
              </a:spcAft>
              <a:buClr>
                <a:srgbClr val="003366"/>
              </a:buClr>
              <a:buSzPct val="25000"/>
              <a:buFont typeface="Arial"/>
              <a:buNone/>
            </a:pPr>
            <a:endParaRPr sz="3200" b="0" i="0" u="none" strike="noStrike" cap="none">
              <a:solidFill>
                <a:srgbClr val="003366"/>
              </a:solidFill>
              <a:latin typeface="Calibri"/>
              <a:ea typeface="Calibri"/>
              <a:cs typeface="Calibri"/>
              <a:sym typeface="Calibri"/>
            </a:endParaRPr>
          </a:p>
          <a:p>
            <a:pPr marL="361950" marR="0" lvl="0" indent="-361950" algn="l" rtl="0">
              <a:lnSpc>
                <a:spcPct val="90000"/>
              </a:lnSpc>
              <a:spcBef>
                <a:spcPts val="640"/>
              </a:spcBef>
              <a:spcAft>
                <a:spcPts val="0"/>
              </a:spcAft>
              <a:buClr>
                <a:srgbClr val="003366"/>
              </a:buClr>
              <a:buSzPct val="25000"/>
              <a:buFont typeface="Arial"/>
              <a:buNone/>
            </a:pPr>
            <a:r>
              <a:rPr lang="nl-NL" sz="3200" b="0" i="0" u="none" strike="noStrike" cap="none">
                <a:solidFill>
                  <a:srgbClr val="003366"/>
                </a:solidFill>
                <a:latin typeface="Calibri"/>
                <a:ea typeface="Calibri"/>
                <a:cs typeface="Calibri"/>
                <a:sym typeface="Calibri"/>
              </a:rPr>
              <a:t>Kind loopt dan al minstens 6 maanden achter </a:t>
            </a:r>
          </a:p>
          <a:p>
            <a:pPr marL="342900" marR="0" lvl="0" indent="-34290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689" name="Shape 68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56</a:t>
            </a:fld>
            <a:endParaRPr lang="nl-NL" sz="1800">
              <a:solidFill>
                <a:schemeClr val="dk1"/>
              </a:solidFill>
              <a:latin typeface="Calibri"/>
              <a:ea typeface="Calibri"/>
              <a:cs typeface="Calibri"/>
              <a:sym typeface="Calibri"/>
            </a:endParaRPr>
          </a:p>
        </p:txBody>
      </p:sp>
      <p:sp>
        <p:nvSpPr>
          <p:cNvPr id="690" name="Shape 690"/>
          <p:cNvSpPr/>
          <p:nvPr/>
        </p:nvSpPr>
        <p:spPr>
          <a:xfrm>
            <a:off x="684212" y="404812"/>
            <a:ext cx="7313612"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400" b="1">
              <a:solidFill>
                <a:srgbClr val="FF6600"/>
              </a:solidFill>
              <a:latin typeface="Calibri"/>
              <a:ea typeface="Calibri"/>
              <a:cs typeface="Calibri"/>
              <a:sym typeface="Calibri"/>
            </a:endParaRPr>
          </a:p>
        </p:txBody>
      </p:sp>
      <p:sp>
        <p:nvSpPr>
          <p:cNvPr id="691" name="Shape 691"/>
          <p:cNvSpPr/>
          <p:nvPr/>
        </p:nvSpPr>
        <p:spPr>
          <a:xfrm>
            <a:off x="0" y="-914400"/>
            <a:ext cx="1904999" cy="1904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Shape 692"/>
          <p:cNvSpPr/>
          <p:nvPr/>
        </p:nvSpPr>
        <p:spPr>
          <a:xfrm>
            <a:off x="0" y="-914400"/>
            <a:ext cx="1904999" cy="1904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93" name="Shape 693"/>
          <p:cNvPicPr preferRelativeResize="0"/>
          <p:nvPr/>
        </p:nvPicPr>
        <p:blipFill rotWithShape="1">
          <a:blip r:embed="rId3">
            <a:alphaModFix/>
          </a:blip>
          <a:srcRect/>
          <a:stretch/>
        </p:blipFill>
        <p:spPr>
          <a:xfrm>
            <a:off x="0" y="4941887"/>
            <a:ext cx="1568449" cy="19161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57</a:t>
            </a:fld>
            <a:endParaRPr lang="nl-NL" sz="1800">
              <a:solidFill>
                <a:schemeClr val="dk1"/>
              </a:solidFill>
              <a:latin typeface="Calibri"/>
              <a:ea typeface="Calibri"/>
              <a:cs typeface="Calibri"/>
              <a:sym typeface="Calibri"/>
            </a:endParaRPr>
          </a:p>
        </p:txBody>
      </p:sp>
      <p:sp>
        <p:nvSpPr>
          <p:cNvPr id="699" name="Shape 699"/>
          <p:cNvSpPr txBox="1">
            <a:spLocks noGrp="1"/>
          </p:cNvSpPr>
          <p:nvPr>
            <p:ph type="body" idx="1"/>
          </p:nvPr>
        </p:nvSpPr>
        <p:spPr>
          <a:xfrm>
            <a:off x="615950" y="2093913"/>
            <a:ext cx="7772400" cy="4430712"/>
          </a:xfrm>
          <a:prstGeom prst="rect">
            <a:avLst/>
          </a:prstGeom>
          <a:noFill/>
          <a:ln>
            <a:noFill/>
          </a:ln>
        </p:spPr>
        <p:txBody>
          <a:bodyPr lIns="91425" tIns="45700" rIns="91425" bIns="45700" anchor="t" anchorCtr="0">
            <a:noAutofit/>
          </a:bodyPr>
          <a:lstStyle/>
          <a:p>
            <a:pPr marL="812800" marR="0" lvl="0" indent="-812800" algn="l" rtl="0">
              <a:lnSpc>
                <a:spcPct val="90000"/>
              </a:lnSpc>
              <a:spcBef>
                <a:spcPts val="0"/>
              </a:spcBef>
              <a:spcAft>
                <a:spcPts val="0"/>
              </a:spcAft>
              <a:buClr>
                <a:schemeClr val="dk2"/>
              </a:buClr>
              <a:buSzPct val="25000"/>
              <a:buFont typeface="Arial"/>
              <a:buNone/>
            </a:pPr>
            <a:r>
              <a:rPr lang="nl-NL" sz="2000" b="0" i="0" u="none" strike="noStrike" cap="none">
                <a:solidFill>
                  <a:schemeClr val="dk2"/>
                </a:solidFill>
                <a:latin typeface="Calibri"/>
                <a:ea typeface="Calibri"/>
                <a:cs typeface="Calibri"/>
                <a:sym typeface="Calibri"/>
              </a:rPr>
              <a:t>I.      Mededeling dat uitslag op taaltest onvoldoende was</a:t>
            </a:r>
          </a:p>
          <a:p>
            <a:pPr marL="812800" marR="0" lvl="0" indent="-812800" algn="l" rtl="0">
              <a:lnSpc>
                <a:spcPct val="90000"/>
              </a:lnSpc>
              <a:spcBef>
                <a:spcPts val="380"/>
              </a:spcBef>
              <a:spcAft>
                <a:spcPts val="0"/>
              </a:spcAft>
              <a:buClr>
                <a:schemeClr val="dk1"/>
              </a:buClr>
              <a:buSzPct val="100000"/>
              <a:buFont typeface="Arial"/>
              <a:buNone/>
            </a:pPr>
            <a:endParaRPr sz="1900" b="0" i="0" u="none" strike="noStrike" cap="none">
              <a:solidFill>
                <a:schemeClr val="dk2"/>
              </a:solidFill>
              <a:latin typeface="Calibri"/>
              <a:ea typeface="Calibri"/>
              <a:cs typeface="Calibri"/>
              <a:sym typeface="Calibri"/>
            </a:endParaRPr>
          </a:p>
          <a:p>
            <a:pPr marL="812800" marR="0" lvl="0" indent="-812800" algn="l" rtl="0">
              <a:lnSpc>
                <a:spcPct val="90000"/>
              </a:lnSpc>
              <a:spcBef>
                <a:spcPts val="400"/>
              </a:spcBef>
              <a:spcAft>
                <a:spcPts val="0"/>
              </a:spcAft>
              <a:buClr>
                <a:schemeClr val="dk2"/>
              </a:buClr>
              <a:buSzPct val="25000"/>
              <a:buFont typeface="Arial"/>
              <a:buNone/>
            </a:pPr>
            <a:r>
              <a:rPr lang="nl-NL" sz="2000" b="0" i="0" u="none" strike="noStrike" cap="none">
                <a:solidFill>
                  <a:schemeClr val="dk2"/>
                </a:solidFill>
                <a:latin typeface="Calibri"/>
                <a:ea typeface="Calibri"/>
                <a:cs typeface="Calibri"/>
                <a:sym typeface="Calibri"/>
              </a:rPr>
              <a:t>II. 	Achtergrondinformatie verstrekken</a:t>
            </a:r>
          </a:p>
          <a:p>
            <a:pPr marL="812800" marR="0" lvl="0" indent="-812800" algn="l" rtl="0">
              <a:lnSpc>
                <a:spcPct val="90000"/>
              </a:lnSpc>
              <a:spcBef>
                <a:spcPts val="400"/>
              </a:spcBef>
              <a:spcAft>
                <a:spcPts val="0"/>
              </a:spcAft>
              <a:buClr>
                <a:schemeClr val="dk2"/>
              </a:buClr>
              <a:buSzPct val="100000"/>
              <a:buFont typeface="Arial"/>
              <a:buChar char="•"/>
            </a:pPr>
            <a:r>
              <a:rPr lang="nl-NL" sz="2000" b="0" i="0" u="none" strike="noStrike" cap="none">
                <a:solidFill>
                  <a:schemeClr val="dk2"/>
                </a:solidFill>
                <a:latin typeface="Calibri"/>
                <a:ea typeface="Calibri"/>
                <a:cs typeface="Calibri"/>
                <a:sym typeface="Calibri"/>
              </a:rPr>
              <a:t>Ga in op vragen van de ouder</a:t>
            </a:r>
          </a:p>
          <a:p>
            <a:pPr marL="812800" marR="0" lvl="0" indent="-812800" algn="l" rtl="0">
              <a:lnSpc>
                <a:spcPct val="90000"/>
              </a:lnSpc>
              <a:spcBef>
                <a:spcPts val="400"/>
              </a:spcBef>
              <a:spcAft>
                <a:spcPts val="0"/>
              </a:spcAft>
              <a:buClr>
                <a:schemeClr val="dk2"/>
              </a:buClr>
              <a:buSzPct val="100000"/>
              <a:buFont typeface="Arial"/>
              <a:buChar char="•"/>
            </a:pPr>
            <a:r>
              <a:rPr lang="nl-NL" sz="2000" b="0" i="0" u="none" strike="noStrike" cap="none">
                <a:solidFill>
                  <a:schemeClr val="dk2"/>
                </a:solidFill>
                <a:latin typeface="Calibri"/>
                <a:ea typeface="Calibri"/>
                <a:cs typeface="Calibri"/>
                <a:sym typeface="Calibri"/>
              </a:rPr>
              <a:t>Ga kort in op de waarde van de uitslag op de taaltest</a:t>
            </a:r>
          </a:p>
          <a:p>
            <a:pPr marL="812800" marR="0" lvl="0" indent="-812800" algn="l" rtl="0">
              <a:lnSpc>
                <a:spcPct val="90000"/>
              </a:lnSpc>
              <a:spcBef>
                <a:spcPts val="400"/>
              </a:spcBef>
              <a:spcAft>
                <a:spcPts val="0"/>
              </a:spcAft>
              <a:buClr>
                <a:schemeClr val="dk1"/>
              </a:buClr>
              <a:buSzPct val="100000"/>
              <a:buFont typeface="Arial"/>
              <a:buNone/>
            </a:pPr>
            <a:endParaRPr sz="2000" b="0" i="0" u="none" strike="noStrike" cap="none">
              <a:solidFill>
                <a:schemeClr val="dk2"/>
              </a:solidFill>
              <a:latin typeface="Calibri"/>
              <a:ea typeface="Calibri"/>
              <a:cs typeface="Calibri"/>
              <a:sym typeface="Calibri"/>
            </a:endParaRPr>
          </a:p>
          <a:p>
            <a:pPr marL="812800" marR="0" lvl="0" indent="-812800" algn="l" rtl="0">
              <a:lnSpc>
                <a:spcPct val="90000"/>
              </a:lnSpc>
              <a:spcBef>
                <a:spcPts val="400"/>
              </a:spcBef>
              <a:spcAft>
                <a:spcPts val="0"/>
              </a:spcAft>
              <a:buClr>
                <a:schemeClr val="dk2"/>
              </a:buClr>
              <a:buSzPct val="25000"/>
              <a:buFont typeface="Arial"/>
              <a:buNone/>
            </a:pPr>
            <a:r>
              <a:rPr lang="nl-NL" sz="2000" b="0" i="0" u="none" strike="noStrike" cap="none">
                <a:solidFill>
                  <a:schemeClr val="dk2"/>
                </a:solidFill>
                <a:latin typeface="Calibri"/>
                <a:ea typeface="Calibri"/>
                <a:cs typeface="Calibri"/>
                <a:sym typeface="Calibri"/>
              </a:rPr>
              <a:t>III. 	Advies en vervolgtraject</a:t>
            </a:r>
          </a:p>
          <a:p>
            <a:pPr marL="812800" marR="0" lvl="0" indent="-812800" algn="l" rtl="0">
              <a:lnSpc>
                <a:spcPct val="90000"/>
              </a:lnSpc>
              <a:spcBef>
                <a:spcPts val="400"/>
              </a:spcBef>
              <a:spcAft>
                <a:spcPts val="0"/>
              </a:spcAft>
              <a:buClr>
                <a:schemeClr val="dk2"/>
              </a:buClr>
              <a:buSzPct val="100000"/>
              <a:buFont typeface="Arial"/>
              <a:buChar char="•"/>
            </a:pPr>
            <a:r>
              <a:rPr lang="nl-NL" sz="2000" b="0" i="0" u="none" strike="noStrike" cap="none">
                <a:solidFill>
                  <a:schemeClr val="dk2"/>
                </a:solidFill>
                <a:latin typeface="Calibri"/>
                <a:ea typeface="Calibri"/>
                <a:cs typeface="Calibri"/>
                <a:sym typeface="Calibri"/>
              </a:rPr>
              <a:t>Geef aan dat nader onderzoek noodzakelijk is en waarom</a:t>
            </a:r>
          </a:p>
          <a:p>
            <a:pPr marL="812800" marR="0" lvl="0" indent="-812800" algn="l" rtl="0">
              <a:lnSpc>
                <a:spcPct val="90000"/>
              </a:lnSpc>
              <a:spcBef>
                <a:spcPts val="400"/>
              </a:spcBef>
              <a:spcAft>
                <a:spcPts val="0"/>
              </a:spcAft>
              <a:buClr>
                <a:schemeClr val="dk2"/>
              </a:buClr>
              <a:buSzPct val="100000"/>
              <a:buFont typeface="Arial"/>
              <a:buChar char="•"/>
            </a:pPr>
            <a:r>
              <a:rPr lang="nl-NL" sz="2000" b="0" i="0" u="none" strike="noStrike" cap="none">
                <a:solidFill>
                  <a:schemeClr val="dk2"/>
                </a:solidFill>
                <a:latin typeface="Calibri"/>
                <a:ea typeface="Calibri"/>
                <a:cs typeface="Calibri"/>
                <a:sym typeface="Calibri"/>
              </a:rPr>
              <a:t>Geef aan dat dit onderzoek moet plaatsvinden op AC</a:t>
            </a:r>
          </a:p>
          <a:p>
            <a:pPr marL="812800" marR="0" lvl="0" indent="-812800" algn="l" rtl="0">
              <a:lnSpc>
                <a:spcPct val="90000"/>
              </a:lnSpc>
              <a:spcBef>
                <a:spcPts val="400"/>
              </a:spcBef>
              <a:spcAft>
                <a:spcPts val="0"/>
              </a:spcAft>
              <a:buClr>
                <a:schemeClr val="dk2"/>
              </a:buClr>
              <a:buSzPct val="100000"/>
              <a:buFont typeface="Arial"/>
              <a:buChar char="•"/>
            </a:pPr>
            <a:r>
              <a:rPr lang="nl-NL" sz="2000" b="0" i="0" u="none" strike="noStrike" cap="none">
                <a:solidFill>
                  <a:schemeClr val="dk2"/>
                </a:solidFill>
                <a:latin typeface="Calibri"/>
                <a:ea typeface="Calibri"/>
                <a:cs typeface="Calibri"/>
                <a:sym typeface="Calibri"/>
              </a:rPr>
              <a:t>Geef aan dat het AC contact zal opnemen met de ouders voor een intakegesprek en het onderzoek</a:t>
            </a:r>
          </a:p>
        </p:txBody>
      </p:sp>
      <p:sp>
        <p:nvSpPr>
          <p:cNvPr id="700" name="Shape 700"/>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Verwijzingsgesprek</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58</a:t>
            </a:fld>
            <a:endParaRPr lang="nl-NL" sz="1800">
              <a:solidFill>
                <a:schemeClr val="dk1"/>
              </a:solidFill>
              <a:latin typeface="Calibri"/>
              <a:ea typeface="Calibri"/>
              <a:cs typeface="Calibri"/>
              <a:sym typeface="Calibri"/>
            </a:endParaRPr>
          </a:p>
        </p:txBody>
      </p:sp>
      <p:sp>
        <p:nvSpPr>
          <p:cNvPr id="706" name="Shape 706"/>
          <p:cNvSpPr txBox="1">
            <a:spLocks noGrp="1"/>
          </p:cNvSpPr>
          <p:nvPr>
            <p:ph type="body" idx="1"/>
          </p:nvPr>
        </p:nvSpPr>
        <p:spPr>
          <a:xfrm>
            <a:off x="611187" y="2133600"/>
            <a:ext cx="7772400" cy="4464050"/>
          </a:xfrm>
          <a:prstGeom prst="rect">
            <a:avLst/>
          </a:prstGeom>
          <a:noFill/>
          <a:ln>
            <a:noFill/>
          </a:ln>
        </p:spPr>
        <p:txBody>
          <a:bodyPr lIns="91425" tIns="45700" rIns="91425" bIns="45700" anchor="t" anchorCtr="0">
            <a:noAutofit/>
          </a:bodyPr>
          <a:lstStyle/>
          <a:p>
            <a:pPr marL="536575" marR="0" lvl="0" indent="-536575" algn="l" rtl="0">
              <a:lnSpc>
                <a:spcPct val="90000"/>
              </a:lnSpc>
              <a:spcBef>
                <a:spcPts val="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Audiologisch centrum is een gespecialiseerd centrum voor onderzoek naar gehoor en taal bij kinderen en volwassenen. </a:t>
            </a:r>
          </a:p>
          <a:p>
            <a:pPr marL="536575" marR="0" lvl="0" indent="-536575" algn="l" rtl="0">
              <a:lnSpc>
                <a:spcPct val="90000"/>
              </a:lnSpc>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Het is noodzakelijk dat onderzoek wordt gedaan omdat moet worden gekeken </a:t>
            </a:r>
            <a:r>
              <a:rPr lang="nl-NL" sz="2400" b="1" i="0" u="none" strike="noStrike" cap="none">
                <a:solidFill>
                  <a:schemeClr val="dk2"/>
                </a:solidFill>
                <a:latin typeface="Calibri"/>
                <a:ea typeface="Calibri"/>
                <a:cs typeface="Calibri"/>
                <a:sym typeface="Calibri"/>
              </a:rPr>
              <a:t>of</a:t>
            </a:r>
            <a:r>
              <a:rPr lang="nl-NL" sz="2400" b="0" i="0" u="none" strike="noStrike" cap="none">
                <a:solidFill>
                  <a:schemeClr val="dk2"/>
                </a:solidFill>
                <a:latin typeface="Calibri"/>
                <a:ea typeface="Calibri"/>
                <a:cs typeface="Calibri"/>
                <a:sym typeface="Calibri"/>
              </a:rPr>
              <a:t> behandeling nodig is.</a:t>
            </a:r>
          </a:p>
          <a:p>
            <a:pPr marL="536575" marR="0" lvl="0" indent="-536575" algn="l" rtl="0">
              <a:lnSpc>
                <a:spcPct val="90000"/>
              </a:lnSpc>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Op het AC wordt multidisciplinair onderzoek gedaan om de oorzaak van een achterblijvende taalontwikkeling vast te stellen.</a:t>
            </a:r>
          </a:p>
          <a:p>
            <a:pPr marL="536575" marR="0" lvl="0" indent="-536575" algn="l" rtl="0">
              <a:lnSpc>
                <a:spcPct val="90000"/>
              </a:lnSpc>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Er wordt gehooronderzoek gedaan, logopedisch onderzoek, soms psychologisch onderzoek</a:t>
            </a:r>
          </a:p>
          <a:p>
            <a:pPr marL="536575" marR="0" lvl="0" indent="-536575" algn="l" rtl="0">
              <a:lnSpc>
                <a:spcPct val="90000"/>
              </a:lnSpc>
              <a:spcBef>
                <a:spcPts val="480"/>
              </a:spcBef>
              <a:spcAft>
                <a:spcPts val="0"/>
              </a:spcAft>
              <a:buClr>
                <a:schemeClr val="dk2"/>
              </a:buClr>
              <a:buSzPct val="100000"/>
              <a:buFont typeface="Noto Sans Symbols"/>
              <a:buChar char="▪"/>
            </a:pPr>
            <a:r>
              <a:rPr lang="nl-NL" sz="2400" b="0" i="0" u="none" strike="noStrike" cap="none">
                <a:solidFill>
                  <a:schemeClr val="dk2"/>
                </a:solidFill>
                <a:latin typeface="Calibri"/>
                <a:ea typeface="Calibri"/>
                <a:cs typeface="Calibri"/>
                <a:sym typeface="Calibri"/>
              </a:rPr>
              <a:t>De oorzaak is bepalend voor de behandeling die eventueel moet gaan plaatsvinden.</a:t>
            </a:r>
          </a:p>
        </p:txBody>
      </p:sp>
      <p:sp>
        <p:nvSpPr>
          <p:cNvPr id="707" name="Shape 707"/>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Waarom onderzoek op het AC</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000" b="1" i="0" u="none" strike="noStrike" cap="none">
                <a:solidFill>
                  <a:schemeClr val="dk2"/>
                </a:solidFill>
                <a:latin typeface="Calibri"/>
                <a:ea typeface="Calibri"/>
                <a:cs typeface="Calibri"/>
                <a:sym typeface="Calibri"/>
              </a:rPr>
              <a:t>Verwijzing in speciale gevallen</a:t>
            </a:r>
          </a:p>
        </p:txBody>
      </p:sp>
      <p:sp>
        <p:nvSpPr>
          <p:cNvPr id="713" name="Shape 713"/>
          <p:cNvSpPr txBox="1">
            <a:spLocks noGrp="1"/>
          </p:cNvSpPr>
          <p:nvPr>
            <p:ph type="body" idx="1"/>
          </p:nvPr>
        </p:nvSpPr>
        <p:spPr>
          <a:xfrm>
            <a:off x="539750" y="23495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nl-NL" sz="2000" b="0" i="0" u="none" strike="noStrike" cap="none">
                <a:solidFill>
                  <a:schemeClr val="dk2"/>
                </a:solidFill>
                <a:latin typeface="Calibri"/>
                <a:ea typeface="Calibri"/>
                <a:cs typeface="Calibri"/>
                <a:sym typeface="Calibri"/>
              </a:rPr>
              <a:t>Wanneer een kind 0-1 score behaalt maar er is duidelijk sprake van andere voorliggende problematiek of een zeer sterk vermoeden daarvan (bijvoorbeeld  algehele ontwikkelingsachterstand, autistisch spectrum stoornis) kan een ander type verwijzing meer voor de hand liggen.</a:t>
            </a:r>
          </a:p>
          <a:p>
            <a:pPr marL="0" marR="0" lvl="0" indent="0" algn="l" rtl="0">
              <a:spcBef>
                <a:spcPts val="400"/>
              </a:spcBef>
              <a:spcAft>
                <a:spcPts val="0"/>
              </a:spcAft>
              <a:buClr>
                <a:schemeClr val="dk1"/>
              </a:buClr>
              <a:buSzPct val="25000"/>
              <a:buFont typeface="Arial"/>
              <a:buNone/>
            </a:pPr>
            <a:endParaRPr sz="2000" b="0" i="0" u="none" strike="noStrike" cap="none">
              <a:solidFill>
                <a:schemeClr val="dk2"/>
              </a:solidFill>
              <a:latin typeface="Calibri"/>
              <a:ea typeface="Calibri"/>
              <a:cs typeface="Calibri"/>
              <a:sym typeface="Calibri"/>
            </a:endParaRPr>
          </a:p>
          <a:p>
            <a:pPr marL="0" marR="0" lvl="0" indent="0" algn="l" rtl="0">
              <a:spcBef>
                <a:spcPts val="400"/>
              </a:spcBef>
              <a:spcAft>
                <a:spcPts val="0"/>
              </a:spcAft>
              <a:buClr>
                <a:schemeClr val="dk2"/>
              </a:buClr>
              <a:buSzPct val="100000"/>
              <a:buFont typeface="Noto Sans Symbols"/>
              <a:buChar char="✓"/>
            </a:pPr>
            <a:r>
              <a:rPr lang="nl-NL" sz="2000" b="0" i="0" u="none" strike="noStrike" cap="none">
                <a:solidFill>
                  <a:schemeClr val="dk2"/>
                </a:solidFill>
                <a:latin typeface="Calibri"/>
                <a:ea typeface="Calibri"/>
                <a:cs typeface="Calibri"/>
                <a:sym typeface="Calibri"/>
              </a:rPr>
              <a:t>Deze problemen zijn geen aanleiding om het  kind niet te verwijzen.</a:t>
            </a:r>
          </a:p>
          <a:p>
            <a:pPr marL="0" marR="0" lvl="0" indent="0" algn="l" rtl="0">
              <a:spcBef>
                <a:spcPts val="400"/>
              </a:spcBef>
              <a:spcAft>
                <a:spcPts val="0"/>
              </a:spcAft>
              <a:buClr>
                <a:schemeClr val="dk2"/>
              </a:buClr>
              <a:buSzPct val="100000"/>
              <a:buFont typeface="Noto Sans Symbols"/>
              <a:buChar char="✓"/>
            </a:pPr>
            <a:r>
              <a:rPr lang="nl-NL" sz="2000" b="0" i="0" u="none" strike="noStrike" cap="none">
                <a:solidFill>
                  <a:schemeClr val="dk2"/>
                </a:solidFill>
                <a:latin typeface="Calibri"/>
                <a:ea typeface="Calibri"/>
                <a:cs typeface="Calibri"/>
                <a:sym typeface="Calibri"/>
              </a:rPr>
              <a:t>Bij een 0-1 scorend kind dient altijd een verwijzing plaats te vinden.</a:t>
            </a:r>
          </a:p>
        </p:txBody>
      </p:sp>
      <p:sp>
        <p:nvSpPr>
          <p:cNvPr id="714" name="Shape 714"/>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59</a:t>
            </a:fld>
            <a:endParaRPr lang="nl-NL" sz="1800">
              <a:solidFill>
                <a:schemeClr val="dk1"/>
              </a:solidFill>
              <a:latin typeface="Calibri"/>
              <a:ea typeface="Calibri"/>
              <a:cs typeface="Calibri"/>
              <a:sym typeface="Calibri"/>
            </a:endParaRPr>
          </a:p>
        </p:txBody>
      </p:sp>
      <p:pic>
        <p:nvPicPr>
          <p:cNvPr id="715" name="Shape 715"/>
          <p:cNvPicPr preferRelativeResize="0"/>
          <p:nvPr/>
        </p:nvPicPr>
        <p:blipFill rotWithShape="1">
          <a:blip r:embed="rId3">
            <a:alphaModFix/>
          </a:blip>
          <a:srcRect/>
          <a:stretch/>
        </p:blipFill>
        <p:spPr>
          <a:xfrm>
            <a:off x="-36513" y="4814887"/>
            <a:ext cx="1584325" cy="2359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1800">
                <a:solidFill>
                  <a:schemeClr val="dk1"/>
                </a:solidFill>
                <a:latin typeface="Calibri"/>
                <a:ea typeface="Calibri"/>
                <a:cs typeface="Calibri"/>
                <a:sym typeface="Calibri"/>
              </a:rPr>
              <a:t>		</a:t>
            </a:r>
            <a:fld id="{00000000-1234-1234-1234-123412341234}" type="slidenum">
              <a:rPr lang="nl-NL" sz="1800">
                <a:solidFill>
                  <a:schemeClr val="dk1"/>
                </a:solidFill>
                <a:latin typeface="Calibri"/>
                <a:ea typeface="Calibri"/>
                <a:cs typeface="Calibri"/>
                <a:sym typeface="Calibri"/>
              </a:rPr>
              <a:t>6</a:t>
            </a:fld>
            <a:r>
              <a:rPr lang="nl-NL" sz="1800">
                <a:solidFill>
                  <a:schemeClr val="dk1"/>
                </a:solidFill>
                <a:latin typeface="Calibri"/>
                <a:ea typeface="Calibri"/>
                <a:cs typeface="Calibri"/>
                <a:sym typeface="Calibri"/>
              </a:rPr>
              <a:t>		</a:t>
            </a:r>
          </a:p>
        </p:txBody>
      </p:sp>
      <p:sp>
        <p:nvSpPr>
          <p:cNvPr id="290" name="Shape 290"/>
          <p:cNvSpPr txBox="1">
            <a:spLocks noGrp="1"/>
          </p:cNvSpPr>
          <p:nvPr>
            <p:ph type="title"/>
          </p:nvPr>
        </p:nvSpPr>
        <p:spPr>
          <a:xfrm>
            <a:off x="539750" y="1196975"/>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Taalontwikkeling in fases</a:t>
            </a:r>
          </a:p>
        </p:txBody>
      </p:sp>
      <p:sp>
        <p:nvSpPr>
          <p:cNvPr id="291" name="Shape 291"/>
          <p:cNvSpPr txBox="1">
            <a:spLocks noGrp="1"/>
          </p:cNvSpPr>
          <p:nvPr>
            <p:ph type="body" idx="1"/>
          </p:nvPr>
        </p:nvSpPr>
        <p:spPr>
          <a:xfrm>
            <a:off x="755650" y="2328863"/>
            <a:ext cx="7313612" cy="4529137"/>
          </a:xfrm>
          <a:prstGeom prst="rect">
            <a:avLst/>
          </a:prstGeom>
          <a:noFill/>
          <a:ln>
            <a:noFill/>
          </a:ln>
        </p:spPr>
        <p:txBody>
          <a:bodyPr lIns="91425" tIns="45700" rIns="91425" bIns="45700" anchor="t" anchorCtr="0">
            <a:noAutofit/>
          </a:bodyPr>
          <a:lstStyle/>
          <a:p>
            <a:pPr marL="552450" marR="0" lvl="0" indent="-552450" algn="l" rtl="0">
              <a:lnSpc>
                <a:spcPct val="90000"/>
              </a:lnSpc>
              <a:spcBef>
                <a:spcPts val="0"/>
              </a:spcBef>
              <a:spcAft>
                <a:spcPts val="0"/>
              </a:spcAft>
              <a:buClr>
                <a:schemeClr val="dk1"/>
              </a:buClr>
              <a:buSzPct val="100000"/>
              <a:buFont typeface="Arial"/>
              <a:buNone/>
            </a:pPr>
            <a:endParaRPr sz="1800" b="0" i="0" u="none" strike="noStrike" cap="none">
              <a:solidFill>
                <a:srgbClr val="006699"/>
              </a:solidFill>
              <a:latin typeface="Calibri"/>
              <a:ea typeface="Calibri"/>
              <a:cs typeface="Calibri"/>
              <a:sym typeface="Calibri"/>
            </a:endParaRPr>
          </a:p>
          <a:p>
            <a:pPr marL="552450" marR="0" lvl="0" indent="-552450" algn="l" rtl="0">
              <a:lnSpc>
                <a:spcPct val="90000"/>
              </a:lnSpc>
              <a:spcBef>
                <a:spcPts val="400"/>
              </a:spcBef>
              <a:spcAft>
                <a:spcPts val="0"/>
              </a:spcAft>
              <a:buClr>
                <a:srgbClr val="006699"/>
              </a:buClr>
              <a:buSzPct val="25000"/>
              <a:buFont typeface="Arial"/>
              <a:buNone/>
            </a:pPr>
            <a:r>
              <a:rPr lang="nl-NL" sz="2000" b="1" i="0" u="none" strike="noStrike" cap="none">
                <a:solidFill>
                  <a:srgbClr val="006699"/>
                </a:solidFill>
                <a:latin typeface="Calibri"/>
                <a:ea typeface="Calibri"/>
                <a:cs typeface="Calibri"/>
                <a:sym typeface="Calibri"/>
              </a:rPr>
              <a:t>0 – 9 maanden</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huilen</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Vocaliseren (vooral eh-klanken)</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Oogcontact</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Glimlachen</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Brabbelen (veel lipklanken en zelfgemaakte geluiden)</a:t>
            </a:r>
          </a:p>
          <a:p>
            <a:pPr marL="552450" marR="0" lvl="0" indent="-552450" algn="l" rtl="0">
              <a:lnSpc>
                <a:spcPct val="90000"/>
              </a:lnSpc>
              <a:spcBef>
                <a:spcPts val="400"/>
              </a:spcBef>
              <a:spcAft>
                <a:spcPts val="0"/>
              </a:spcAft>
              <a:buClr>
                <a:srgbClr val="006699"/>
              </a:buClr>
              <a:buSzPct val="25000"/>
              <a:buFont typeface="Arial"/>
              <a:buNone/>
            </a:pPr>
            <a:r>
              <a:rPr lang="nl-NL" sz="2000" b="1" i="0" u="none" strike="noStrike" cap="none">
                <a:solidFill>
                  <a:srgbClr val="006699"/>
                </a:solidFill>
                <a:latin typeface="Calibri"/>
                <a:ea typeface="Calibri"/>
                <a:cs typeface="Calibri"/>
                <a:sym typeface="Calibri"/>
              </a:rPr>
              <a:t>9 – 12 maanden</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Sociaal brabbelen, imitatiefase (kind past zijn klanken aan de omgeving aan)</a:t>
            </a:r>
          </a:p>
          <a:p>
            <a:pPr marL="933450" marR="0" lvl="1" indent="-476250" algn="l" rtl="0">
              <a:lnSpc>
                <a:spcPct val="90000"/>
              </a:lnSpc>
              <a:spcBef>
                <a:spcPts val="400"/>
              </a:spcBef>
              <a:spcAft>
                <a:spcPts val="0"/>
              </a:spcAft>
              <a:buClr>
                <a:srgbClr val="006699"/>
              </a:buClr>
              <a:buSzPct val="100000"/>
              <a:buFont typeface="Arial"/>
              <a:buChar char="–"/>
            </a:pPr>
            <a:r>
              <a:rPr lang="nl-NL" sz="2000" b="0" i="0" u="none" strike="noStrike" cap="none">
                <a:solidFill>
                  <a:srgbClr val="006699"/>
                </a:solidFill>
                <a:latin typeface="Calibri"/>
                <a:ea typeface="Calibri"/>
                <a:cs typeface="Calibri"/>
                <a:sym typeface="Calibri"/>
              </a:rPr>
              <a:t>Vaste klankgroepen voor voorwerpen/gebeurtenissen (protowoorden)</a:t>
            </a:r>
          </a:p>
          <a:p>
            <a:pPr marL="552450" marR="0" lvl="0" indent="-552450" algn="l" rtl="0">
              <a:lnSpc>
                <a:spcPct val="90000"/>
              </a:lnSpc>
              <a:spcBef>
                <a:spcPts val="400"/>
              </a:spcBef>
              <a:spcAft>
                <a:spcPts val="0"/>
              </a:spcAft>
              <a:buClr>
                <a:schemeClr val="dk1"/>
              </a:buClr>
              <a:buSzPct val="100000"/>
              <a:buFont typeface="Arial"/>
              <a:buNone/>
            </a:pPr>
            <a:endParaRPr sz="2000" b="1" i="0" u="none" strike="noStrike" cap="none">
              <a:solidFill>
                <a:srgbClr val="006699"/>
              </a:solidFill>
              <a:latin typeface="Calibri"/>
              <a:ea typeface="Calibri"/>
              <a:cs typeface="Calibri"/>
              <a:sym typeface="Calibri"/>
            </a:endParaRPr>
          </a:p>
          <a:p>
            <a:pPr marL="552450" marR="0" lvl="0" indent="-552450" algn="l" rtl="0">
              <a:lnSpc>
                <a:spcPct val="90000"/>
              </a:lnSpc>
              <a:spcBef>
                <a:spcPts val="400"/>
              </a:spcBef>
              <a:spcAft>
                <a:spcPts val="0"/>
              </a:spcAft>
              <a:buClr>
                <a:schemeClr val="dk1"/>
              </a:buClr>
              <a:buSzPct val="25000"/>
              <a:buFont typeface="Arial"/>
              <a:buNone/>
            </a:pPr>
            <a:endParaRPr sz="2000" b="1" i="0" u="sng" strike="noStrike" cap="none">
              <a:solidFill>
                <a:srgbClr val="006699"/>
              </a:solidFill>
              <a:latin typeface="Calibri"/>
              <a:ea typeface="Calibri"/>
              <a:cs typeface="Calibri"/>
              <a:sym typeface="Calibri"/>
            </a:endParaRPr>
          </a:p>
          <a:p>
            <a:pPr marL="552450" marR="0" lvl="0" indent="-552450" algn="l" rtl="0">
              <a:lnSpc>
                <a:spcPct val="90000"/>
              </a:lnSpc>
              <a:spcBef>
                <a:spcPts val="360"/>
              </a:spcBef>
              <a:spcAft>
                <a:spcPts val="0"/>
              </a:spcAft>
              <a:buClr>
                <a:schemeClr val="dk1"/>
              </a:buClr>
              <a:buSzPct val="100000"/>
              <a:buFont typeface="Arial"/>
              <a:buNone/>
            </a:pPr>
            <a:endParaRPr sz="1800" b="1" i="0" u="none" strike="noStrike" cap="none">
              <a:solidFill>
                <a:schemeClr val="dk1"/>
              </a:solidFill>
              <a:latin typeface="Calibri"/>
              <a:ea typeface="Calibri"/>
              <a:cs typeface="Calibri"/>
              <a:sym typeface="Calibri"/>
            </a:endParaRPr>
          </a:p>
          <a:p>
            <a:pPr marL="552450" marR="0" lvl="0" indent="-552450" algn="l" rtl="0">
              <a:lnSpc>
                <a:spcPct val="90000"/>
              </a:lnSpc>
              <a:spcBef>
                <a:spcPts val="360"/>
              </a:spcBef>
              <a:spcAft>
                <a:spcPts val="0"/>
              </a:spcAft>
              <a:buClr>
                <a:schemeClr val="dk1"/>
              </a:buClr>
              <a:buSzPct val="100000"/>
              <a:buFont typeface="Arial"/>
              <a:buNone/>
            </a:pPr>
            <a:endParaRPr sz="1800" b="0" i="0" u="none" strike="noStrike" cap="none">
              <a:solidFill>
                <a:srgbClr val="006699"/>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Shape 720"/>
          <p:cNvPicPr preferRelativeResize="0"/>
          <p:nvPr/>
        </p:nvPicPr>
        <p:blipFill rotWithShape="1">
          <a:blip r:embed="rId3">
            <a:alphaModFix/>
          </a:blip>
          <a:srcRect/>
          <a:stretch/>
        </p:blipFill>
        <p:spPr>
          <a:xfrm>
            <a:off x="4056" y="0"/>
            <a:ext cx="9139942" cy="6858000"/>
          </a:xfrm>
          <a:prstGeom prst="rect">
            <a:avLst/>
          </a:prstGeom>
          <a:noFill/>
          <a:ln>
            <a:noFill/>
          </a:ln>
        </p:spPr>
      </p:pic>
      <p:sp>
        <p:nvSpPr>
          <p:cNvPr id="721" name="Shape 721"/>
          <p:cNvSpPr/>
          <p:nvPr/>
        </p:nvSpPr>
        <p:spPr>
          <a:xfrm>
            <a:off x="4806280" y="3861048"/>
            <a:ext cx="6318448" cy="541045"/>
          </a:xfrm>
          <a:prstGeom prst="rect">
            <a:avLst/>
          </a:prstGeom>
          <a:noFill/>
          <a:ln>
            <a:noFill/>
          </a:ln>
        </p:spPr>
        <p:txBody>
          <a:bodyPr lIns="91425" tIns="45700" rIns="91425" bIns="45700" anchor="t" anchorCtr="0">
            <a:noAutofit/>
          </a:bodyPr>
          <a:lstStyle/>
          <a:p>
            <a:pPr marL="361950" marR="0" lvl="0" indent="-361950" algn="l" rtl="0">
              <a:lnSpc>
                <a:spcPct val="80000"/>
              </a:lnSpc>
              <a:spcBef>
                <a:spcPts val="0"/>
              </a:spcBef>
              <a:spcAft>
                <a:spcPts val="0"/>
              </a:spcAft>
              <a:buClr>
                <a:schemeClr val="dk1"/>
              </a:buClr>
              <a:buSzPct val="25000"/>
              <a:buFont typeface="Arial"/>
              <a:buNone/>
            </a:pPr>
            <a:r>
              <a:rPr lang="nl-NL" sz="1800" b="1">
                <a:solidFill>
                  <a:schemeClr val="dk1"/>
                </a:solidFill>
                <a:latin typeface="Arial"/>
                <a:ea typeface="Arial"/>
                <a:cs typeface="Arial"/>
                <a:sym typeface="Arial"/>
              </a:rPr>
              <a:t>©NCJ Utrecht &amp; NSDSK Amsterdam </a:t>
            </a:r>
          </a:p>
          <a:p>
            <a:pPr marL="361950" marR="0" lvl="0" indent="-361950" algn="l" rtl="0">
              <a:lnSpc>
                <a:spcPct val="80000"/>
              </a:lnSpc>
              <a:spcBef>
                <a:spcPts val="0"/>
              </a:spcBef>
              <a:spcAft>
                <a:spcPts val="0"/>
              </a:spcAft>
              <a:buClr>
                <a:schemeClr val="dk1"/>
              </a:buClr>
              <a:buSzPct val="25000"/>
              <a:buFont typeface="Arial"/>
              <a:buNone/>
            </a:pPr>
            <a:r>
              <a:rPr lang="nl-NL" sz="1800" b="1">
                <a:solidFill>
                  <a:schemeClr val="dk1"/>
                </a:solidFill>
                <a:latin typeface="Arial"/>
                <a:ea typeface="Arial"/>
                <a:cs typeface="Arial"/>
                <a:sym typeface="Arial"/>
              </a:rPr>
              <a:t>Voor vragen </a:t>
            </a:r>
            <a:r>
              <a:rPr lang="nl-NL" sz="1800" b="1" u="sng">
                <a:solidFill>
                  <a:schemeClr val="hlink"/>
                </a:solidFill>
                <a:latin typeface="Arial"/>
                <a:ea typeface="Arial"/>
                <a:cs typeface="Arial"/>
                <a:sym typeface="Arial"/>
                <a:hlinkClick r:id="rId4"/>
              </a:rPr>
              <a:t>bcarmiggelt@ncj.nl</a:t>
            </a:r>
            <a:r>
              <a:rPr lang="nl-NL" sz="1800" b="1">
                <a:solidFill>
                  <a:schemeClr val="dk1"/>
                </a:solidFill>
                <a:latin typeface="Arial"/>
                <a:ea typeface="Arial"/>
                <a:cs typeface="Arial"/>
                <a:sym typeface="Arial"/>
              </a:rPr>
              <a:t> </a:t>
            </a:r>
          </a:p>
        </p:txBody>
      </p:sp>
      <p:pic>
        <p:nvPicPr>
          <p:cNvPr id="722" name="Shape 722"/>
          <p:cNvPicPr preferRelativeResize="0"/>
          <p:nvPr/>
        </p:nvPicPr>
        <p:blipFill rotWithShape="1">
          <a:blip r:embed="rId5">
            <a:alphaModFix/>
          </a:blip>
          <a:srcRect/>
          <a:stretch/>
        </p:blipFill>
        <p:spPr>
          <a:xfrm>
            <a:off x="107504" y="5301207"/>
            <a:ext cx="2232248" cy="12421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800">
                <a:solidFill>
                  <a:srgbClr val="265A59"/>
                </a:solidFill>
                <a:latin typeface="Calibri"/>
                <a:ea typeface="Calibri"/>
                <a:cs typeface="Calibri"/>
                <a:sym typeface="Calibri"/>
              </a:rPr>
              <a:t>7</a:t>
            </a:fld>
            <a:endParaRPr lang="nl-NL" sz="1800">
              <a:solidFill>
                <a:srgbClr val="265A59"/>
              </a:solidFill>
              <a:latin typeface="Calibri"/>
              <a:ea typeface="Calibri"/>
              <a:cs typeface="Calibri"/>
              <a:sym typeface="Calibri"/>
            </a:endParaRPr>
          </a:p>
        </p:txBody>
      </p:sp>
      <p:sp>
        <p:nvSpPr>
          <p:cNvPr id="298" name="Shape 298"/>
          <p:cNvSpPr txBox="1">
            <a:spLocks noGrp="1"/>
          </p:cNvSpPr>
          <p:nvPr>
            <p:ph type="title"/>
          </p:nvPr>
        </p:nvSpPr>
        <p:spPr>
          <a:xfrm>
            <a:off x="395287" y="1196975"/>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00" b="1" i="0" u="none" strike="noStrike" cap="none">
                <a:solidFill>
                  <a:schemeClr val="dk2"/>
                </a:solidFill>
                <a:latin typeface="Calibri"/>
                <a:ea typeface="Calibri"/>
                <a:cs typeface="Calibri"/>
                <a:sym typeface="Calibri"/>
              </a:rPr>
              <a:t>Kijkfragment 1</a:t>
            </a:r>
          </a:p>
        </p:txBody>
      </p:sp>
      <p:sp>
        <p:nvSpPr>
          <p:cNvPr id="299" name="Shape 299"/>
          <p:cNvSpPr txBox="1">
            <a:spLocks noGrp="1"/>
          </p:cNvSpPr>
          <p:nvPr>
            <p:ph type="body" idx="1"/>
          </p:nvPr>
        </p:nvSpPr>
        <p:spPr>
          <a:xfrm>
            <a:off x="684212" y="2852738"/>
            <a:ext cx="3346449" cy="10255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nl-NL" sz="3200" b="0" i="0" u="sng" strike="noStrike" cap="none" dirty="0">
                <a:solidFill>
                  <a:schemeClr val="hlink"/>
                </a:solidFill>
                <a:latin typeface="Calibri"/>
                <a:ea typeface="Calibri"/>
                <a:cs typeface="Calibri"/>
                <a:sym typeface="Calibri"/>
                <a:hlinkClick r:id="rId3"/>
              </a:rPr>
              <a:t>vocaliseren</a:t>
            </a:r>
            <a:endParaRPr lang="nl-NL" sz="3200" b="0" i="0" u="sng" strike="noStrike" cap="none" dirty="0">
              <a:solidFill>
                <a:schemeClr val="hlink"/>
              </a:solidFill>
              <a:latin typeface="Calibri"/>
              <a:ea typeface="Calibri"/>
              <a:cs typeface="Calibri"/>
              <a:sym typeface="Calibri"/>
              <a:hlinkClick r:id="rId4"/>
            </a:endParaRPr>
          </a:p>
        </p:txBody>
      </p:sp>
      <p:sp>
        <p:nvSpPr>
          <p:cNvPr id="300" name="Shape 300"/>
          <p:cNvSpPr txBox="1"/>
          <p:nvPr/>
        </p:nvSpPr>
        <p:spPr>
          <a:xfrm>
            <a:off x="684212" y="3716337"/>
            <a:ext cx="3346449" cy="10255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nl-NL" sz="2800" u="sng" dirty="0">
                <a:solidFill>
                  <a:schemeClr val="hlink"/>
                </a:solidFill>
                <a:latin typeface="Calibri"/>
                <a:ea typeface="Calibri"/>
                <a:cs typeface="Calibri"/>
                <a:sym typeface="Calibri"/>
                <a:hlinkClick r:id="rId5"/>
              </a:rPr>
              <a:t>Gesprek 2 maanden</a:t>
            </a:r>
            <a:endParaRPr lang="nl-NL" sz="2800" u="sng" dirty="0">
              <a:solidFill>
                <a:schemeClr val="hlink"/>
              </a:solidFill>
              <a:latin typeface="Calibri"/>
              <a:ea typeface="Calibri"/>
              <a:cs typeface="Calibri"/>
              <a:sym typeface="Calibri"/>
              <a:hlinkClick r:id="rId6"/>
            </a:endParaRPr>
          </a:p>
        </p:txBody>
      </p:sp>
      <p:sp>
        <p:nvSpPr>
          <p:cNvPr id="301" name="Shape 301"/>
          <p:cNvSpPr txBox="1"/>
          <p:nvPr/>
        </p:nvSpPr>
        <p:spPr>
          <a:xfrm>
            <a:off x="755650" y="4581525"/>
            <a:ext cx="3346449" cy="10255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nl-NL" sz="3200" u="sng" dirty="0">
                <a:solidFill>
                  <a:schemeClr val="hlink"/>
                </a:solidFill>
                <a:latin typeface="Calibri"/>
                <a:ea typeface="Calibri"/>
                <a:cs typeface="Calibri"/>
                <a:sym typeface="Calibri"/>
                <a:hlinkClick r:id="rId7"/>
              </a:rPr>
              <a:t>5 maanden</a:t>
            </a:r>
            <a:endParaRPr lang="nl-NL" sz="3200" u="sng" dirty="0">
              <a:solidFill>
                <a:schemeClr val="hlink"/>
              </a:solidFill>
              <a:latin typeface="Calibri"/>
              <a:ea typeface="Calibri"/>
              <a:cs typeface="Calibri"/>
              <a:sym typeface="Calibri"/>
              <a:hlinkClick r:id="rId8"/>
            </a:endParaRPr>
          </a:p>
        </p:txBody>
      </p:sp>
      <p:sp>
        <p:nvSpPr>
          <p:cNvPr id="302" name="Shape 302"/>
          <p:cNvSpPr txBox="1"/>
          <p:nvPr/>
        </p:nvSpPr>
        <p:spPr>
          <a:xfrm>
            <a:off x="755650" y="5589587"/>
            <a:ext cx="3346449" cy="102552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nl-NL" sz="3200" u="sng" dirty="0">
                <a:solidFill>
                  <a:schemeClr val="hlink"/>
                </a:solidFill>
                <a:latin typeface="Calibri"/>
                <a:ea typeface="Calibri"/>
                <a:cs typeface="Calibri"/>
                <a:sym typeface="Calibri"/>
                <a:hlinkClick r:id="rId9"/>
              </a:rPr>
              <a:t>12 maanden</a:t>
            </a:r>
            <a:endParaRPr lang="nl-NL" sz="3200" u="sng" dirty="0">
              <a:solidFill>
                <a:schemeClr val="hlink"/>
              </a:solidFill>
              <a:latin typeface="Calibri"/>
              <a:ea typeface="Calibri"/>
              <a:cs typeface="Calibri"/>
              <a:sym typeface="Calibri"/>
              <a:hlinkClick r:id="rId10"/>
            </a:endParaRPr>
          </a:p>
        </p:txBody>
      </p:sp>
      <p:pic>
        <p:nvPicPr>
          <p:cNvPr id="303" name="Shape 303"/>
          <p:cNvPicPr preferRelativeResize="0"/>
          <p:nvPr/>
        </p:nvPicPr>
        <p:blipFill rotWithShape="1">
          <a:blip r:embed="rId11">
            <a:alphaModFix/>
          </a:blip>
          <a:srcRect/>
          <a:stretch/>
        </p:blipFill>
        <p:spPr>
          <a:xfrm>
            <a:off x="6084887" y="3933825"/>
            <a:ext cx="2619375" cy="1743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144463" y="1206500"/>
            <a:ext cx="8891587"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3959" b="1" i="0" u="none" strike="noStrike" cap="none">
                <a:solidFill>
                  <a:schemeClr val="dk2"/>
                </a:solidFill>
                <a:latin typeface="Calibri"/>
                <a:ea typeface="Calibri"/>
                <a:cs typeface="Calibri"/>
                <a:sym typeface="Calibri"/>
              </a:rPr>
              <a:t>Taalontwikkelings in fases &amp; mijlpalen </a:t>
            </a:r>
          </a:p>
        </p:txBody>
      </p:sp>
      <p:sp>
        <p:nvSpPr>
          <p:cNvPr id="309" name="Shape 309"/>
          <p:cNvSpPr txBox="1">
            <a:spLocks noGrp="1"/>
          </p:cNvSpPr>
          <p:nvPr>
            <p:ph type="body" idx="1"/>
          </p:nvPr>
        </p:nvSpPr>
        <p:spPr>
          <a:xfrm>
            <a:off x="395287" y="2359025"/>
            <a:ext cx="8229600" cy="4525963"/>
          </a:xfrm>
          <a:prstGeom prst="rect">
            <a:avLst/>
          </a:prstGeom>
          <a:noFill/>
          <a:ln>
            <a:noFill/>
          </a:ln>
        </p:spPr>
        <p:txBody>
          <a:bodyPr lIns="91425" tIns="45700" rIns="91425" bIns="45700" anchor="t" anchorCtr="0">
            <a:noAutofit/>
          </a:bodyPr>
          <a:lstStyle/>
          <a:p>
            <a:pPr marL="609600" marR="0" lvl="0" indent="-609600" algn="l" rtl="0">
              <a:spcBef>
                <a:spcPts val="0"/>
              </a:spcBef>
              <a:spcAft>
                <a:spcPts val="0"/>
              </a:spcAft>
              <a:buClr>
                <a:schemeClr val="dk1"/>
              </a:buClr>
              <a:buSzPct val="25000"/>
              <a:buFont typeface="Arial"/>
              <a:buNone/>
            </a:pPr>
            <a:endParaRPr sz="1600" b="1" i="0" u="none" strike="noStrike" cap="none">
              <a:solidFill>
                <a:srgbClr val="002060"/>
              </a:solidFill>
              <a:latin typeface="Calibri"/>
              <a:ea typeface="Calibri"/>
              <a:cs typeface="Calibri"/>
              <a:sym typeface="Calibri"/>
            </a:endParaRPr>
          </a:p>
          <a:p>
            <a:pPr marL="609600" marR="0" lvl="0" indent="-609600" algn="l" rtl="0">
              <a:spcBef>
                <a:spcPts val="640"/>
              </a:spcBef>
              <a:spcAft>
                <a:spcPts val="0"/>
              </a:spcAft>
              <a:buClr>
                <a:srgbClr val="002060"/>
              </a:buClr>
              <a:buSzPct val="25000"/>
              <a:buFont typeface="Arial"/>
              <a:buNone/>
            </a:pPr>
            <a:r>
              <a:rPr lang="nl-NL" sz="2800" b="0" i="0" u="none" strike="noStrike" cap="none">
                <a:solidFill>
                  <a:srgbClr val="002060"/>
                </a:solidFill>
                <a:latin typeface="Calibri"/>
                <a:ea typeface="Calibri"/>
                <a:cs typeface="Calibri"/>
                <a:sym typeface="Calibri"/>
              </a:rPr>
              <a:t>Mijlpaal 1 jaar</a:t>
            </a:r>
            <a:r>
              <a:rPr lang="nl-NL" sz="3200" b="0" i="0" u="none" strike="noStrike" cap="none">
                <a:solidFill>
                  <a:srgbClr val="002060"/>
                </a:solidFill>
                <a:latin typeface="Calibri"/>
                <a:ea typeface="Calibri"/>
                <a:cs typeface="Calibri"/>
                <a:sym typeface="Calibri"/>
              </a:rPr>
              <a:t>:</a:t>
            </a:r>
            <a:r>
              <a:rPr lang="nl-NL" sz="2100" b="0" i="0" u="none" strike="noStrike" cap="none">
                <a:solidFill>
                  <a:srgbClr val="002060"/>
                </a:solidFill>
                <a:latin typeface="Calibri"/>
                <a:ea typeface="Calibri"/>
                <a:cs typeface="Calibri"/>
                <a:sym typeface="Calibri"/>
              </a:rPr>
              <a:t>	</a:t>
            </a:r>
            <a:r>
              <a:rPr lang="nl-NL" sz="1600" b="1" i="0" u="none" strike="noStrike" cap="none">
                <a:solidFill>
                  <a:srgbClr val="002060"/>
                </a:solidFill>
                <a:latin typeface="Calibri"/>
                <a:ea typeface="Calibri"/>
                <a:cs typeface="Calibri"/>
                <a:sym typeface="Calibri"/>
              </a:rPr>
              <a:t>		</a:t>
            </a:r>
          </a:p>
          <a:p>
            <a:pPr marL="609600" marR="0" lvl="0" indent="-609600" algn="l" rtl="0">
              <a:spcBef>
                <a:spcPts val="320"/>
              </a:spcBef>
              <a:spcAft>
                <a:spcPts val="0"/>
              </a:spcAft>
              <a:buClr>
                <a:schemeClr val="dk1"/>
              </a:buClr>
              <a:buSzPct val="25000"/>
              <a:buFont typeface="Arial"/>
              <a:buNone/>
            </a:pPr>
            <a:endParaRPr sz="1600" b="1" i="0" u="none" strike="noStrike" cap="none">
              <a:solidFill>
                <a:srgbClr val="002060"/>
              </a:solidFill>
              <a:latin typeface="Calibri"/>
              <a:ea typeface="Calibri"/>
              <a:cs typeface="Calibri"/>
              <a:sym typeface="Calibri"/>
            </a:endParaRPr>
          </a:p>
          <a:p>
            <a:pPr marL="609600" marR="0" lvl="0" indent="-609600" algn="l" rtl="0">
              <a:spcBef>
                <a:spcPts val="640"/>
              </a:spcBef>
              <a:spcAft>
                <a:spcPts val="0"/>
              </a:spcAft>
              <a:buClr>
                <a:schemeClr val="dk1"/>
              </a:buClr>
              <a:buSzPct val="25000"/>
              <a:buFont typeface="Arial"/>
              <a:buNone/>
            </a:pPr>
            <a:endParaRPr sz="3200" b="0" i="0" u="sng" strike="noStrike" cap="none">
              <a:solidFill>
                <a:srgbClr val="002060"/>
              </a:solidFill>
              <a:latin typeface="Calibri"/>
              <a:ea typeface="Calibri"/>
              <a:cs typeface="Calibri"/>
              <a:sym typeface="Calibri"/>
            </a:endParaRPr>
          </a:p>
          <a:p>
            <a:pPr marL="609600" marR="0" lvl="0" indent="-609600" algn="l" rtl="0">
              <a:spcBef>
                <a:spcPts val="560"/>
              </a:spcBef>
              <a:spcAft>
                <a:spcPts val="0"/>
              </a:spcAft>
              <a:buClr>
                <a:srgbClr val="002060"/>
              </a:buClr>
              <a:buSzPct val="100000"/>
              <a:buFont typeface="Noto Sans Symbols"/>
              <a:buChar char="✓"/>
            </a:pPr>
            <a:r>
              <a:rPr lang="nl-NL" sz="2800" b="0" i="0" u="sng" strike="noStrike" cap="none">
                <a:solidFill>
                  <a:srgbClr val="002060"/>
                </a:solidFill>
                <a:latin typeface="Calibri"/>
                <a:ea typeface="Calibri"/>
                <a:cs typeface="Calibri"/>
                <a:sym typeface="Calibri"/>
              </a:rPr>
              <a:t>Veel en gevarieerd brabbelen</a:t>
            </a:r>
          </a:p>
          <a:p>
            <a:pPr marL="609600" marR="0" lvl="0" indent="-609600" algn="l" rtl="0">
              <a:spcBef>
                <a:spcPts val="320"/>
              </a:spcBef>
              <a:spcAft>
                <a:spcPts val="0"/>
              </a:spcAft>
              <a:buClr>
                <a:schemeClr val="dk1"/>
              </a:buClr>
              <a:buSzPct val="100000"/>
              <a:buFont typeface="Arial"/>
              <a:buNone/>
            </a:pPr>
            <a:endParaRPr sz="1600" b="1" i="0" u="none" strike="noStrike" cap="none">
              <a:solidFill>
                <a:srgbClr val="002060"/>
              </a:solidFill>
              <a:latin typeface="Calibri"/>
              <a:ea typeface="Calibri"/>
              <a:cs typeface="Calibri"/>
              <a:sym typeface="Calibri"/>
            </a:endParaRPr>
          </a:p>
          <a:p>
            <a:pPr marL="609600" marR="0" lvl="0" indent="-609600" algn="l" rtl="0">
              <a:spcBef>
                <a:spcPts val="560"/>
              </a:spcBef>
              <a:spcAft>
                <a:spcPts val="0"/>
              </a:spcAft>
              <a:buClr>
                <a:schemeClr val="dk1"/>
              </a:buClr>
              <a:buSzPct val="25000"/>
              <a:buFont typeface="Arial"/>
              <a:buNone/>
            </a:pPr>
            <a:endParaRPr sz="2800" b="0" i="0" u="none" strike="noStrike" cap="none">
              <a:solidFill>
                <a:srgbClr val="002060"/>
              </a:solidFill>
              <a:latin typeface="Calibri"/>
              <a:ea typeface="Calibri"/>
              <a:cs typeface="Calibri"/>
              <a:sym typeface="Calibri"/>
            </a:endParaRPr>
          </a:p>
          <a:p>
            <a:pPr marL="990600" marR="0" lvl="1" indent="-533400" algn="l" rtl="0">
              <a:spcBef>
                <a:spcPts val="560"/>
              </a:spcBef>
              <a:spcAft>
                <a:spcPts val="0"/>
              </a:spcAft>
              <a:buClr>
                <a:schemeClr val="dk1"/>
              </a:buClr>
              <a:buSzPct val="25000"/>
              <a:buFont typeface="Arial"/>
              <a:buNone/>
            </a:pPr>
            <a:endParaRPr sz="2800" b="0" i="0" u="none" strike="noStrike" cap="none">
              <a:solidFill>
                <a:srgbClr val="002060"/>
              </a:solidFill>
              <a:latin typeface="Calibri"/>
              <a:ea typeface="Calibri"/>
              <a:cs typeface="Calibri"/>
              <a:sym typeface="Calibri"/>
            </a:endParaRPr>
          </a:p>
        </p:txBody>
      </p:sp>
      <p:sp>
        <p:nvSpPr>
          <p:cNvPr id="310" name="Shape 310"/>
          <p:cNvSpPr txBox="1"/>
          <p:nvPr/>
        </p:nvSpPr>
        <p:spPr>
          <a:xfrm>
            <a:off x="6553200" y="6248400"/>
            <a:ext cx="21335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nl-NL" sz="1200">
                <a:solidFill>
                  <a:srgbClr val="265A59"/>
                </a:solidFill>
                <a:latin typeface="Calibri"/>
                <a:ea typeface="Calibri"/>
                <a:cs typeface="Calibri"/>
                <a:sym typeface="Calibri"/>
              </a:rPr>
              <a:t>8</a:t>
            </a:fld>
            <a:endParaRPr lang="nl-NL" sz="1200">
              <a:solidFill>
                <a:srgbClr val="265A59"/>
              </a:solidFill>
              <a:latin typeface="Calibri"/>
              <a:ea typeface="Calibri"/>
              <a:cs typeface="Calibri"/>
              <a:sym typeface="Calibri"/>
            </a:endParaRPr>
          </a:p>
        </p:txBody>
      </p:sp>
      <p:sp>
        <p:nvSpPr>
          <p:cNvPr id="311" name="Shape 311"/>
          <p:cNvSpPr txBox="1"/>
          <p:nvPr/>
        </p:nvSpPr>
        <p:spPr>
          <a:xfrm>
            <a:off x="1619250" y="6381750"/>
            <a:ext cx="6265862" cy="24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000" i="1">
              <a:solidFill>
                <a:schemeClr val="dk1"/>
              </a:solidFill>
              <a:latin typeface="Arial"/>
              <a:ea typeface="Arial"/>
              <a:cs typeface="Arial"/>
              <a:sym typeface="Arial"/>
            </a:endParaRPr>
          </a:p>
        </p:txBody>
      </p:sp>
      <p:pic>
        <p:nvPicPr>
          <p:cNvPr id="312" name="Shape 312"/>
          <p:cNvPicPr preferRelativeResize="0"/>
          <p:nvPr/>
        </p:nvPicPr>
        <p:blipFill rotWithShape="1">
          <a:blip r:embed="rId3">
            <a:alphaModFix/>
          </a:blip>
          <a:srcRect/>
          <a:stretch/>
        </p:blipFill>
        <p:spPr>
          <a:xfrm>
            <a:off x="5464026" y="3140967"/>
            <a:ext cx="4539996" cy="458571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95287" y="1206500"/>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nl-NL" sz="4410" b="1" i="0" u="none" strike="noStrike" cap="none">
                <a:solidFill>
                  <a:schemeClr val="dk2"/>
                </a:solidFill>
                <a:latin typeface="Calibri"/>
                <a:ea typeface="Calibri"/>
                <a:cs typeface="Calibri"/>
                <a:sym typeface="Calibri"/>
              </a:rPr>
              <a:t>Taalontwikkeling in fases </a:t>
            </a:r>
            <a:r>
              <a:rPr lang="nl-NL" sz="3959" b="0" i="0" u="none" strike="noStrike" cap="none">
                <a:solidFill>
                  <a:schemeClr val="dk1"/>
                </a:solidFill>
                <a:latin typeface="Calibri"/>
                <a:ea typeface="Calibri"/>
                <a:cs typeface="Calibri"/>
                <a:sym typeface="Calibri"/>
              </a:rPr>
              <a:t/>
            </a:r>
            <a:br>
              <a:rPr lang="nl-NL" sz="3959" b="0" i="0" u="none" strike="noStrike" cap="none">
                <a:solidFill>
                  <a:schemeClr val="dk1"/>
                </a:solidFill>
                <a:latin typeface="Calibri"/>
                <a:ea typeface="Calibri"/>
                <a:cs typeface="Calibri"/>
                <a:sym typeface="Calibri"/>
              </a:rPr>
            </a:br>
            <a:endParaRPr lang="nl-NL" sz="3959"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body" idx="1"/>
          </p:nvPr>
        </p:nvSpPr>
        <p:spPr>
          <a:xfrm>
            <a:off x="395287" y="2287588"/>
            <a:ext cx="8229600" cy="452596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6699"/>
              </a:buClr>
              <a:buSzPct val="25000"/>
              <a:buFont typeface="Arial"/>
              <a:buNone/>
            </a:pPr>
            <a:r>
              <a:rPr lang="nl-NL" sz="2400" b="1" i="0" u="none" strike="noStrike" cap="none">
                <a:solidFill>
                  <a:srgbClr val="006699"/>
                </a:solidFill>
                <a:latin typeface="Calibri"/>
                <a:ea typeface="Calibri"/>
                <a:cs typeface="Calibri"/>
                <a:sym typeface="Calibri"/>
              </a:rPr>
              <a:t>1 – 1,6 jaar</a:t>
            </a:r>
          </a:p>
          <a:p>
            <a:pPr marL="0" marR="0" lvl="0" indent="0" algn="l" rtl="0">
              <a:spcBef>
                <a:spcPts val="480"/>
              </a:spcBef>
              <a:spcAft>
                <a:spcPts val="0"/>
              </a:spcAft>
              <a:buClr>
                <a:schemeClr val="dk1"/>
              </a:buClr>
              <a:buSzPct val="25000"/>
              <a:buFont typeface="Arial"/>
              <a:buNone/>
            </a:pPr>
            <a:endParaRPr sz="2400" b="1" i="0" u="none" strike="noStrike" cap="none">
              <a:solidFill>
                <a:srgbClr val="006699"/>
              </a:solidFill>
              <a:latin typeface="Calibri"/>
              <a:ea typeface="Calibri"/>
              <a:cs typeface="Calibri"/>
              <a:sym typeface="Calibri"/>
            </a:endParaRPr>
          </a:p>
          <a:p>
            <a:pPr marL="762000" marR="0" lvl="1" indent="-2286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Calibri"/>
                <a:ea typeface="Calibri"/>
                <a:cs typeface="Calibri"/>
                <a:sym typeface="Calibri"/>
              </a:rPr>
              <a:t>Uitgebreid brabbelen (meer mede- klinkers voor in de mond zoals p.b.m.t.d.f en meer lettergrepen)</a:t>
            </a:r>
          </a:p>
          <a:p>
            <a:pPr marL="762000" marR="0" lvl="1" indent="-228600" algn="l" rtl="0">
              <a:spcBef>
                <a:spcPts val="480"/>
              </a:spcBef>
              <a:spcAft>
                <a:spcPts val="0"/>
              </a:spcAft>
              <a:buClr>
                <a:srgbClr val="006699"/>
              </a:buClr>
              <a:buSzPct val="100000"/>
              <a:buFont typeface="Arial"/>
              <a:buChar char="–"/>
            </a:pPr>
            <a:r>
              <a:rPr lang="nl-NL" sz="2400" b="0" i="0" u="none" strike="noStrike" cap="none">
                <a:solidFill>
                  <a:srgbClr val="006699"/>
                </a:solidFill>
                <a:latin typeface="Calibri"/>
                <a:ea typeface="Calibri"/>
                <a:cs typeface="Calibri"/>
                <a:sym typeface="Calibri"/>
              </a:rPr>
              <a:t>Eerste woordjes (eenwoordzin)</a:t>
            </a:r>
          </a:p>
          <a:p>
            <a:pPr marL="0" marR="0" lvl="0" indent="0" algn="l" rtl="0">
              <a:spcBef>
                <a:spcPts val="480"/>
              </a:spcBef>
              <a:spcAft>
                <a:spcPts val="0"/>
              </a:spcAft>
              <a:buClr>
                <a:schemeClr val="dk1"/>
              </a:buClr>
              <a:buSzPct val="25000"/>
              <a:buFont typeface="Arial"/>
              <a:buNone/>
            </a:pPr>
            <a:endParaRPr sz="2400" b="0" i="0" u="none" strike="noStrike" cap="none">
              <a:solidFill>
                <a:srgbClr val="006699"/>
              </a:solidFill>
              <a:latin typeface="Calibri"/>
              <a:ea typeface="Calibri"/>
              <a:cs typeface="Calibri"/>
              <a:sym typeface="Calibri"/>
            </a:endParaRPr>
          </a:p>
          <a:p>
            <a:pPr marL="0" marR="0" lvl="0" indent="0" algn="l" rtl="0">
              <a:spcBef>
                <a:spcPts val="480"/>
              </a:spcBef>
              <a:spcAft>
                <a:spcPts val="0"/>
              </a:spcAft>
              <a:buClr>
                <a:schemeClr val="dk1"/>
              </a:buClr>
              <a:buSzPct val="25000"/>
              <a:buFont typeface="Arial"/>
              <a:buNone/>
            </a:pPr>
            <a:endParaRPr sz="2400" b="0" i="0" u="sng" strike="noStrike" cap="none">
              <a:solidFill>
                <a:srgbClr val="006699"/>
              </a:solidFill>
              <a:latin typeface="Calibri"/>
              <a:ea typeface="Calibri"/>
              <a:cs typeface="Calibri"/>
              <a:sym typeface="Calibri"/>
            </a:endParaRPr>
          </a:p>
          <a:p>
            <a:pPr marL="0" marR="0" lvl="0" indent="0" algn="l" rtl="0">
              <a:spcBef>
                <a:spcPts val="480"/>
              </a:spcBef>
              <a:spcAft>
                <a:spcPts val="0"/>
              </a:spcAft>
              <a:buClr>
                <a:schemeClr val="dk1"/>
              </a:buClr>
              <a:buSzPct val="25000"/>
              <a:buFont typeface="Arial"/>
              <a:buNone/>
            </a:pPr>
            <a:endParaRPr sz="2400" b="0" i="0" u="none" strike="noStrike" cap="none">
              <a:solidFill>
                <a:srgbClr val="006699"/>
              </a:solidFill>
              <a:latin typeface="Calibri"/>
              <a:ea typeface="Calibri"/>
              <a:cs typeface="Calibri"/>
              <a:sym typeface="Calibri"/>
            </a:endParaRPr>
          </a:p>
        </p:txBody>
      </p:sp>
      <p:sp>
        <p:nvSpPr>
          <p:cNvPr id="319" name="Shape 319"/>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nl-NL" sz="1800">
                <a:solidFill>
                  <a:schemeClr val="dk1"/>
                </a:solidFill>
                <a:latin typeface="Calibri"/>
                <a:ea typeface="Calibri"/>
                <a:cs typeface="Calibri"/>
                <a:sym typeface="Calibri"/>
              </a:rPr>
              <a:t>9</a:t>
            </a:fld>
            <a:endParaRPr lang="nl-NL" sz="18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Theme">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ngepast ontwerp">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2041</Words>
  <Application>Microsoft Office PowerPoint</Application>
  <PresentationFormat>Diavoorstelling (4:3)</PresentationFormat>
  <Paragraphs>518</Paragraphs>
  <Slides>60</Slides>
  <Notes>60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60</vt:i4>
      </vt:variant>
    </vt:vector>
  </HeadingPairs>
  <TitlesOfParts>
    <vt:vector size="70" baseType="lpstr">
      <vt:lpstr>Arial</vt:lpstr>
      <vt:lpstr>Courier New</vt:lpstr>
      <vt:lpstr>Calibri</vt:lpstr>
      <vt:lpstr>Arimo</vt:lpstr>
      <vt:lpstr>Noto Sans Symbols</vt:lpstr>
      <vt:lpstr>Verdana</vt:lpstr>
      <vt:lpstr>Times New Roman</vt:lpstr>
      <vt:lpstr>Default Theme</vt:lpstr>
      <vt:lpstr>Aangepast ontwerp</vt:lpstr>
      <vt:lpstr>1_Aangepast ontwerp</vt:lpstr>
      <vt:lpstr>PowerPoint-presentatie</vt:lpstr>
      <vt:lpstr>Inhoud van de scholing</vt:lpstr>
      <vt:lpstr>Taalontwikkeling</vt:lpstr>
      <vt:lpstr>Taalontwikkeling</vt:lpstr>
      <vt:lpstr>Taalontwikkeling</vt:lpstr>
      <vt:lpstr>Taalontwikkeling in fases</vt:lpstr>
      <vt:lpstr>Kijkfragment 1</vt:lpstr>
      <vt:lpstr>Taalontwikkelings in fases &amp; mijlpalen </vt:lpstr>
      <vt:lpstr>Taalontwikkeling in fases  </vt:lpstr>
      <vt:lpstr>Kijkfragment 2</vt:lpstr>
      <vt:lpstr>Taalontwikkelingsfases  en minimum spreeknormen</vt:lpstr>
      <vt:lpstr>Taalontwikkeling in fases  </vt:lpstr>
      <vt:lpstr>Kijkfragment</vt:lpstr>
      <vt:lpstr>Taalontwikkelingsfases  en minimum spreeknormen</vt:lpstr>
      <vt:lpstr>Taalontwikkeling in fases  </vt:lpstr>
      <vt:lpstr>Taalontwikkeling in fases  </vt:lpstr>
      <vt:lpstr>Kijkfragment</vt:lpstr>
      <vt:lpstr>Taalontwikkelingsfases  en minimum spreeknormen</vt:lpstr>
      <vt:lpstr>Kijkfragment 5</vt:lpstr>
      <vt:lpstr>Taalontwikkelingsfases  en minimum spreeknormen</vt:lpstr>
      <vt:lpstr>Taalontwikkeling in fases  </vt:lpstr>
      <vt:lpstr>Wanneer een taalprobleem?</vt:lpstr>
      <vt:lpstr>Belang van vroegtijdige signalering</vt:lpstr>
      <vt:lpstr>Prevalentie spraak-/taalstoornissen</vt:lpstr>
      <vt:lpstr>Prevalentie bij NNT kinderen </vt:lpstr>
      <vt:lpstr>Classificatie</vt:lpstr>
      <vt:lpstr>Signalering door de JGZ; wat is nieuw?</vt:lpstr>
      <vt:lpstr>PowerPoint-presentatie</vt:lpstr>
      <vt:lpstr>Taalsignalering 2 tot 2 ½ jaar</vt:lpstr>
      <vt:lpstr>PowerPoint-presentatie</vt:lpstr>
      <vt:lpstr>0 tot 24 maanden</vt:lpstr>
      <vt:lpstr>Afname bij 24 maanden verrijkt Van Wiechen</vt:lpstr>
      <vt:lpstr>Afname bij 24 maanden verrijkt Van Wiechen </vt:lpstr>
      <vt:lpstr>Afname bij 24 maanden verrijkt Van Wiechen </vt:lpstr>
      <vt:lpstr>Afname bij 24 maanden verrijkt Van Wiechen De punten… </vt:lpstr>
      <vt:lpstr>Afname bij 24 maanden verrijkt Van Wiechen </vt:lpstr>
      <vt:lpstr>Afname bij 24 maanden verrijkt Van Wiechen </vt:lpstr>
      <vt:lpstr>Afname bij 24 maanden verrijkt Van Wiechen De punten… </vt:lpstr>
      <vt:lpstr>Afname bij 24 maanden verrijkt Van Wiechen </vt:lpstr>
      <vt:lpstr>Afname bij 24 maanden verrijkt Van Wiechen </vt:lpstr>
      <vt:lpstr>Afname bij 24 maanden verrijkt Van Wiechen </vt:lpstr>
      <vt:lpstr>Afname bij 24 maanden verrijkt Van Wiechen </vt:lpstr>
      <vt:lpstr>Afname bij 24 maanden verrijkt Van Wiechen </vt:lpstr>
      <vt:lpstr>Afname bij 24 maanden verrijkt Van Wiechen De punten… </vt:lpstr>
      <vt:lpstr>4 scoremogelijkheden &gt; 3 vervolgtrajecten </vt:lpstr>
      <vt:lpstr>Acties na uitslagen 24 maanden </vt:lpstr>
      <vt:lpstr>Acties na uitslagen 24 maanden </vt:lpstr>
      <vt:lpstr>Taalstimulering en het huisbezoek</vt:lpstr>
      <vt:lpstr>Stappenplan taalstimulering</vt:lpstr>
      <vt:lpstr>PowerPoint-presentatie</vt:lpstr>
      <vt:lpstr>PowerPoint-presentatie</vt:lpstr>
      <vt:lpstr>PowerPoint-presentatie</vt:lpstr>
      <vt:lpstr>Acties na uitslagen 24 maanden </vt:lpstr>
      <vt:lpstr>Herbeoordeling op leeftijd 2,6 jaar</vt:lpstr>
      <vt:lpstr>Scoring</vt:lpstr>
      <vt:lpstr>Uitslag en vervolg 2,6 herscreening </vt:lpstr>
      <vt:lpstr>Verwijzingsgesprek</vt:lpstr>
      <vt:lpstr>Waarom onderzoek op het AC</vt:lpstr>
      <vt:lpstr>Verwijzing in speciale gevallen</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Lourens Bos</dc:creator>
  <cp:lastModifiedBy>Milou de Kleijn</cp:lastModifiedBy>
  <cp:revision>5</cp:revision>
  <dcterms:modified xsi:type="dcterms:W3CDTF">2017-03-02T10:59:15Z</dcterms:modified>
</cp:coreProperties>
</file>